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737" r:id="rId5"/>
    <p:sldMasterId id="2147483725" r:id="rId6"/>
    <p:sldMasterId id="2147483731" r:id="rId7"/>
  </p:sldMasterIdLst>
  <p:notesMasterIdLst>
    <p:notesMasterId r:id="rId14"/>
  </p:notesMasterIdLst>
  <p:handoutMasterIdLst>
    <p:handoutMasterId r:id="rId15"/>
  </p:handoutMasterIdLst>
  <p:sldIdLst>
    <p:sldId id="278" r:id="rId8"/>
    <p:sldId id="340" r:id="rId9"/>
    <p:sldId id="349" r:id="rId10"/>
    <p:sldId id="332" r:id="rId11"/>
    <p:sldId id="322" r:id="rId12"/>
    <p:sldId id="25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Iliffe" initials="R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A09E"/>
    <a:srgbClr val="0BB1AE"/>
    <a:srgbClr val="ADB735"/>
    <a:srgbClr val="424341"/>
    <a:srgbClr val="4D4D4C"/>
    <a:srgbClr val="D1DC48"/>
    <a:srgbClr val="35B5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8" autoAdjust="0"/>
    <p:restoredTop sz="89503" autoAdjust="0"/>
  </p:normalViewPr>
  <p:slideViewPr>
    <p:cSldViewPr snapToGrid="0" snapToObjects="1">
      <p:cViewPr varScale="1">
        <p:scale>
          <a:sx n="135" d="100"/>
          <a:sy n="135" d="100"/>
        </p:scale>
        <p:origin x="176" y="10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4A13DF-B441-8845-A044-003E3E9BD284}" type="datetimeFigureOut">
              <a:rPr lang="en-US" smtClean="0"/>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B67499-4829-874F-B283-59B1DC311158}" type="slidenum">
              <a:rPr lang="en-US" smtClean="0"/>
              <a:t>‹#›</a:t>
            </a:fld>
            <a:endParaRPr lang="en-US"/>
          </a:p>
        </p:txBody>
      </p:sp>
      <p:sp>
        <p:nvSpPr>
          <p:cNvPr id="6" name="Header Placeholder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5965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60F31-F4FC-B544-98EC-994EA56E3C8D}" type="datetimeFigureOut">
              <a:rPr lang="en-US" smtClean="0"/>
              <a:t>5/2/18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AC180-BB6B-0344-889E-B01D8EC29DAD}" type="slidenum">
              <a:rPr lang="en-US" smtClean="0"/>
              <a:t>‹#›</a:t>
            </a:fld>
            <a:endParaRPr lang="en-US"/>
          </a:p>
        </p:txBody>
      </p:sp>
    </p:spTree>
    <p:extLst>
      <p:ext uri="{BB962C8B-B14F-4D97-AF65-F5344CB8AC3E}">
        <p14:creationId xmlns:p14="http://schemas.microsoft.com/office/powerpoint/2010/main" val="2035776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a:t>
            </a:r>
            <a:r>
              <a:rPr lang="en-US" baseline="0" dirty="0"/>
              <a:t> Standard is know for projects that provide services and opportunities to the worlds poorest and most vulnerable communities.  These projects have immense co-benefits, particularly in human development areas such as SDG 1, 3, 5 and 6.  While some buyers can discern the value of these projects and actively seek out credits issued from them, others may not </a:t>
            </a:r>
            <a:r>
              <a:rPr lang="en-US" baseline="0" dirty="0" err="1"/>
              <a:t>realise</a:t>
            </a:r>
            <a:r>
              <a:rPr lang="en-US" baseline="0" dirty="0"/>
              <a:t> or the credits may be difficult to differentiate from other types.  One question we are asked regularly at GS is whether a ‘tag’ to differentiate and improve visibility of the credits would add value and if there are other ways to support the projects in the market place.  This workshop will explore these questions [MAKE CLEAR THIS IS ABOUT THE MARKET PLACE NOT THE PRACTICALITIES OF MRV/CERTIFICATION ETC]</a:t>
            </a:r>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a:t>
            </a:fld>
            <a:endParaRPr lang="en-US"/>
          </a:p>
        </p:txBody>
      </p:sp>
    </p:spTree>
    <p:extLst>
      <p:ext uri="{BB962C8B-B14F-4D97-AF65-F5344CB8AC3E}">
        <p14:creationId xmlns:p14="http://schemas.microsoft.com/office/powerpoint/2010/main" val="162138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commissioned a report on the shared value of different project types, it can be found on our website.  Here you can see the benefits derived from just one of these project types and this is something we intend to explore further this year.</a:t>
            </a:r>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3</a:t>
            </a:fld>
            <a:endParaRPr lang="en-US"/>
          </a:p>
        </p:txBody>
      </p:sp>
    </p:spTree>
    <p:extLst>
      <p:ext uri="{BB962C8B-B14F-4D97-AF65-F5344CB8AC3E}">
        <p14:creationId xmlns:p14="http://schemas.microsoft.com/office/powerpoint/2010/main" val="13443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B050"/>
                </a:solidFill>
                <a:latin typeface="Calibri" charset="0"/>
                <a:ea typeface="Calibri" charset="0"/>
                <a:cs typeface="Calibri" charset="0"/>
              </a:rPr>
              <a:t>Does the introduction of SDGs solve the challenges developers may have had in differentiating themselves from projects that do not target poor communities? </a:t>
            </a:r>
          </a:p>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4</a:t>
            </a:fld>
            <a:endParaRPr lang="en-US"/>
          </a:p>
        </p:txBody>
      </p:sp>
    </p:spTree>
    <p:extLst>
      <p:ext uri="{BB962C8B-B14F-4D97-AF65-F5344CB8AC3E}">
        <p14:creationId xmlns:p14="http://schemas.microsoft.com/office/powerpoint/2010/main" val="136796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B050"/>
                </a:solidFill>
                <a:latin typeface="Avenir Book" charset="0"/>
                <a:ea typeface="Avenir Book" charset="0"/>
                <a:cs typeface="Avenir Book" charset="0"/>
              </a:rPr>
              <a:t>Does the introduction of SDGs solve the challenges developers may have had in differentiating themselves from projects that do not target poor communities?  Consider this in session</a:t>
            </a:r>
          </a:p>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5</a:t>
            </a:fld>
            <a:endParaRPr lang="en-US"/>
          </a:p>
        </p:txBody>
      </p:sp>
    </p:spTree>
    <p:extLst>
      <p:ext uri="{BB962C8B-B14F-4D97-AF65-F5344CB8AC3E}">
        <p14:creationId xmlns:p14="http://schemas.microsoft.com/office/powerpoint/2010/main" val="996729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rson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59239" y="-1"/>
            <a:ext cx="3384761" cy="51435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488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784542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Tree>
    <p:extLst>
      <p:ext uri="{BB962C8B-B14F-4D97-AF65-F5344CB8AC3E}">
        <p14:creationId xmlns:p14="http://schemas.microsoft.com/office/powerpoint/2010/main" val="16121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393255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
        <p:nvSpPr>
          <p:cNvPr id="5" name="Picture Placeholder 4"/>
          <p:cNvSpPr>
            <a:spLocks noGrp="1"/>
          </p:cNvSpPr>
          <p:nvPr>
            <p:ph type="pic" sz="quarter" idx="11"/>
          </p:nvPr>
        </p:nvSpPr>
        <p:spPr>
          <a:xfrm>
            <a:off x="4602480" y="784862"/>
            <a:ext cx="3912870" cy="3878819"/>
          </a:xfrm>
          <a:prstGeom prst="rect">
            <a:avLst/>
          </a:prstGeom>
        </p:spPr>
        <p:txBody>
          <a:bodyPr/>
          <a:lstStyle/>
          <a:p>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948" y="293118"/>
            <a:ext cx="7845402" cy="411956"/>
          </a:xfrm>
        </p:spPr>
        <p:txBody>
          <a:bodyPr/>
          <a:lstStyle/>
          <a:p>
            <a:r>
              <a:rPr lang="en-US" dirty="0"/>
              <a:t>Title</a:t>
            </a:r>
          </a:p>
        </p:txBody>
      </p:sp>
      <p:sp>
        <p:nvSpPr>
          <p:cNvPr id="6" name="Picture Placeholder 4"/>
          <p:cNvSpPr>
            <a:spLocks noGrp="1"/>
          </p:cNvSpPr>
          <p:nvPr>
            <p:ph type="pic" sz="quarter" idx="11"/>
          </p:nvPr>
        </p:nvSpPr>
        <p:spPr>
          <a:xfrm>
            <a:off x="669930" y="784624"/>
            <a:ext cx="7845425" cy="3879056"/>
          </a:xfrm>
          <a:prstGeom prst="rect">
            <a:avLst/>
          </a:prstGeom>
        </p:spPr>
        <p:txBody>
          <a:bodyPr/>
          <a:lstStyle/>
          <a:p>
            <a:endParaRPr lang="en-US"/>
          </a:p>
        </p:txBody>
      </p:sp>
    </p:spTree>
    <p:extLst>
      <p:ext uri="{BB962C8B-B14F-4D97-AF65-F5344CB8AC3E}">
        <p14:creationId xmlns:p14="http://schemas.microsoft.com/office/powerpoint/2010/main" val="49391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784542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Tree>
    <p:extLst>
      <p:ext uri="{BB962C8B-B14F-4D97-AF65-F5344CB8AC3E}">
        <p14:creationId xmlns:p14="http://schemas.microsoft.com/office/powerpoint/2010/main" val="137718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393255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
        <p:nvSpPr>
          <p:cNvPr id="5" name="Picture Placeholder 4"/>
          <p:cNvSpPr>
            <a:spLocks noGrp="1"/>
          </p:cNvSpPr>
          <p:nvPr>
            <p:ph type="pic" sz="quarter" idx="11"/>
          </p:nvPr>
        </p:nvSpPr>
        <p:spPr>
          <a:xfrm>
            <a:off x="4602480" y="784862"/>
            <a:ext cx="3912870" cy="3878819"/>
          </a:xfrm>
          <a:prstGeom prst="rect">
            <a:avLst/>
          </a:prstGeom>
        </p:spPr>
        <p:txBody>
          <a:bodyPr/>
          <a:lstStyle>
            <a:lvl1pPr>
              <a:defRPr b="1" i="0">
                <a:latin typeface="Avenir Heavy" charset="0"/>
                <a:ea typeface="Avenir Heavy" charset="0"/>
                <a:cs typeface="Avenir Heavy" charset="0"/>
              </a:defRPr>
            </a:lvl1pPr>
          </a:lstStyle>
          <a:p>
            <a:endParaRPr lang="en-US" dirty="0"/>
          </a:p>
        </p:txBody>
      </p:sp>
    </p:spTree>
    <p:extLst>
      <p:ext uri="{BB962C8B-B14F-4D97-AF65-F5344CB8AC3E}">
        <p14:creationId xmlns:p14="http://schemas.microsoft.com/office/powerpoint/2010/main" val="171849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6" name="Picture Placeholder 4"/>
          <p:cNvSpPr>
            <a:spLocks noGrp="1"/>
          </p:cNvSpPr>
          <p:nvPr>
            <p:ph type="pic" sz="quarter" idx="11"/>
          </p:nvPr>
        </p:nvSpPr>
        <p:spPr>
          <a:xfrm>
            <a:off x="669930" y="777479"/>
            <a:ext cx="7845425" cy="3886200"/>
          </a:xfrm>
          <a:prstGeom prst="rect">
            <a:avLst/>
          </a:prstGeom>
        </p:spPr>
        <p:txBody>
          <a:bodyPr/>
          <a:lstStyle>
            <a:lvl1pPr>
              <a:defRPr b="1" i="0">
                <a:latin typeface="Avenir Heavy" charset="0"/>
                <a:ea typeface="Avenir Heavy" charset="0"/>
                <a:cs typeface="Avenir Heavy" charset="0"/>
              </a:defRPr>
            </a:lvl1pPr>
          </a:lstStyle>
          <a:p>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 Photo 1">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78" y="0"/>
            <a:ext cx="9171956" cy="4032803"/>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70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 Photo 2">
    <p:spTree>
      <p:nvGrpSpPr>
        <p:cNvPr id="1" name="Shape 39"/>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9150096" cy="4032801"/>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113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sion - Photo 3">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694" r="-25"/>
          <a:stretch/>
        </p:blipFill>
        <p:spPr>
          <a:xfrm>
            <a:off x="-94130" y="2"/>
            <a:ext cx="9240445" cy="40328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25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erson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0463" y="0"/>
            <a:ext cx="3373537"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55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erson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2912" y="0"/>
            <a:ext cx="3371088" cy="5143500"/>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73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UF">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0720" y="0"/>
            <a:ext cx="3383280"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24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Renewable Energ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2912" y="-1"/>
            <a:ext cx="3371088" cy="5143501"/>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98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ioga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6816" y="-1"/>
            <a:ext cx="3377184" cy="5143501"/>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92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C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16"/>
          <a:stretch/>
        </p:blipFill>
        <p:spPr>
          <a:xfrm>
            <a:off x="5769018" y="0"/>
            <a:ext cx="3371088"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969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iti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6816" y="0"/>
            <a:ext cx="3377184"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816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9C14-3916-2E45-97BF-03FE5C014F1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446C843-CAC3-634C-9898-A214810A86C0}"/>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203D11-9DE9-2747-A8C7-DDB8D3FB93B5}"/>
              </a:ext>
            </a:extLst>
          </p:cNvPr>
          <p:cNvSpPr>
            <a:spLocks noGrp="1"/>
          </p:cNvSpPr>
          <p:nvPr>
            <p:ph type="dt" sz="half" idx="10"/>
          </p:nvPr>
        </p:nvSpPr>
        <p:spPr>
          <a:xfrm>
            <a:off x="628650" y="4767263"/>
            <a:ext cx="2057400" cy="273844"/>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6A184AE-C44E-DD46-892C-6E0175E6E8D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AF2990-BA32-AA48-99C4-2C76984FCB1C}"/>
              </a:ext>
            </a:extLst>
          </p:cNvPr>
          <p:cNvSpPr>
            <a:spLocks noGrp="1"/>
          </p:cNvSpPr>
          <p:nvPr>
            <p:ph type="sldNum" sz="quarter" idx="12"/>
          </p:nvPr>
        </p:nvSpPr>
        <p:spPr>
          <a:xfrm>
            <a:off x="6457950" y="4767263"/>
            <a:ext cx="2057400" cy="273844"/>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5139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 y="3381328"/>
            <a:ext cx="5762625" cy="1762172"/>
          </a:xfrm>
          <a:prstGeom prst="rect">
            <a:avLst/>
          </a:prstGeom>
        </p:spPr>
      </p:pic>
      <p:pic>
        <p:nvPicPr>
          <p:cNvPr id="6" name="Picture 5"/>
          <p:cNvPicPr>
            <a:picLocks noChangeAspect="1"/>
          </p:cNvPicPr>
          <p:nvPr userDrawn="1"/>
        </p:nvPicPr>
        <p:blipFill>
          <a:blip r:embed="rId12"/>
          <a:stretch>
            <a:fillRect/>
          </a:stretch>
        </p:blipFill>
        <p:spPr>
          <a:xfrm>
            <a:off x="484100" y="2568389"/>
            <a:ext cx="4972103" cy="574174"/>
          </a:xfrm>
          <a:prstGeom prst="rect">
            <a:avLst/>
          </a:prstGeom>
        </p:spPr>
      </p:pic>
      <p:sp>
        <p:nvSpPr>
          <p:cNvPr id="2" name="Title Placeholder 1"/>
          <p:cNvSpPr>
            <a:spLocks noGrp="1"/>
          </p:cNvSpPr>
          <p:nvPr>
            <p:ph type="title"/>
          </p:nvPr>
        </p:nvSpPr>
        <p:spPr>
          <a:xfrm>
            <a:off x="484100" y="3733285"/>
            <a:ext cx="4972103" cy="99377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202691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48" r:id="rId3"/>
    <p:sldLayoutId id="2147483743" r:id="rId4"/>
    <p:sldLayoutId id="2147483744" r:id="rId5"/>
    <p:sldLayoutId id="2147483745" r:id="rId6"/>
    <p:sldLayoutId id="2147483746" r:id="rId7"/>
    <p:sldLayoutId id="2147483747" r:id="rId8"/>
    <p:sldLayoutId id="2147483749" r:id="rId9"/>
  </p:sldLayoutIdLst>
  <p:txStyles>
    <p:titleStyle>
      <a:lvl1pPr algn="ctr" defTabSz="457189" rtl="0" eaLnBrk="1" latinLnBrk="0" hangingPunct="1">
        <a:spcBef>
          <a:spcPct val="0"/>
        </a:spcBef>
        <a:buNone/>
        <a:defRPr sz="2800" b="1" i="0" kern="1200" cap="none" normalizeH="0">
          <a:solidFill>
            <a:schemeClr val="bg1"/>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l="51349" t="4197" r="4694" b="68117"/>
          <a:stretch/>
        </p:blipFill>
        <p:spPr>
          <a:xfrm>
            <a:off x="10165" y="-7619"/>
            <a:ext cx="9133835" cy="5151120"/>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4787900"/>
            <a:ext cx="9144000" cy="355600"/>
          </a:xfrm>
          <a:prstGeom prst="rect">
            <a:avLst/>
          </a:prstGeom>
        </p:spPr>
      </p:pic>
      <p:pic>
        <p:nvPicPr>
          <p:cNvPr id="21" name="Pictur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25455" y="378366"/>
            <a:ext cx="243840" cy="243840"/>
          </a:xfrm>
          <a:prstGeom prst="rect">
            <a:avLst/>
          </a:prstGeom>
        </p:spPr>
      </p:pic>
      <p:sp>
        <p:nvSpPr>
          <p:cNvPr id="22" name="Title Placeholder 21"/>
          <p:cNvSpPr>
            <a:spLocks noGrp="1"/>
          </p:cNvSpPr>
          <p:nvPr>
            <p:ph type="title"/>
          </p:nvPr>
        </p:nvSpPr>
        <p:spPr>
          <a:xfrm>
            <a:off x="669948" y="306565"/>
            <a:ext cx="7845402" cy="41195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9792787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Lst>
  <p:txStyles>
    <p:title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4787900"/>
            <a:ext cx="9144000" cy="355600"/>
          </a:xfrm>
          <a:prstGeom prst="rect">
            <a:avLst/>
          </a:prstGeom>
        </p:spPr>
      </p:pic>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25455" y="378366"/>
            <a:ext cx="243840" cy="243840"/>
          </a:xfrm>
          <a:prstGeom prst="rect">
            <a:avLst/>
          </a:prstGeom>
        </p:spPr>
      </p:pic>
      <p:sp>
        <p:nvSpPr>
          <p:cNvPr id="22" name="Title Placeholder 21"/>
          <p:cNvSpPr>
            <a:spLocks noGrp="1"/>
          </p:cNvSpPr>
          <p:nvPr>
            <p:ph type="title"/>
          </p:nvPr>
        </p:nvSpPr>
        <p:spPr>
          <a:xfrm>
            <a:off x="669948" y="306565"/>
            <a:ext cx="7845402" cy="41195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4702761"/>
      </p:ext>
    </p:extLst>
  </p:cSld>
  <p:clrMap bg1="lt1" tx1="dk1" bg2="lt2" tx2="dk2" accent1="accent1" accent2="accent2" accent3="accent3" accent4="accent4" accent5="accent5" accent6="accent6" hlink="hlink" folHlink="folHlink"/>
  <p:sldLayoutIdLst>
    <p:sldLayoutId id="2147483735" r:id="rId1"/>
    <p:sldLayoutId id="2147483726" r:id="rId2"/>
    <p:sldLayoutId id="2147483740" r:id="rId3"/>
  </p:sldLayoutIdLst>
  <p:txStyles>
    <p:title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Shape 38"/>
          <p:cNvPicPr preferRelativeResize="0">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4030266"/>
            <a:ext cx="9144000"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4129" y="4089995"/>
            <a:ext cx="8955742" cy="9937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5897655"/>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Lst>
  <p:hf sldNum="0" hdr="0" ftr="0" dt="0"/>
  <p:txStyles>
    <p:titleStyle>
      <a:defPPr marR="0" lvl="0" algn="l" rtl="0">
        <a:lnSpc>
          <a:spcPct val="100000"/>
        </a:lnSpc>
        <a:spcBef>
          <a:spcPts val="0"/>
        </a:spcBef>
        <a:spcAft>
          <a:spcPts val="0"/>
        </a:spcAft>
      </a:defPPr>
      <a:lvl1pPr algn="ctr" rtl="0" eaLnBrk="0" fontAlgn="base" hangingPunct="0">
        <a:spcBef>
          <a:spcPct val="0"/>
        </a:spcBef>
        <a:spcAft>
          <a:spcPct val="0"/>
        </a:spcAft>
        <a:defRPr sz="2800" b="1" i="0">
          <a:solidFill>
            <a:schemeClr val="bg1"/>
          </a:solidFill>
          <a:latin typeface="Avenir Heavy" charset="0"/>
          <a:ea typeface="Avenir Heavy" charset="0"/>
          <a:cs typeface="Avenir Heavy" charset="0"/>
          <a:sym typeface="Arial" charset="0"/>
        </a:defRPr>
      </a:lvl1pPr>
      <a:lvl2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189"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914377"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1371566"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1828754"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L="342891" indent="-342891"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32" lvl="1" indent="-285744"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2971" lvl="2" indent="-228594"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160" lvl="3" indent="-228594"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349" lvl="4" indent="-22859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18CF8F-EE64-2D44-8126-203BE7BAE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7" name="Rectangle 6">
            <a:extLst>
              <a:ext uri="{FF2B5EF4-FFF2-40B4-BE49-F238E27FC236}">
                <a16:creationId xmlns:a16="http://schemas.microsoft.com/office/drawing/2014/main" id="{566A6C94-8D77-6F40-A595-1CC98CFB73B6}"/>
              </a:ext>
            </a:extLst>
          </p:cNvPr>
          <p:cNvSpPr/>
          <p:nvPr/>
        </p:nvSpPr>
        <p:spPr>
          <a:xfrm>
            <a:off x="0" y="0"/>
            <a:ext cx="9144000" cy="51435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347F461-3555-5041-B377-DF4F6EBC62CB}"/>
              </a:ext>
            </a:extLst>
          </p:cNvPr>
          <p:cNvSpPr>
            <a:spLocks noGrp="1"/>
          </p:cNvSpPr>
          <p:nvPr>
            <p:ph type="ctrTitle"/>
          </p:nvPr>
        </p:nvSpPr>
        <p:spPr>
          <a:xfrm>
            <a:off x="676275" y="517448"/>
            <a:ext cx="7772400" cy="1718191"/>
          </a:xfrm>
          <a:noFill/>
        </p:spPr>
        <p:txBody>
          <a:bodyPr/>
          <a:lstStyle/>
          <a:p>
            <a:r>
              <a:rPr lang="en-US" sz="2700" dirty="0">
                <a:latin typeface="Gotham Medium" panose="02000604030000020004" pitchFamily="2" charset="0"/>
              </a:rPr>
              <a:t>SCALING POVERTY-ALLEVIATION DEVELOPMENT</a:t>
            </a:r>
          </a:p>
        </p:txBody>
      </p:sp>
      <p:sp>
        <p:nvSpPr>
          <p:cNvPr id="3" name="Subtitle 2">
            <a:extLst>
              <a:ext uri="{FF2B5EF4-FFF2-40B4-BE49-F238E27FC236}">
                <a16:creationId xmlns:a16="http://schemas.microsoft.com/office/drawing/2014/main" id="{F2EE5F12-EFFF-244B-A9FF-958F473560CD}"/>
              </a:ext>
            </a:extLst>
          </p:cNvPr>
          <p:cNvSpPr>
            <a:spLocks noGrp="1"/>
          </p:cNvSpPr>
          <p:nvPr>
            <p:ph type="subTitle" idx="1"/>
          </p:nvPr>
        </p:nvSpPr>
        <p:spPr>
          <a:xfrm>
            <a:off x="504825" y="3204091"/>
            <a:ext cx="8134350" cy="1939409"/>
          </a:xfrm>
        </p:spPr>
        <p:txBody>
          <a:bodyPr/>
          <a:lstStyle/>
          <a:p>
            <a:r>
              <a:rPr lang="en-US" sz="1350" b="1" dirty="0">
                <a:solidFill>
                  <a:schemeClr val="bg1"/>
                </a:solidFill>
                <a:latin typeface="Gotham Bold" panose="02000604030000020004" pitchFamily="2" charset="0"/>
              </a:rPr>
              <a:t>Bernardo </a:t>
            </a:r>
            <a:r>
              <a:rPr lang="en-US" sz="1350" b="1" dirty="0" err="1">
                <a:solidFill>
                  <a:schemeClr val="bg1"/>
                </a:solidFill>
                <a:latin typeface="Gotham Bold" panose="02000604030000020004" pitchFamily="2" charset="0"/>
              </a:rPr>
              <a:t>Lazo</a:t>
            </a:r>
            <a:r>
              <a:rPr lang="en-US" sz="1350" dirty="0">
                <a:solidFill>
                  <a:schemeClr val="bg1"/>
                </a:solidFill>
                <a:latin typeface="Gotham Book" panose="02000604040000020004" pitchFamily="2" charset="0"/>
              </a:rPr>
              <a:t>, Director of Partnerships + Business Development, Gold Standard</a:t>
            </a:r>
          </a:p>
          <a:p>
            <a:r>
              <a:rPr lang="en-US" sz="1350" b="1" dirty="0">
                <a:solidFill>
                  <a:schemeClr val="bg1"/>
                </a:solidFill>
                <a:latin typeface="Gotham Bold" panose="02000604030000020004" pitchFamily="2" charset="0"/>
              </a:rPr>
              <a:t>Abhishek Goyal</a:t>
            </a:r>
            <a:r>
              <a:rPr lang="en-US" sz="1350" dirty="0">
                <a:solidFill>
                  <a:schemeClr val="bg1"/>
                </a:solidFill>
                <a:latin typeface="Gotham Book" panose="02000604040000020004" pitchFamily="2" charset="0"/>
              </a:rPr>
              <a:t>, Senior Technical Director of Standards, Gold Standard</a:t>
            </a:r>
          </a:p>
          <a:p>
            <a:r>
              <a:rPr lang="en-US" sz="1350" b="1" dirty="0">
                <a:solidFill>
                  <a:schemeClr val="bg1"/>
                </a:solidFill>
                <a:latin typeface="Gotham Bold" panose="02000604030000020004" pitchFamily="2" charset="0"/>
              </a:rPr>
              <a:t>Richard </a:t>
            </a:r>
            <a:r>
              <a:rPr lang="en-US" sz="1350" b="1" dirty="0" err="1">
                <a:solidFill>
                  <a:schemeClr val="bg1"/>
                </a:solidFill>
                <a:latin typeface="Gotham Bold" panose="02000604030000020004" pitchFamily="2" charset="0"/>
              </a:rPr>
              <a:t>Iliffe</a:t>
            </a:r>
            <a:r>
              <a:rPr lang="en-US" sz="1350" dirty="0">
                <a:solidFill>
                  <a:schemeClr val="bg1"/>
                </a:solidFill>
                <a:latin typeface="Gotham Book" panose="02000604040000020004" pitchFamily="2" charset="0"/>
              </a:rPr>
              <a:t>, Standards Manager, Gold Standard</a:t>
            </a:r>
          </a:p>
          <a:p>
            <a:r>
              <a:rPr lang="en-US" sz="1350" b="1" dirty="0">
                <a:solidFill>
                  <a:schemeClr val="bg1"/>
                </a:solidFill>
                <a:latin typeface="Gotham Bold" panose="02000604030000020004" pitchFamily="2" charset="0"/>
              </a:rPr>
              <a:t>Vikash </a:t>
            </a:r>
            <a:r>
              <a:rPr lang="en-US" sz="1350" b="1" dirty="0" err="1">
                <a:solidFill>
                  <a:schemeClr val="bg1"/>
                </a:solidFill>
                <a:latin typeface="Gotham Bold" panose="02000604030000020004" pitchFamily="2" charset="0"/>
              </a:rPr>
              <a:t>Talyan</a:t>
            </a:r>
            <a:r>
              <a:rPr lang="en-US" sz="1350" dirty="0">
                <a:solidFill>
                  <a:schemeClr val="bg1"/>
                </a:solidFill>
                <a:latin typeface="Gotham Book" panose="02000604040000020004" pitchFamily="2" charset="0"/>
              </a:rPr>
              <a:t>, Technical Director of Standards and New </a:t>
            </a:r>
            <a:r>
              <a:rPr lang="en-US" sz="1350" dirty="0" err="1">
                <a:solidFill>
                  <a:schemeClr val="bg1"/>
                </a:solidFill>
                <a:latin typeface="Gotham Book" panose="02000604040000020004" pitchFamily="2" charset="0"/>
              </a:rPr>
              <a:t>Programmes</a:t>
            </a:r>
            <a:r>
              <a:rPr lang="en-US" sz="1350" dirty="0">
                <a:solidFill>
                  <a:schemeClr val="bg1"/>
                </a:solidFill>
                <a:latin typeface="Gotham Book" panose="02000604040000020004" pitchFamily="2" charset="0"/>
              </a:rPr>
              <a:t>, Gold Standard</a:t>
            </a:r>
          </a:p>
        </p:txBody>
      </p:sp>
      <p:pic>
        <p:nvPicPr>
          <p:cNvPr id="14" name="Picture 13">
            <a:extLst>
              <a:ext uri="{FF2B5EF4-FFF2-40B4-BE49-F238E27FC236}">
                <a16:creationId xmlns:a16="http://schemas.microsoft.com/office/drawing/2014/main" id="{B2910D6B-3A95-A74E-864D-4D6B4D0FFCEB}"/>
              </a:ext>
            </a:extLst>
          </p:cNvPr>
          <p:cNvPicPr>
            <a:picLocks noChangeAspect="1"/>
          </p:cNvPicPr>
          <p:nvPr/>
        </p:nvPicPr>
        <p:blipFill>
          <a:blip r:embed="rId3"/>
          <a:stretch>
            <a:fillRect/>
          </a:stretch>
        </p:blipFill>
        <p:spPr>
          <a:xfrm>
            <a:off x="4029075" y="2553177"/>
            <a:ext cx="1066800" cy="323850"/>
          </a:xfrm>
          <a:prstGeom prst="rect">
            <a:avLst/>
          </a:prstGeom>
        </p:spPr>
      </p:pic>
      <p:sp>
        <p:nvSpPr>
          <p:cNvPr id="4" name="Round Diagonal Corner Rectangle 3">
            <a:extLst>
              <a:ext uri="{FF2B5EF4-FFF2-40B4-BE49-F238E27FC236}">
                <a16:creationId xmlns:a16="http://schemas.microsoft.com/office/drawing/2014/main" id="{DE53E869-E524-1848-B74B-1AF7DC4A35D2}"/>
              </a:ext>
            </a:extLst>
          </p:cNvPr>
          <p:cNvSpPr/>
          <p:nvPr/>
        </p:nvSpPr>
        <p:spPr>
          <a:xfrm>
            <a:off x="-74295" y="-11546"/>
            <a:ext cx="3120390" cy="491490"/>
          </a:xfrm>
          <a:prstGeom prst="round2DiagRect">
            <a:avLst/>
          </a:prstGeom>
          <a:solidFill>
            <a:srgbClr val="EB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a:p>
            <a:pPr algn="ctr"/>
            <a:r>
              <a:rPr lang="en-US" sz="1350" b="1" dirty="0"/>
              <a:t>PROJECT DEVELOPER + NGO TRACK</a:t>
            </a:r>
            <a:endParaRPr lang="en-US" sz="1350" dirty="0"/>
          </a:p>
          <a:p>
            <a:pPr algn="ctr"/>
            <a:endParaRPr lang="en-US" sz="1350" dirty="0"/>
          </a:p>
        </p:txBody>
      </p:sp>
    </p:spTree>
    <p:extLst>
      <p:ext uri="{BB962C8B-B14F-4D97-AF65-F5344CB8AC3E}">
        <p14:creationId xmlns:p14="http://schemas.microsoft.com/office/powerpoint/2010/main" val="195375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3098" y="327400"/>
            <a:ext cx="7845402" cy="411956"/>
          </a:xfrm>
        </p:spPr>
        <p:txBody>
          <a:bodyPr>
            <a:normAutofit fontScale="90000"/>
          </a:bodyPr>
          <a:lstStyle/>
          <a:p>
            <a:r>
              <a:rPr lang="en-US" b="0" dirty="0">
                <a:latin typeface="Avenir Light" charset="0"/>
                <a:ea typeface="Avenir Light" charset="0"/>
                <a:cs typeface="Avenir Light" charset="0"/>
              </a:rPr>
              <a:t>POVERTY ALLEVIATION</a:t>
            </a:r>
          </a:p>
        </p:txBody>
      </p:sp>
      <p:sp>
        <p:nvSpPr>
          <p:cNvPr id="5" name="TextBox 4"/>
          <p:cNvSpPr txBox="1"/>
          <p:nvPr/>
        </p:nvSpPr>
        <p:spPr>
          <a:xfrm>
            <a:off x="4615799" y="1678337"/>
            <a:ext cx="4200505" cy="2062103"/>
          </a:xfrm>
          <a:prstGeom prst="rect">
            <a:avLst/>
          </a:prstGeom>
        </p:spPr>
        <p:txBody>
          <a:bodyPr wrap="square" rtlCol="0" anchor="t">
            <a:spAutoFit/>
          </a:bodyPr>
          <a:lstStyle/>
          <a:p>
            <a:r>
              <a:rPr lang="en-US" sz="1400" b="1" dirty="0">
                <a:solidFill>
                  <a:srgbClr val="424341"/>
                </a:solidFill>
                <a:latin typeface="Avenir Book" charset="0"/>
                <a:ea typeface="Avenir Book" charset="0"/>
                <a:cs typeface="Avenir Book" charset="0"/>
              </a:rPr>
              <a:t>How can we ensure that the market supports projects that improve the lives of the poor?</a:t>
            </a:r>
          </a:p>
          <a:p>
            <a:endParaRPr lang="en-US" sz="1400" dirty="0">
              <a:solidFill>
                <a:srgbClr val="424341"/>
              </a:solidFill>
              <a:latin typeface="Avenir Book" charset="0"/>
              <a:ea typeface="Avenir Book" charset="0"/>
              <a:cs typeface="Avenir Book" charset="0"/>
            </a:endParaRPr>
          </a:p>
          <a:p>
            <a:pPr marL="285750" indent="-285750">
              <a:buFont typeface="Arial" charset="0"/>
              <a:buChar char="•"/>
            </a:pPr>
            <a:r>
              <a:rPr lang="en-US" sz="1400" dirty="0">
                <a:solidFill>
                  <a:srgbClr val="424341"/>
                </a:solidFill>
                <a:latin typeface="Avenir Book" charset="0"/>
                <a:ea typeface="Avenir Book" charset="0"/>
                <a:cs typeface="Avenir Book" charset="0"/>
              </a:rPr>
              <a:t>Through differentiation and visibility in the market</a:t>
            </a:r>
          </a:p>
          <a:p>
            <a:pPr marL="285750" indent="-285750">
              <a:buFont typeface="Arial" charset="0"/>
              <a:buChar char="•"/>
            </a:pPr>
            <a:endParaRPr lang="en-US" sz="1400" dirty="0">
              <a:solidFill>
                <a:srgbClr val="424341"/>
              </a:solidFill>
              <a:latin typeface="Avenir Book" charset="0"/>
              <a:ea typeface="Avenir Book" charset="0"/>
              <a:cs typeface="Avenir Book" charset="0"/>
            </a:endParaRPr>
          </a:p>
          <a:p>
            <a:pPr marL="285750" indent="-285750">
              <a:buFont typeface="Arial" charset="0"/>
              <a:buChar char="•"/>
            </a:pPr>
            <a:r>
              <a:rPr lang="en-US" sz="1400" dirty="0">
                <a:solidFill>
                  <a:srgbClr val="424341"/>
                </a:solidFill>
                <a:latin typeface="Avenir Book" charset="0"/>
                <a:ea typeface="Avenir Book" charset="0"/>
                <a:cs typeface="Avenir Book" charset="0"/>
              </a:rPr>
              <a:t>Through other market support initiatives</a:t>
            </a:r>
          </a:p>
          <a:p>
            <a:pPr marL="285750" indent="-285750">
              <a:buFont typeface="Arial" charset="0"/>
              <a:buChar char="•"/>
            </a:pPr>
            <a:endParaRPr lang="en-US" sz="1400" dirty="0">
              <a:solidFill>
                <a:srgbClr val="C00000"/>
              </a:solidFill>
              <a:latin typeface="Avenir Book" charset="0"/>
              <a:ea typeface="Avenir Book" charset="0"/>
              <a:cs typeface="Avenir Book" charset="0"/>
            </a:endParaRPr>
          </a:p>
          <a:p>
            <a:endParaRPr lang="en-US" sz="1600" dirty="0">
              <a:solidFill>
                <a:srgbClr val="424341"/>
              </a:solidFill>
              <a:latin typeface="Avenir Book" charset="0"/>
              <a:ea typeface="Avenir Book" charset="0"/>
              <a:cs typeface="Avenir Book" charset="0"/>
            </a:endParaRPr>
          </a:p>
        </p:txBody>
      </p:sp>
      <p:sp>
        <p:nvSpPr>
          <p:cNvPr id="4" name="Left Brace 3"/>
          <p:cNvSpPr/>
          <p:nvPr/>
        </p:nvSpPr>
        <p:spPr>
          <a:xfrm>
            <a:off x="4213185" y="958173"/>
            <a:ext cx="219919" cy="3664926"/>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707329" y="2127270"/>
            <a:ext cx="891250" cy="884648"/>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1360" y="740491"/>
            <a:ext cx="1287291" cy="1875692"/>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53559" y="3011918"/>
            <a:ext cx="1377387" cy="1875692"/>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94039" y="740491"/>
            <a:ext cx="1423686" cy="1875692"/>
          </a:xfrm>
          <a:prstGeom prst="rect">
            <a:avLst/>
          </a:prstGeom>
        </p:spPr>
      </p:pic>
    </p:spTree>
    <p:extLst>
      <p:ext uri="{BB962C8B-B14F-4D97-AF65-F5344CB8AC3E}">
        <p14:creationId xmlns:p14="http://schemas.microsoft.com/office/powerpoint/2010/main" val="76647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06565"/>
            <a:ext cx="7845402" cy="411956"/>
          </a:xfrm>
        </p:spPr>
        <p:txBody>
          <a:bodyPr>
            <a:normAutofit fontScale="90000"/>
          </a:bodyPr>
          <a:lstStyle/>
          <a:p>
            <a:r>
              <a:rPr lang="en-US" b="0" dirty="0">
                <a:latin typeface="Avenir Light" charset="0"/>
                <a:ea typeface="Avenir Light" charset="0"/>
                <a:cs typeface="Avenir Light" charset="0"/>
              </a:rPr>
              <a:t>VALUE CREATED TO SDGS: COOKSTOVE EXAMPLE</a:t>
            </a:r>
          </a:p>
        </p:txBody>
      </p:sp>
      <p:grpSp>
        <p:nvGrpSpPr>
          <p:cNvPr id="9" name="Group 8"/>
          <p:cNvGrpSpPr/>
          <p:nvPr/>
        </p:nvGrpSpPr>
        <p:grpSpPr>
          <a:xfrm>
            <a:off x="4698909" y="718521"/>
            <a:ext cx="3243609" cy="2744561"/>
            <a:chOff x="3560502" y="142999"/>
            <a:chExt cx="4882849" cy="4202868"/>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287" y="274638"/>
              <a:ext cx="3530064" cy="40712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0502" y="2696901"/>
              <a:ext cx="1790797" cy="14373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9904" y="255681"/>
              <a:ext cx="1458508" cy="6456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88414" y="142999"/>
              <a:ext cx="2854937" cy="193828"/>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78186" y="3549045"/>
            <a:ext cx="5641445" cy="12306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l="-192" b="-4259"/>
          <a:stretch/>
        </p:blipFill>
        <p:spPr>
          <a:xfrm>
            <a:off x="1272678" y="804484"/>
            <a:ext cx="4230960" cy="2799522"/>
          </a:xfrm>
          <a:prstGeom prst="rect">
            <a:avLst/>
          </a:prstGeom>
        </p:spPr>
      </p:pic>
    </p:spTree>
    <p:extLst>
      <p:ext uri="{BB962C8B-B14F-4D97-AF65-F5344CB8AC3E}">
        <p14:creationId xmlns:p14="http://schemas.microsoft.com/office/powerpoint/2010/main" val="31380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2924" y="981052"/>
            <a:ext cx="7245750" cy="1200329"/>
          </a:xfrm>
          <a:prstGeom prst="rect">
            <a:avLst/>
          </a:prstGeom>
        </p:spPr>
        <p:txBody>
          <a:bodyPr wrap="square">
            <a:spAutoFit/>
          </a:bodyPr>
          <a:lstStyle/>
          <a:p>
            <a:r>
              <a:rPr lang="en-GB" i="1" dirty="0"/>
              <a:t>Would a project ‘tag’ that indicates </a:t>
            </a:r>
          </a:p>
          <a:p>
            <a:r>
              <a:rPr lang="en-GB" i="1" dirty="0"/>
              <a:t>that a project serves poor communities: </a:t>
            </a:r>
          </a:p>
          <a:p>
            <a:pPr marL="541338" indent="161925">
              <a:buFont typeface="Arial" charset="0"/>
              <a:buChar char="•"/>
            </a:pPr>
            <a:r>
              <a:rPr lang="en-GB" i="1" dirty="0"/>
              <a:t>add value to credits</a:t>
            </a:r>
          </a:p>
          <a:p>
            <a:pPr marL="541338" indent="161925">
              <a:buFont typeface="Arial" charset="0"/>
              <a:buChar char="•"/>
            </a:pPr>
            <a:r>
              <a:rPr lang="en-GB" i="1" dirty="0"/>
              <a:t>make it easier to credits</a:t>
            </a:r>
            <a:endParaRPr lang="en-US" dirty="0"/>
          </a:p>
        </p:txBody>
      </p:sp>
      <p:sp>
        <p:nvSpPr>
          <p:cNvPr id="2" name="Left-Right Arrow 1"/>
          <p:cNvSpPr/>
          <p:nvPr/>
        </p:nvSpPr>
        <p:spPr>
          <a:xfrm>
            <a:off x="2986513" y="2384384"/>
            <a:ext cx="3426107" cy="1030147"/>
          </a:xfrm>
          <a:prstGeom prst="leftRightArrow">
            <a:avLst/>
          </a:prstGeom>
          <a:solidFill>
            <a:srgbClr val="ADB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4809" y="2491201"/>
            <a:ext cx="2345799" cy="923330"/>
          </a:xfrm>
          <a:prstGeom prst="rect">
            <a:avLst/>
          </a:prstGeom>
        </p:spPr>
        <p:txBody>
          <a:bodyPr wrap="square" rtlCol="0" anchor="t">
            <a:spAutoFit/>
          </a:bodyPr>
          <a:lstStyle/>
          <a:p>
            <a:pPr algn="ctr"/>
            <a:r>
              <a:rPr lang="en-US" dirty="0">
                <a:latin typeface="Avenir Book" charset="0"/>
                <a:ea typeface="Avenir Book" charset="0"/>
                <a:cs typeface="Avenir Book" charset="0"/>
              </a:rPr>
              <a:t>Definition of services provided and benefits derived</a:t>
            </a:r>
          </a:p>
        </p:txBody>
      </p:sp>
      <p:sp>
        <p:nvSpPr>
          <p:cNvPr id="9" name="TextBox 8"/>
          <p:cNvSpPr txBox="1"/>
          <p:nvPr/>
        </p:nvSpPr>
        <p:spPr>
          <a:xfrm>
            <a:off x="6412619" y="2585087"/>
            <a:ext cx="2125881" cy="646331"/>
          </a:xfrm>
          <a:prstGeom prst="rect">
            <a:avLst/>
          </a:prstGeom>
        </p:spPr>
        <p:txBody>
          <a:bodyPr wrap="square" rtlCol="0" anchor="t">
            <a:spAutoFit/>
          </a:bodyPr>
          <a:lstStyle/>
          <a:p>
            <a:pPr algn="ctr"/>
            <a:r>
              <a:rPr lang="en-US" dirty="0">
                <a:latin typeface="Avenir Book" charset="0"/>
                <a:ea typeface="Avenir Book" charset="0"/>
                <a:cs typeface="Avenir Book" charset="0"/>
              </a:rPr>
              <a:t>Definition of poverty </a:t>
            </a:r>
          </a:p>
        </p:txBody>
      </p:sp>
      <p:sp>
        <p:nvSpPr>
          <p:cNvPr id="10" name="Title 1"/>
          <p:cNvSpPr>
            <a:spLocks noGrp="1"/>
          </p:cNvSpPr>
          <p:nvPr>
            <p:ph type="title"/>
          </p:nvPr>
        </p:nvSpPr>
        <p:spPr>
          <a:xfrm>
            <a:off x="693098" y="327400"/>
            <a:ext cx="7845402" cy="411956"/>
          </a:xfrm>
        </p:spPr>
        <p:txBody>
          <a:bodyPr>
            <a:normAutofit fontScale="90000"/>
          </a:bodyPr>
          <a:lstStyle/>
          <a:p>
            <a:r>
              <a:rPr lang="en-US" b="0" dirty="0">
                <a:latin typeface="Avenir Light" charset="0"/>
                <a:ea typeface="Avenir Light" charset="0"/>
                <a:cs typeface="Avenir Light" charset="0"/>
              </a:rPr>
              <a:t>VISIBILITY IN MARKET PLACE</a:t>
            </a:r>
          </a:p>
        </p:txBody>
      </p:sp>
      <p:pic>
        <p:nvPicPr>
          <p:cNvPr id="11" name="Picture 10"/>
          <p:cNvPicPr>
            <a:picLocks noChangeAspect="1"/>
          </p:cNvPicPr>
          <p:nvPr/>
        </p:nvPicPr>
        <p:blipFill>
          <a:blip r:embed="rId3"/>
          <a:stretch>
            <a:fillRect/>
          </a:stretch>
        </p:blipFill>
        <p:spPr>
          <a:xfrm>
            <a:off x="4061709" y="2266325"/>
            <a:ext cx="1275714" cy="1266264"/>
          </a:xfrm>
          <a:prstGeom prst="rect">
            <a:avLst/>
          </a:prstGeom>
        </p:spPr>
      </p:pic>
    </p:spTree>
    <p:extLst>
      <p:ext uri="{BB962C8B-B14F-4D97-AF65-F5344CB8AC3E}">
        <p14:creationId xmlns:p14="http://schemas.microsoft.com/office/powerpoint/2010/main" val="3639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7" y="306565"/>
            <a:ext cx="8381455" cy="411956"/>
          </a:xfrm>
        </p:spPr>
        <p:txBody>
          <a:bodyPr>
            <a:normAutofit fontScale="90000"/>
          </a:bodyPr>
          <a:lstStyle/>
          <a:p>
            <a:r>
              <a:rPr lang="en-US" b="0" dirty="0">
                <a:latin typeface="Avenir Light" charset="0"/>
                <a:ea typeface="Avenir Light" charset="0"/>
                <a:cs typeface="Avenir Light" charset="0"/>
              </a:rPr>
              <a:t>EXERCISE</a:t>
            </a:r>
          </a:p>
        </p:txBody>
      </p:sp>
      <p:sp>
        <p:nvSpPr>
          <p:cNvPr id="7" name="Rectangle 6"/>
          <p:cNvSpPr/>
          <p:nvPr/>
        </p:nvSpPr>
        <p:spPr>
          <a:xfrm>
            <a:off x="357413" y="512543"/>
            <a:ext cx="8288876" cy="4370427"/>
          </a:xfrm>
          <a:prstGeom prst="rect">
            <a:avLst/>
          </a:prstGeom>
          <a:noFill/>
        </p:spPr>
        <p:txBody>
          <a:bodyPr wrap="square">
            <a:spAutoFit/>
          </a:bodyPr>
          <a:lstStyle/>
          <a:p>
            <a:pPr marL="314325"/>
            <a:endParaRPr lang="en-US" dirty="0">
              <a:latin typeface="Avenir Book" charset="0"/>
              <a:ea typeface="Avenir Book" charset="0"/>
              <a:cs typeface="Avenir Book" charset="0"/>
            </a:endParaRPr>
          </a:p>
          <a:p>
            <a:pPr marL="314325"/>
            <a:r>
              <a:rPr lang="en-US" sz="1400" dirty="0">
                <a:latin typeface="Avenir Book" charset="0"/>
                <a:ea typeface="Avenir Book" charset="0"/>
                <a:cs typeface="Avenir Book" charset="0"/>
              </a:rPr>
              <a:t>Split into groups and discuss the potential for a ‘tag’ that differentiates projects that provide poverty alleviation services, based on the following questions.  Each group will be asked to give a short overview of the findings and these will be used to inform the next round of dialogue</a:t>
            </a:r>
          </a:p>
          <a:p>
            <a:pPr marL="314325"/>
            <a:endParaRPr lang="en-US" sz="1400" dirty="0">
              <a:latin typeface="Avenir Book" charset="0"/>
              <a:ea typeface="Avenir Book" charset="0"/>
              <a:cs typeface="Avenir Book" charset="0"/>
            </a:endParaRPr>
          </a:p>
          <a:p>
            <a:pPr marL="314325"/>
            <a:endParaRPr lang="en-US" sz="1200" dirty="0">
              <a:latin typeface="Avenir Book" charset="0"/>
              <a:ea typeface="Avenir Book" charset="0"/>
              <a:cs typeface="Avenir Book" charset="0"/>
            </a:endParaRPr>
          </a:p>
          <a:p>
            <a:pPr marL="600075" indent="-285750">
              <a:buFont typeface="Arial" charset="0"/>
              <a:buChar char="•"/>
            </a:pPr>
            <a:r>
              <a:rPr lang="en-US" sz="1200" dirty="0">
                <a:latin typeface="Avenir Book" charset="0"/>
                <a:ea typeface="Avenir Book" charset="0"/>
                <a:cs typeface="Avenir Book" charset="0"/>
              </a:rPr>
              <a:t>Would a tag help projects to sell their VERs and help buyers easily identify them in a crowded market-place?</a:t>
            </a:r>
          </a:p>
          <a:p>
            <a:pPr marL="600075" indent="-285750">
              <a:buFont typeface="Arial" charset="0"/>
              <a:buChar char="•"/>
            </a:pPr>
            <a:endParaRPr lang="en-US" sz="1200" dirty="0">
              <a:latin typeface="Avenir Book" charset="0"/>
              <a:ea typeface="Avenir Book" charset="0"/>
              <a:cs typeface="Avenir Book" charset="0"/>
            </a:endParaRPr>
          </a:p>
          <a:p>
            <a:pPr marL="600075" indent="-285750">
              <a:buFont typeface="Arial" charset="0"/>
              <a:buChar char="•"/>
            </a:pPr>
            <a:r>
              <a:rPr lang="en-US" sz="1200" dirty="0">
                <a:latin typeface="Avenir Book" charset="0"/>
                <a:ea typeface="Avenir Book" charset="0"/>
                <a:cs typeface="Avenir Book" charset="0"/>
              </a:rPr>
              <a:t>Are there any dis-benefits or risks?</a:t>
            </a:r>
          </a:p>
          <a:p>
            <a:pPr marL="600075" indent="-285750">
              <a:buFont typeface="Arial" charset="0"/>
              <a:buChar char="•"/>
            </a:pPr>
            <a:endParaRPr lang="en-US" sz="1200" dirty="0">
              <a:latin typeface="Avenir Book" charset="0"/>
              <a:ea typeface="Avenir Book" charset="0"/>
              <a:cs typeface="Avenir Book" charset="0"/>
            </a:endParaRPr>
          </a:p>
          <a:p>
            <a:pPr marL="600075" indent="-285750">
              <a:buFont typeface="Arial" charset="0"/>
              <a:buChar char="•"/>
            </a:pPr>
            <a:r>
              <a:rPr lang="en-US" sz="1200" dirty="0">
                <a:latin typeface="Avenir Book" charset="0"/>
                <a:ea typeface="Avenir Book" charset="0"/>
                <a:cs typeface="Avenir Book" charset="0"/>
              </a:rPr>
              <a:t>Should a tag focus on identifying poverty (and poverty alleviation), or identifying basic services (and supplying these); or both?</a:t>
            </a:r>
          </a:p>
          <a:p>
            <a:pPr marL="600075" indent="-285750">
              <a:buFont typeface="Arial" charset="0"/>
              <a:buChar char="•"/>
            </a:pPr>
            <a:endParaRPr lang="en-US" sz="1200" dirty="0">
              <a:latin typeface="Avenir Book" charset="0"/>
              <a:ea typeface="Avenir Book" charset="0"/>
              <a:cs typeface="Avenir Book" charset="0"/>
            </a:endParaRPr>
          </a:p>
          <a:p>
            <a:pPr marL="600075" indent="-285750">
              <a:buFont typeface="Arial" charset="0"/>
              <a:buChar char="•"/>
            </a:pPr>
            <a:r>
              <a:rPr lang="en-US" sz="1200" dirty="0">
                <a:latin typeface="Avenir Book" charset="0"/>
                <a:ea typeface="Avenir Book" charset="0"/>
                <a:cs typeface="Avenir Book" charset="0"/>
              </a:rPr>
              <a:t>How should we define impoverishment and basic services so that the tag is straightforward but also credible?  Should it be based on SDG 1 or separate from the SDGs?</a:t>
            </a:r>
          </a:p>
          <a:p>
            <a:pPr marL="600075" indent="-285750">
              <a:buFont typeface="Arial" charset="0"/>
              <a:buChar char="•"/>
            </a:pPr>
            <a:endParaRPr lang="en-US" sz="1200" dirty="0">
              <a:latin typeface="Avenir Book" charset="0"/>
              <a:ea typeface="Avenir Book" charset="0"/>
              <a:cs typeface="Avenir Book" charset="0"/>
            </a:endParaRPr>
          </a:p>
          <a:p>
            <a:pPr marL="314325"/>
            <a:r>
              <a:rPr lang="en-US" sz="1200" dirty="0">
                <a:latin typeface="Avenir Book" charset="0"/>
                <a:ea typeface="Avenir Book" charset="0"/>
                <a:cs typeface="Avenir Book" charset="0"/>
              </a:rPr>
              <a:t>And finally:</a:t>
            </a:r>
          </a:p>
          <a:p>
            <a:pPr marL="314325"/>
            <a:endParaRPr lang="en-US" sz="1200" dirty="0">
              <a:latin typeface="Avenir Book" charset="0"/>
              <a:ea typeface="Avenir Book" charset="0"/>
              <a:cs typeface="Avenir Book" charset="0"/>
            </a:endParaRPr>
          </a:p>
          <a:p>
            <a:pPr marL="600075" indent="-285750">
              <a:buFont typeface="Arial" charset="0"/>
              <a:buChar char="•"/>
            </a:pPr>
            <a:r>
              <a:rPr lang="en-US" sz="1200" dirty="0">
                <a:latin typeface="Avenir Book" charset="0"/>
                <a:ea typeface="Avenir Book" charset="0"/>
                <a:cs typeface="Avenir Book" charset="0"/>
              </a:rPr>
              <a:t>Do you see any other solutions?  What else could we do to give these credits the best chance in the market?</a:t>
            </a:r>
          </a:p>
          <a:p>
            <a:pPr marL="285750" indent="-285750">
              <a:buFont typeface="Arial" charset="0"/>
              <a:buChar char="•"/>
            </a:pPr>
            <a:endParaRPr lang="en-US" dirty="0">
              <a:latin typeface="Avenir Book" charset="0"/>
              <a:ea typeface="Avenir Book" charset="0"/>
              <a:cs typeface="Avenir Book" charset="0"/>
            </a:endParaRPr>
          </a:p>
          <a:p>
            <a:pPr marL="742950" lvl="1" indent="-285750">
              <a:buFont typeface="Arial" charset="0"/>
              <a:buChar char="•"/>
            </a:pP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1964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br>
              <a:rPr lang="en-US" dirty="0"/>
            </a:br>
            <a:r>
              <a:rPr lang="en-US" dirty="0"/>
              <a:t>QUESTIONS?</a:t>
            </a:r>
            <a:br>
              <a:rPr lang="en-US" dirty="0"/>
            </a:br>
            <a:endParaRPr lang="en-US" sz="2000" b="0" dirty="0">
              <a:latin typeface="Avenir Light" charset="0"/>
              <a:ea typeface="Avenir Light" charset="0"/>
              <a:cs typeface="Avenir Light" charset="0"/>
            </a:endParaRPr>
          </a:p>
        </p:txBody>
      </p:sp>
    </p:spTree>
    <p:extLst>
      <p:ext uri="{BB962C8B-B14F-4D97-AF65-F5344CB8AC3E}">
        <p14:creationId xmlns:p14="http://schemas.microsoft.com/office/powerpoint/2010/main" val="1589665552"/>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C27A6290-5FAC-45CB-8848-C1B43362CC3C}"/>
    </a:ext>
  </a:ext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1271BC0C-3F04-48E8-A7F2-991C0DC36C40}"/>
    </a:ext>
  </a:extLst>
</a:theme>
</file>

<file path=ppt/theme/theme3.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26A1ABBD-2A3B-4990-90FE-F560D6565ACB}"/>
    </a:ext>
  </a:extLst>
</a:theme>
</file>

<file path=ppt/theme/theme4.xml><?xml version="1.0" encoding="utf-8"?>
<a:theme xmlns:a="http://schemas.openxmlformats.org/drawingml/2006/main" name="Conclu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DE7D8C-9F82-4DE0-8314-E049FEDA5D0F}" vid="{D0A23534-CFDF-49E8-A31D-942D3AB9F1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60BFFFCF9CB4EA980B450814CA141" ma:contentTypeVersion="5" ma:contentTypeDescription="Create a new document." ma:contentTypeScope="" ma:versionID="2c95a8f371b0686bdccd9c81615b75ce">
  <xsd:schema xmlns:xsd="http://www.w3.org/2001/XMLSchema" xmlns:xs="http://www.w3.org/2001/XMLSchema" xmlns:p="http://schemas.microsoft.com/office/2006/metadata/properties" xmlns:ns2="40ff25b3-493e-4851-82b7-4e504def2eba" xmlns:ns3="c1da8cb9-82a8-4be5-b309-6730a2e98068" targetNamespace="http://schemas.microsoft.com/office/2006/metadata/properties" ma:root="true" ma:fieldsID="76b01e6edc055ff345c5f297b6a57ec9" ns2:_="" ns3:_="">
    <xsd:import namespace="40ff25b3-493e-4851-82b7-4e504def2eba"/>
    <xsd:import namespace="c1da8cb9-82a8-4be5-b309-6730a2e98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25b3-493e-4851-82b7-4e504def2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a8cb9-82a8-4be5-b309-6730a2e98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7AE935-3AEB-4512-9DC2-2D67D4544A49}">
  <ds:schemaRefs>
    <ds:schemaRef ds:uri="http://schemas.microsoft.com/sharepoint/v3/contenttype/forms"/>
  </ds:schemaRefs>
</ds:datastoreItem>
</file>

<file path=customXml/itemProps2.xml><?xml version="1.0" encoding="utf-8"?>
<ds:datastoreItem xmlns:ds="http://schemas.openxmlformats.org/officeDocument/2006/customXml" ds:itemID="{DD200C28-09C2-44EB-BBBC-3BE04169735E}">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6af1aca-0353-497c-ad55-189cc252d094"/>
    <ds:schemaRef ds:uri="40ff25b3-493e-4851-82b7-4e504def2eba"/>
    <ds:schemaRef ds:uri="http://www.w3.org/XML/1998/namespace"/>
  </ds:schemaRefs>
</ds:datastoreItem>
</file>

<file path=customXml/itemProps3.xml><?xml version="1.0" encoding="utf-8"?>
<ds:datastoreItem xmlns:ds="http://schemas.openxmlformats.org/officeDocument/2006/customXml" ds:itemID="{09FCF275-5968-42C2-8FCA-738C8A1E1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25b3-493e-4851-82b7-4e504def2eba"/>
    <ds:schemaRef ds:uri="c1da8cb9-82a8-4be5-b309-6730a2e98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GS_Powerpoint_Presentation_Widescreen</Template>
  <TotalTime>21986</TotalTime>
  <Words>533</Words>
  <Application>Microsoft Macintosh PowerPoint</Application>
  <PresentationFormat>On-screen Show (16:9)</PresentationFormat>
  <Paragraphs>46</Paragraphs>
  <Slides>6</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vt:i4>
      </vt:variant>
    </vt:vector>
  </HeadingPairs>
  <TitlesOfParts>
    <vt:vector size="20" baseType="lpstr">
      <vt:lpstr>AppleSymbols</vt:lpstr>
      <vt:lpstr>Arial</vt:lpstr>
      <vt:lpstr>Avenir Book</vt:lpstr>
      <vt:lpstr>Avenir Heavy</vt:lpstr>
      <vt:lpstr>Avenir Light</vt:lpstr>
      <vt:lpstr>Calibri</vt:lpstr>
      <vt:lpstr>Gotham Bold</vt:lpstr>
      <vt:lpstr>Gotham Book</vt:lpstr>
      <vt:lpstr>Gotham Medium</vt:lpstr>
      <vt:lpstr>LucidaGrande</vt:lpstr>
      <vt:lpstr>Title</vt:lpstr>
      <vt:lpstr>Section</vt:lpstr>
      <vt:lpstr>Body</vt:lpstr>
      <vt:lpstr>Conclusion</vt:lpstr>
      <vt:lpstr>SCALING POVERTY-ALLEVIATION DEVELOPMENT</vt:lpstr>
      <vt:lpstr>POVERTY ALLEVIATION</vt:lpstr>
      <vt:lpstr>VALUE CREATED TO SDGS: COOKSTOVE EXAMPLE</vt:lpstr>
      <vt:lpstr>VISIBILITY IN MARKET PLACE</vt:lpstr>
      <vt:lpstr>EXERCISE</vt:lpstr>
      <vt:lpstr> QUESTIONS?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Leugers</dc:creator>
  <cp:lastModifiedBy>Gabriel Kuettel</cp:lastModifiedBy>
  <cp:revision>124</cp:revision>
  <cp:lastPrinted>2017-07-19T08:41:07Z</cp:lastPrinted>
  <dcterms:created xsi:type="dcterms:W3CDTF">2017-06-23T13:13:31Z</dcterms:created>
  <dcterms:modified xsi:type="dcterms:W3CDTF">2018-05-02T06:20:29Z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0x0101003A260BFFFCF9CB4EA980B450814CA141</vt:lpwstr>
  </property>
</Properties>
</file>