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737" r:id="rId5"/>
    <p:sldMasterId id="2147483725" r:id="rId6"/>
    <p:sldMasterId id="2147483731" r:id="rId7"/>
  </p:sldMasterIdLst>
  <p:notesMasterIdLst>
    <p:notesMasterId r:id="rId36"/>
  </p:notesMasterIdLst>
  <p:handoutMasterIdLst>
    <p:handoutMasterId r:id="rId37"/>
  </p:handoutMasterIdLst>
  <p:sldIdLst>
    <p:sldId id="382" r:id="rId8"/>
    <p:sldId id="371" r:id="rId9"/>
    <p:sldId id="369" r:id="rId10"/>
    <p:sldId id="356" r:id="rId11"/>
    <p:sldId id="363" r:id="rId12"/>
    <p:sldId id="349" r:id="rId13"/>
    <p:sldId id="372" r:id="rId14"/>
    <p:sldId id="350" r:id="rId15"/>
    <p:sldId id="351" r:id="rId16"/>
    <p:sldId id="358" r:id="rId17"/>
    <p:sldId id="359" r:id="rId18"/>
    <p:sldId id="360" r:id="rId19"/>
    <p:sldId id="361" r:id="rId20"/>
    <p:sldId id="300" r:id="rId21"/>
    <p:sldId id="353" r:id="rId22"/>
    <p:sldId id="364" r:id="rId23"/>
    <p:sldId id="322" r:id="rId24"/>
    <p:sldId id="379" r:id="rId25"/>
    <p:sldId id="377" r:id="rId26"/>
    <p:sldId id="374" r:id="rId27"/>
    <p:sldId id="376" r:id="rId28"/>
    <p:sldId id="380" r:id="rId29"/>
    <p:sldId id="370" r:id="rId30"/>
    <p:sldId id="365" r:id="rId31"/>
    <p:sldId id="366" r:id="rId32"/>
    <p:sldId id="367" r:id="rId33"/>
    <p:sldId id="368" r:id="rId34"/>
    <p:sldId id="381" r:id="rId3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4341"/>
    <a:srgbClr val="4D4D4C"/>
    <a:srgbClr val="0BB1AE"/>
    <a:srgbClr val="D1DC48"/>
    <a:srgbClr val="35B5AF"/>
    <a:srgbClr val="25A09E"/>
    <a:srgbClr val="ADB73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08" autoAdjust="0"/>
    <p:restoredTop sz="94475" autoAdjust="0"/>
  </p:normalViewPr>
  <p:slideViewPr>
    <p:cSldViewPr snapToGrid="0" snapToObjects="1">
      <p:cViewPr varScale="1">
        <p:scale>
          <a:sx n="155" d="100"/>
          <a:sy n="155" d="100"/>
        </p:scale>
        <p:origin x="192" y="92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1" d="100"/>
          <a:sy n="81" d="100"/>
        </p:scale>
        <p:origin x="338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D9BCD8-7293-5F4B-9AE8-D95D018D0394}" type="doc">
      <dgm:prSet loTypeId="urn:microsoft.com/office/officeart/2005/8/layout/pyramid4" loCatId="process" qsTypeId="urn:microsoft.com/office/officeart/2005/8/quickstyle/simple2" qsCatId="simple" csTypeId="urn:microsoft.com/office/officeart/2005/8/colors/accent5_5" csCatId="accent5" phldr="1"/>
      <dgm:spPr/>
      <dgm:t>
        <a:bodyPr/>
        <a:lstStyle/>
        <a:p>
          <a:endParaRPr lang="en-US"/>
        </a:p>
      </dgm:t>
    </dgm:pt>
    <dgm:pt modelId="{8EC4645D-F8E0-BF46-B760-89A8D58F303B}">
      <dgm:prSet phldrT="[Text]"/>
      <dgm:spPr/>
      <dgm:t>
        <a:bodyPr/>
        <a:lstStyle/>
        <a:p>
          <a:r>
            <a:rPr lang="en-US" b="1" i="0" dirty="0">
              <a:latin typeface="Avenir Black" charset="0"/>
              <a:ea typeface="Avenir Black" charset="0"/>
              <a:cs typeface="Avenir Black" charset="0"/>
            </a:rPr>
            <a:t>FINANCE </a:t>
          </a:r>
          <a:r>
            <a:rPr lang="en-US" b="0" i="0" dirty="0">
              <a:latin typeface="Avenir Light" charset="0"/>
              <a:ea typeface="Avenir Light" charset="0"/>
              <a:cs typeface="Avenir Light" charset="0"/>
            </a:rPr>
            <a:t>the</a:t>
          </a:r>
          <a:r>
            <a:rPr lang="en-US" b="0" i="0" baseline="0" dirty="0">
              <a:latin typeface="Avenir Light" charset="0"/>
              <a:ea typeface="Avenir Light" charset="0"/>
              <a:cs typeface="Avenir Light" charset="0"/>
            </a:rPr>
            <a:t> global transition to </a:t>
          </a:r>
          <a:r>
            <a:rPr lang="en-US" b="0" i="0" dirty="0">
              <a:latin typeface="Avenir Light" charset="0"/>
              <a:ea typeface="Avenir Light" charset="0"/>
              <a:cs typeface="Avenir Light" charset="0"/>
            </a:rPr>
            <a:t>a zero-carbon resilient economy</a:t>
          </a:r>
        </a:p>
      </dgm:t>
    </dgm:pt>
    <dgm:pt modelId="{29269209-AFEA-4642-B22F-4254E82E2669}" type="parTrans" cxnId="{AE7BC31B-2597-CA4E-A75C-792AE7398BB1}">
      <dgm:prSet/>
      <dgm:spPr/>
      <dgm:t>
        <a:bodyPr/>
        <a:lstStyle/>
        <a:p>
          <a:endParaRPr lang="en-US" b="0" i="0">
            <a:latin typeface="Avenir Light" charset="0"/>
            <a:ea typeface="Avenir Light" charset="0"/>
            <a:cs typeface="Avenir Light" charset="0"/>
          </a:endParaRPr>
        </a:p>
      </dgm:t>
    </dgm:pt>
    <dgm:pt modelId="{4E2DBE11-A6F5-FF45-87DC-8AF8B68AE017}" type="sibTrans" cxnId="{AE7BC31B-2597-CA4E-A75C-792AE7398BB1}">
      <dgm:prSet/>
      <dgm:spPr/>
      <dgm:t>
        <a:bodyPr/>
        <a:lstStyle/>
        <a:p>
          <a:endParaRPr lang="en-US" b="0" i="0">
            <a:latin typeface="Avenir Light" charset="0"/>
            <a:ea typeface="Avenir Light" charset="0"/>
            <a:cs typeface="Avenir Light" charset="0"/>
          </a:endParaRPr>
        </a:p>
      </dgm:t>
    </dgm:pt>
    <dgm:pt modelId="{EC52BADA-FDC9-5347-967A-44B142C581CF}">
      <dgm:prSet phldrT="[Text]"/>
      <dgm:spPr/>
      <dgm:t>
        <a:bodyPr/>
        <a:lstStyle/>
        <a:p>
          <a:r>
            <a:rPr lang="en-US" b="1" i="0" dirty="0">
              <a:latin typeface="Avenir Black" charset="0"/>
              <a:ea typeface="Avenir Black" charset="0"/>
              <a:cs typeface="Avenir Black" charset="0"/>
            </a:rPr>
            <a:t>ADVOCATE</a:t>
          </a:r>
          <a:r>
            <a:rPr lang="en-US" b="1" i="0" baseline="0" dirty="0">
              <a:latin typeface="Avenir Black" charset="0"/>
              <a:ea typeface="Avenir Black" charset="0"/>
              <a:cs typeface="Avenir Black" charset="0"/>
            </a:rPr>
            <a:t> </a:t>
          </a:r>
          <a:r>
            <a:rPr lang="en-US" b="0" i="0" baseline="0" dirty="0">
              <a:latin typeface="Avenir Light" charset="0"/>
              <a:ea typeface="Avenir Light" charset="0"/>
              <a:cs typeface="Avenir Light" charset="0"/>
            </a:rPr>
            <a:t>for strong policy frameworks</a:t>
          </a:r>
          <a:endParaRPr lang="en-US" b="0" i="0" dirty="0">
            <a:latin typeface="Avenir Light" charset="0"/>
            <a:ea typeface="Avenir Light" charset="0"/>
            <a:cs typeface="Avenir Light" charset="0"/>
          </a:endParaRPr>
        </a:p>
      </dgm:t>
    </dgm:pt>
    <dgm:pt modelId="{0FD4CEEE-6039-3740-89B5-EA5E8AC0E293}" type="parTrans" cxnId="{EF3EB85C-8293-DF4D-9C43-16167C9956F7}">
      <dgm:prSet/>
      <dgm:spPr/>
      <dgm:t>
        <a:bodyPr/>
        <a:lstStyle/>
        <a:p>
          <a:endParaRPr lang="en-US"/>
        </a:p>
      </dgm:t>
    </dgm:pt>
    <dgm:pt modelId="{859DEF03-4604-7840-8315-F88E54FDC290}" type="sibTrans" cxnId="{EF3EB85C-8293-DF4D-9C43-16167C9956F7}">
      <dgm:prSet/>
      <dgm:spPr/>
      <dgm:t>
        <a:bodyPr/>
        <a:lstStyle/>
        <a:p>
          <a:endParaRPr lang="en-US"/>
        </a:p>
      </dgm:t>
    </dgm:pt>
    <dgm:pt modelId="{2C81F6E9-0F37-6F42-B31C-781C85305A58}">
      <dgm:prSet phldrT="[Text]"/>
      <dgm:spPr/>
      <dgm:t>
        <a:bodyPr/>
        <a:lstStyle/>
        <a:p>
          <a:endParaRPr lang="en-US" b="1" i="0" dirty="0">
            <a:latin typeface="Avenir Black" charset="0"/>
            <a:ea typeface="Avenir Black" charset="0"/>
            <a:cs typeface="Avenir Black" charset="0"/>
          </a:endParaRPr>
        </a:p>
        <a:p>
          <a:r>
            <a:rPr lang="en-US" b="1" i="0" dirty="0">
              <a:latin typeface="Avenir Black" charset="0"/>
              <a:ea typeface="Avenir Black" charset="0"/>
              <a:cs typeface="Avenir Black" charset="0"/>
            </a:rPr>
            <a:t>REDUCE</a:t>
          </a:r>
          <a:r>
            <a:rPr lang="en-US" b="0" i="0" dirty="0">
              <a:latin typeface="Avenir Light" charset="0"/>
              <a:ea typeface="Avenir Light" charset="0"/>
              <a:cs typeface="Avenir Light" charset="0"/>
            </a:rPr>
            <a:t> climate impact + risk in line with science</a:t>
          </a:r>
        </a:p>
      </dgm:t>
    </dgm:pt>
    <dgm:pt modelId="{DD75F7FF-1609-4740-A041-494BCCE427CB}" type="parTrans" cxnId="{A29A3F75-B12A-6F41-978C-6D8A9565B647}">
      <dgm:prSet/>
      <dgm:spPr/>
      <dgm:t>
        <a:bodyPr/>
        <a:lstStyle/>
        <a:p>
          <a:endParaRPr lang="en-US"/>
        </a:p>
      </dgm:t>
    </dgm:pt>
    <dgm:pt modelId="{94D563C3-BD43-F84C-910C-ABBF5691140A}" type="sibTrans" cxnId="{A29A3F75-B12A-6F41-978C-6D8A9565B647}">
      <dgm:prSet/>
      <dgm:spPr/>
      <dgm:t>
        <a:bodyPr/>
        <a:lstStyle/>
        <a:p>
          <a:endParaRPr lang="en-US"/>
        </a:p>
      </dgm:t>
    </dgm:pt>
    <dgm:pt modelId="{16CB0BB2-0A83-E042-9B29-EE4A40562F2C}">
      <dgm:prSet phldrT="[Text]"/>
      <dgm:spPr/>
      <dgm:t>
        <a:bodyPr/>
        <a:lstStyle/>
        <a:p>
          <a:r>
            <a:rPr lang="en-US" b="1" i="0" dirty="0">
              <a:latin typeface="Avenir Black" charset="0"/>
              <a:ea typeface="Avenir Black" charset="0"/>
              <a:cs typeface="Avenir Black" charset="0"/>
            </a:rPr>
            <a:t>MEASURE + DISCLOSE </a:t>
          </a:r>
          <a:r>
            <a:rPr lang="en-US" b="0" i="0" dirty="0">
              <a:latin typeface="Avenir Light" charset="0"/>
              <a:ea typeface="Avenir Light" charset="0"/>
              <a:cs typeface="Avenir Light" charset="0"/>
            </a:rPr>
            <a:t>climate impact and risks</a:t>
          </a:r>
        </a:p>
      </dgm:t>
    </dgm:pt>
    <dgm:pt modelId="{F6335860-C74F-BF4F-9C03-E98E159A7482}" type="sibTrans" cxnId="{BAFE184F-9278-4647-AB6E-9C16B073B194}">
      <dgm:prSet/>
      <dgm:spPr/>
      <dgm:t>
        <a:bodyPr/>
        <a:lstStyle/>
        <a:p>
          <a:endParaRPr lang="en-US"/>
        </a:p>
      </dgm:t>
    </dgm:pt>
    <dgm:pt modelId="{CFE63D5B-1319-D248-991F-9AFAE142C663}" type="parTrans" cxnId="{BAFE184F-9278-4647-AB6E-9C16B073B194}">
      <dgm:prSet/>
      <dgm:spPr/>
      <dgm:t>
        <a:bodyPr/>
        <a:lstStyle/>
        <a:p>
          <a:endParaRPr lang="en-US"/>
        </a:p>
      </dgm:t>
    </dgm:pt>
    <dgm:pt modelId="{3735DCE8-3DB4-474A-A0CE-7AB908235F32}" type="pres">
      <dgm:prSet presAssocID="{70D9BCD8-7293-5F4B-9AE8-D95D018D0394}" presName="compositeShape" presStyleCnt="0">
        <dgm:presLayoutVars>
          <dgm:chMax val="9"/>
          <dgm:dir/>
          <dgm:resizeHandles val="exact"/>
        </dgm:presLayoutVars>
      </dgm:prSet>
      <dgm:spPr/>
    </dgm:pt>
    <dgm:pt modelId="{1C55986D-E242-0246-877A-C1772A1084B8}" type="pres">
      <dgm:prSet presAssocID="{70D9BCD8-7293-5F4B-9AE8-D95D018D0394}" presName="triangle1" presStyleLbl="node1" presStyleIdx="0" presStyleCnt="4">
        <dgm:presLayoutVars>
          <dgm:bulletEnabled val="1"/>
        </dgm:presLayoutVars>
      </dgm:prSet>
      <dgm:spPr/>
    </dgm:pt>
    <dgm:pt modelId="{D75E5C5B-92EC-544B-8EDF-D9F1EC0D676C}" type="pres">
      <dgm:prSet presAssocID="{70D9BCD8-7293-5F4B-9AE8-D95D018D0394}" presName="triangle2" presStyleLbl="node1" presStyleIdx="1" presStyleCnt="4">
        <dgm:presLayoutVars>
          <dgm:bulletEnabled val="1"/>
        </dgm:presLayoutVars>
      </dgm:prSet>
      <dgm:spPr/>
    </dgm:pt>
    <dgm:pt modelId="{0D7F476B-1451-5E4B-B5D0-D461BFA26339}" type="pres">
      <dgm:prSet presAssocID="{70D9BCD8-7293-5F4B-9AE8-D95D018D0394}" presName="triangle3" presStyleLbl="node1" presStyleIdx="2" presStyleCnt="4">
        <dgm:presLayoutVars>
          <dgm:bulletEnabled val="1"/>
        </dgm:presLayoutVars>
      </dgm:prSet>
      <dgm:spPr/>
    </dgm:pt>
    <dgm:pt modelId="{291186E0-4EB7-8748-BB7D-D4CB00D448C0}" type="pres">
      <dgm:prSet presAssocID="{70D9BCD8-7293-5F4B-9AE8-D95D018D0394}" presName="triangle4" presStyleLbl="node1" presStyleIdx="3" presStyleCnt="4">
        <dgm:presLayoutVars>
          <dgm:bulletEnabled val="1"/>
        </dgm:presLayoutVars>
      </dgm:prSet>
      <dgm:spPr/>
    </dgm:pt>
  </dgm:ptLst>
  <dgm:cxnLst>
    <dgm:cxn modelId="{AE7BC31B-2597-CA4E-A75C-792AE7398BB1}" srcId="{70D9BCD8-7293-5F4B-9AE8-D95D018D0394}" destId="{8EC4645D-F8E0-BF46-B760-89A8D58F303B}" srcOrd="0" destOrd="0" parTransId="{29269209-AFEA-4642-B22F-4254E82E2669}" sibTransId="{4E2DBE11-A6F5-FF45-87DC-8AF8B68AE017}"/>
    <dgm:cxn modelId="{BAFE184F-9278-4647-AB6E-9C16B073B194}" srcId="{70D9BCD8-7293-5F4B-9AE8-D95D018D0394}" destId="{16CB0BB2-0A83-E042-9B29-EE4A40562F2C}" srcOrd="1" destOrd="0" parTransId="{CFE63D5B-1319-D248-991F-9AFAE142C663}" sibTransId="{F6335860-C74F-BF4F-9C03-E98E159A7482}"/>
    <dgm:cxn modelId="{EF3EB85C-8293-DF4D-9C43-16167C9956F7}" srcId="{70D9BCD8-7293-5F4B-9AE8-D95D018D0394}" destId="{EC52BADA-FDC9-5347-967A-44B142C581CF}" srcOrd="3" destOrd="0" parTransId="{0FD4CEEE-6039-3740-89B5-EA5E8AC0E293}" sibTransId="{859DEF03-4604-7840-8315-F88E54FDC290}"/>
    <dgm:cxn modelId="{A29A3F75-B12A-6F41-978C-6D8A9565B647}" srcId="{70D9BCD8-7293-5F4B-9AE8-D95D018D0394}" destId="{2C81F6E9-0F37-6F42-B31C-781C85305A58}" srcOrd="2" destOrd="0" parTransId="{DD75F7FF-1609-4740-A041-494BCCE427CB}" sibTransId="{94D563C3-BD43-F84C-910C-ABBF5691140A}"/>
    <dgm:cxn modelId="{DFD56C75-C54D-1442-A020-3875ACE7A3C5}" type="presOf" srcId="{70D9BCD8-7293-5F4B-9AE8-D95D018D0394}" destId="{3735DCE8-3DB4-474A-A0CE-7AB908235F32}" srcOrd="0" destOrd="0" presId="urn:microsoft.com/office/officeart/2005/8/layout/pyramid4"/>
    <dgm:cxn modelId="{EF94C194-EAEC-6643-ACE3-80C5F71E83DD}" type="presOf" srcId="{16CB0BB2-0A83-E042-9B29-EE4A40562F2C}" destId="{D75E5C5B-92EC-544B-8EDF-D9F1EC0D676C}" srcOrd="0" destOrd="0" presId="urn:microsoft.com/office/officeart/2005/8/layout/pyramid4"/>
    <dgm:cxn modelId="{8F92D3DD-202E-D748-AF80-A132719FEE03}" type="presOf" srcId="{EC52BADA-FDC9-5347-967A-44B142C581CF}" destId="{291186E0-4EB7-8748-BB7D-D4CB00D448C0}" srcOrd="0" destOrd="0" presId="urn:microsoft.com/office/officeart/2005/8/layout/pyramid4"/>
    <dgm:cxn modelId="{06F49EE2-C0F6-D040-B600-0749BA80789D}" type="presOf" srcId="{2C81F6E9-0F37-6F42-B31C-781C85305A58}" destId="{0D7F476B-1451-5E4B-B5D0-D461BFA26339}" srcOrd="0" destOrd="0" presId="urn:microsoft.com/office/officeart/2005/8/layout/pyramid4"/>
    <dgm:cxn modelId="{2AEA2FF4-0AB1-7348-9AA7-107B446FAAE2}" type="presOf" srcId="{8EC4645D-F8E0-BF46-B760-89A8D58F303B}" destId="{1C55986D-E242-0246-877A-C1772A1084B8}" srcOrd="0" destOrd="0" presId="urn:microsoft.com/office/officeart/2005/8/layout/pyramid4"/>
    <dgm:cxn modelId="{98C62F9E-B46E-3143-8D24-24DF99E84981}" type="presParOf" srcId="{3735DCE8-3DB4-474A-A0CE-7AB908235F32}" destId="{1C55986D-E242-0246-877A-C1772A1084B8}" srcOrd="0" destOrd="0" presId="urn:microsoft.com/office/officeart/2005/8/layout/pyramid4"/>
    <dgm:cxn modelId="{4B49AC8B-9466-C041-BEC3-5BDE666EC989}" type="presParOf" srcId="{3735DCE8-3DB4-474A-A0CE-7AB908235F32}" destId="{D75E5C5B-92EC-544B-8EDF-D9F1EC0D676C}" srcOrd="1" destOrd="0" presId="urn:microsoft.com/office/officeart/2005/8/layout/pyramid4"/>
    <dgm:cxn modelId="{E7CCA93C-2CEB-0F48-99FD-86472E0DBF83}" type="presParOf" srcId="{3735DCE8-3DB4-474A-A0CE-7AB908235F32}" destId="{0D7F476B-1451-5E4B-B5D0-D461BFA26339}" srcOrd="2" destOrd="0" presId="urn:microsoft.com/office/officeart/2005/8/layout/pyramid4"/>
    <dgm:cxn modelId="{94948186-3D68-5C4B-8F5F-E1F9FC20886F}" type="presParOf" srcId="{3735DCE8-3DB4-474A-A0CE-7AB908235F32}" destId="{291186E0-4EB7-8748-BB7D-D4CB00D448C0}"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24184FD-9D97-F24F-BB52-A7C93FCE0CB9}" type="doc">
      <dgm:prSet loTypeId="urn:microsoft.com/office/officeart/2005/8/layout/hierarchy2" loCatId="" qsTypeId="urn:microsoft.com/office/officeart/2005/8/quickstyle/simple1" qsCatId="simple" csTypeId="urn:microsoft.com/office/officeart/2005/8/colors/accent5_2" csCatId="accent5" phldr="1"/>
      <dgm:spPr/>
      <dgm:t>
        <a:bodyPr/>
        <a:lstStyle/>
        <a:p>
          <a:endParaRPr lang="en-US"/>
        </a:p>
      </dgm:t>
    </dgm:pt>
    <dgm:pt modelId="{482BEFE0-ECAE-BA4C-B65B-9D7EC914FBC5}">
      <dgm:prSet phldrT="[Text]" custT="1"/>
      <dgm:spPr>
        <a:solidFill>
          <a:srgbClr val="ADB735"/>
        </a:solidFill>
      </dgm:spPr>
      <dgm:t>
        <a:bodyPr/>
        <a:lstStyle/>
        <a:p>
          <a:r>
            <a:rPr lang="en-US" sz="1100" b="0" i="0" dirty="0">
              <a:latin typeface="Avenir Light" charset="0"/>
              <a:ea typeface="Avenir Light" charset="0"/>
              <a:cs typeface="Avenir Light" charset="0"/>
            </a:rPr>
            <a:t>OBJECTIVE: </a:t>
          </a:r>
          <a:br>
            <a:rPr lang="en-US" sz="1100" b="0" i="0" dirty="0">
              <a:latin typeface="Avenir Light" charset="0"/>
              <a:ea typeface="Avenir Light" charset="0"/>
              <a:cs typeface="Avenir Light" charset="0"/>
            </a:rPr>
          </a:br>
          <a:r>
            <a:rPr lang="en-US" sz="1100" b="0" i="0" dirty="0">
              <a:latin typeface="Avenir Light" charset="0"/>
              <a:ea typeface="Avenir Light" charset="0"/>
              <a:cs typeface="Avenir Light" charset="0"/>
            </a:rPr>
            <a:t>Credible impact reporting</a:t>
          </a:r>
        </a:p>
      </dgm:t>
    </dgm:pt>
    <dgm:pt modelId="{6C550C47-7749-7B42-B04A-480276990BC1}" type="parTrans" cxnId="{A173D782-6212-E742-ABC3-AB8D7A0BDBE7}">
      <dgm:prSet/>
      <dgm:spPr/>
      <dgm:t>
        <a:bodyPr/>
        <a:lstStyle/>
        <a:p>
          <a:endParaRPr lang="en-US" b="0" i="0">
            <a:latin typeface="Avenir Light" charset="0"/>
            <a:ea typeface="Avenir Light" charset="0"/>
            <a:cs typeface="Avenir Light" charset="0"/>
          </a:endParaRPr>
        </a:p>
      </dgm:t>
    </dgm:pt>
    <dgm:pt modelId="{86521C2B-CE98-E044-B6FF-E959F04C3D50}" type="sibTrans" cxnId="{A173D782-6212-E742-ABC3-AB8D7A0BDBE7}">
      <dgm:prSet/>
      <dgm:spPr/>
      <dgm:t>
        <a:bodyPr/>
        <a:lstStyle/>
        <a:p>
          <a:endParaRPr lang="en-US" b="0" i="0">
            <a:latin typeface="Avenir Light" charset="0"/>
            <a:ea typeface="Avenir Light" charset="0"/>
            <a:cs typeface="Avenir Light" charset="0"/>
          </a:endParaRPr>
        </a:p>
      </dgm:t>
    </dgm:pt>
    <dgm:pt modelId="{66E46EF6-B43A-7541-83DA-EF2F79D94F2A}">
      <dgm:prSet phldrT="[Text]"/>
      <dgm:spPr/>
      <dgm:t>
        <a:bodyPr/>
        <a:lstStyle/>
        <a:p>
          <a:r>
            <a:rPr lang="en-US" b="0" i="0" dirty="0">
              <a:latin typeface="Avenir Light" charset="0"/>
              <a:ea typeface="Avenir Light" charset="0"/>
              <a:cs typeface="Avenir Light" charset="0"/>
            </a:rPr>
            <a:t>GS-approved </a:t>
          </a:r>
          <a:br>
            <a:rPr lang="en-US" b="0" i="0" dirty="0">
              <a:latin typeface="Avenir Light" charset="0"/>
              <a:ea typeface="Avenir Light" charset="0"/>
              <a:cs typeface="Avenir Light" charset="0"/>
            </a:rPr>
          </a:br>
          <a:r>
            <a:rPr lang="en-US" b="0" i="0" dirty="0">
              <a:latin typeface="Avenir Light" charset="0"/>
              <a:ea typeface="Avenir Light" charset="0"/>
              <a:cs typeface="Avenir Light" charset="0"/>
            </a:rPr>
            <a:t>impact methodologies</a:t>
          </a:r>
        </a:p>
      </dgm:t>
    </dgm:pt>
    <dgm:pt modelId="{DB4329BA-A126-8245-8CE1-614F5FF52D23}" type="parTrans" cxnId="{F0E93208-684D-3B48-B562-435E5E465043}">
      <dgm:prSet/>
      <dgm:spPr/>
      <dgm:t>
        <a:bodyPr/>
        <a:lstStyle/>
        <a:p>
          <a:endParaRPr lang="en-US" b="0" i="0">
            <a:latin typeface="Avenir Light" charset="0"/>
            <a:ea typeface="Avenir Light" charset="0"/>
            <a:cs typeface="Avenir Light" charset="0"/>
          </a:endParaRPr>
        </a:p>
      </dgm:t>
    </dgm:pt>
    <dgm:pt modelId="{E2398FFA-AF46-6347-8B8F-B7BF89E54AC8}" type="sibTrans" cxnId="{F0E93208-684D-3B48-B562-435E5E465043}">
      <dgm:prSet/>
      <dgm:spPr/>
      <dgm:t>
        <a:bodyPr/>
        <a:lstStyle/>
        <a:p>
          <a:endParaRPr lang="en-US" b="0" i="0">
            <a:latin typeface="Avenir Light" charset="0"/>
            <a:ea typeface="Avenir Light" charset="0"/>
            <a:cs typeface="Avenir Light" charset="0"/>
          </a:endParaRPr>
        </a:p>
      </dgm:t>
    </dgm:pt>
    <dgm:pt modelId="{BED44310-803D-2B4C-BB76-AD5FEAD99181}">
      <dgm:prSet phldrT="[Text]"/>
      <dgm:spPr/>
      <dgm:t>
        <a:bodyPr/>
        <a:lstStyle/>
        <a:p>
          <a:r>
            <a:rPr lang="en-US" b="0" i="0" dirty="0">
              <a:latin typeface="Avenir Light" charset="0"/>
              <a:ea typeface="Avenir Light" charset="0"/>
              <a:cs typeface="Avenir Light" charset="0"/>
            </a:rPr>
            <a:t>Principles</a:t>
          </a:r>
          <a:r>
            <a:rPr lang="en-US" b="0" i="0" baseline="0" dirty="0">
              <a:latin typeface="Avenir Light" charset="0"/>
              <a:ea typeface="Avenir Light" charset="0"/>
              <a:cs typeface="Avenir Light" charset="0"/>
            </a:rPr>
            <a:t> + requirements</a:t>
          </a:r>
          <a:endParaRPr lang="en-US" b="0" i="0" dirty="0">
            <a:latin typeface="Avenir Light" charset="0"/>
            <a:ea typeface="Avenir Light" charset="0"/>
            <a:cs typeface="Avenir Light" charset="0"/>
          </a:endParaRPr>
        </a:p>
      </dgm:t>
    </dgm:pt>
    <dgm:pt modelId="{920F35BA-E77B-7E4B-A659-3BA95D4202D3}" type="parTrans" cxnId="{5C3681B9-A60D-304B-A2E1-1C36C3634286}">
      <dgm:prSet/>
      <dgm:spPr/>
      <dgm:t>
        <a:bodyPr/>
        <a:lstStyle/>
        <a:p>
          <a:endParaRPr lang="en-US" b="0" i="0">
            <a:latin typeface="Avenir Light" charset="0"/>
            <a:ea typeface="Avenir Light" charset="0"/>
            <a:cs typeface="Avenir Light" charset="0"/>
          </a:endParaRPr>
        </a:p>
      </dgm:t>
    </dgm:pt>
    <dgm:pt modelId="{C734A627-56B5-C047-BC64-1767B69FDA55}" type="sibTrans" cxnId="{5C3681B9-A60D-304B-A2E1-1C36C3634286}">
      <dgm:prSet/>
      <dgm:spPr/>
      <dgm:t>
        <a:bodyPr/>
        <a:lstStyle/>
        <a:p>
          <a:endParaRPr lang="en-US" b="0" i="0">
            <a:latin typeface="Avenir Light" charset="0"/>
            <a:ea typeface="Avenir Light" charset="0"/>
            <a:cs typeface="Avenir Light" charset="0"/>
          </a:endParaRPr>
        </a:p>
      </dgm:t>
    </dgm:pt>
    <dgm:pt modelId="{13D4849F-0A80-3141-BE39-EA736ABF3086}">
      <dgm:prSet phldrT="[Text]"/>
      <dgm:spPr/>
      <dgm:t>
        <a:bodyPr/>
        <a:lstStyle/>
        <a:p>
          <a:r>
            <a:rPr lang="en-US" b="0" i="0" dirty="0">
              <a:latin typeface="Avenir Light" charset="0"/>
              <a:ea typeface="Avenir Light" charset="0"/>
              <a:cs typeface="Avenir Light" charset="0"/>
            </a:rPr>
            <a:t>Environmental +</a:t>
          </a:r>
          <a:r>
            <a:rPr lang="en-US" b="0" i="0" baseline="0" dirty="0">
              <a:latin typeface="Avenir Light" charset="0"/>
              <a:ea typeface="Avenir Light" charset="0"/>
              <a:cs typeface="Avenir Light" charset="0"/>
            </a:rPr>
            <a:t> social s</a:t>
          </a:r>
          <a:r>
            <a:rPr lang="en-US" b="0" i="0" dirty="0">
              <a:latin typeface="Avenir Light" charset="0"/>
              <a:ea typeface="Avenir Light" charset="0"/>
              <a:cs typeface="Avenir Light" charset="0"/>
            </a:rPr>
            <a:t>afeguards</a:t>
          </a:r>
        </a:p>
      </dgm:t>
    </dgm:pt>
    <dgm:pt modelId="{BC22C8E2-BF51-D144-BEF6-E14E85BBAE55}" type="parTrans" cxnId="{C01F09C7-37E1-D547-8412-1EDC1DA0BCAA}">
      <dgm:prSet/>
      <dgm:spPr/>
      <dgm:t>
        <a:bodyPr/>
        <a:lstStyle/>
        <a:p>
          <a:endParaRPr lang="en-US" b="0" i="0">
            <a:latin typeface="Avenir Light" charset="0"/>
            <a:ea typeface="Avenir Light" charset="0"/>
            <a:cs typeface="Avenir Light" charset="0"/>
          </a:endParaRPr>
        </a:p>
      </dgm:t>
    </dgm:pt>
    <dgm:pt modelId="{000AFD47-30DE-A644-A197-0098BF6093F7}" type="sibTrans" cxnId="{C01F09C7-37E1-D547-8412-1EDC1DA0BCAA}">
      <dgm:prSet/>
      <dgm:spPr/>
      <dgm:t>
        <a:bodyPr/>
        <a:lstStyle/>
        <a:p>
          <a:endParaRPr lang="en-US" b="0" i="0">
            <a:latin typeface="Avenir Light" charset="0"/>
            <a:ea typeface="Avenir Light" charset="0"/>
            <a:cs typeface="Avenir Light" charset="0"/>
          </a:endParaRPr>
        </a:p>
      </dgm:t>
    </dgm:pt>
    <dgm:pt modelId="{26A9C479-FCED-C449-A1C9-2DF4762F5347}">
      <dgm:prSet phldrT="[Text]"/>
      <dgm:spPr/>
      <dgm:t>
        <a:bodyPr/>
        <a:lstStyle/>
        <a:p>
          <a:r>
            <a:rPr lang="en-US" b="0" i="0" dirty="0">
              <a:latin typeface="Avenir Light" charset="0"/>
              <a:ea typeface="Avenir Light" charset="0"/>
              <a:cs typeface="Avenir Light" charset="0"/>
            </a:rPr>
            <a:t>Stakeholder</a:t>
          </a:r>
          <a:r>
            <a:rPr lang="en-US" b="0" i="0" baseline="0" dirty="0">
              <a:latin typeface="Avenir Light" charset="0"/>
              <a:ea typeface="Avenir Light" charset="0"/>
              <a:cs typeface="Avenir Light" charset="0"/>
            </a:rPr>
            <a:t> inclusivity</a:t>
          </a:r>
          <a:endParaRPr lang="en-US" b="0" i="0" dirty="0">
            <a:latin typeface="Avenir Light" charset="0"/>
            <a:ea typeface="Avenir Light" charset="0"/>
            <a:cs typeface="Avenir Light" charset="0"/>
          </a:endParaRPr>
        </a:p>
      </dgm:t>
    </dgm:pt>
    <dgm:pt modelId="{8BDFF8E7-DEF4-1548-8CE1-C031240787BB}" type="parTrans" cxnId="{B22AF480-40C5-3444-A768-F359454494C8}">
      <dgm:prSet/>
      <dgm:spPr/>
      <dgm:t>
        <a:bodyPr/>
        <a:lstStyle/>
        <a:p>
          <a:endParaRPr lang="en-US" b="0" i="0">
            <a:latin typeface="Avenir Light" charset="0"/>
            <a:ea typeface="Avenir Light" charset="0"/>
            <a:cs typeface="Avenir Light" charset="0"/>
          </a:endParaRPr>
        </a:p>
      </dgm:t>
    </dgm:pt>
    <dgm:pt modelId="{D49A502E-69B0-7E4B-9D31-27D0223037CA}" type="sibTrans" cxnId="{B22AF480-40C5-3444-A768-F359454494C8}">
      <dgm:prSet/>
      <dgm:spPr/>
      <dgm:t>
        <a:bodyPr/>
        <a:lstStyle/>
        <a:p>
          <a:endParaRPr lang="en-US" b="0" i="0">
            <a:latin typeface="Avenir Light" charset="0"/>
            <a:ea typeface="Avenir Light" charset="0"/>
            <a:cs typeface="Avenir Light" charset="0"/>
          </a:endParaRPr>
        </a:p>
      </dgm:t>
    </dgm:pt>
    <dgm:pt modelId="{8BCF28DC-0196-2947-8E12-EEA72DFD35C5}">
      <dgm:prSet phldrT="[Text]"/>
      <dgm:spPr/>
      <dgm:t>
        <a:bodyPr/>
        <a:lstStyle/>
        <a:p>
          <a:r>
            <a:rPr lang="en-US" b="0" i="0" dirty="0">
              <a:latin typeface="Avenir Light" charset="0"/>
              <a:ea typeface="Avenir Light" charset="0"/>
              <a:cs typeface="Avenir Light" charset="0"/>
            </a:rPr>
            <a:t>Activity </a:t>
          </a:r>
          <a:br>
            <a:rPr lang="en-US" b="0" i="0" dirty="0">
              <a:latin typeface="Avenir Light" charset="0"/>
              <a:ea typeface="Avenir Light" charset="0"/>
              <a:cs typeface="Avenir Light" charset="0"/>
            </a:rPr>
          </a:br>
          <a:r>
            <a:rPr lang="en-US" b="0" i="0" dirty="0">
              <a:latin typeface="Avenir Light" charset="0"/>
              <a:ea typeface="Avenir Light" charset="0"/>
              <a:cs typeface="Avenir Light" charset="0"/>
            </a:rPr>
            <a:t>requirements</a:t>
          </a:r>
        </a:p>
      </dgm:t>
    </dgm:pt>
    <dgm:pt modelId="{FA994ABE-BE3E-7D4E-9265-608A4E867A24}" type="parTrans" cxnId="{20DEE725-87F3-724F-9E78-5FC4DC3897D7}">
      <dgm:prSet/>
      <dgm:spPr/>
      <dgm:t>
        <a:bodyPr/>
        <a:lstStyle/>
        <a:p>
          <a:endParaRPr lang="en-US" b="0" i="0">
            <a:latin typeface="Avenir Light" charset="0"/>
            <a:ea typeface="Avenir Light" charset="0"/>
            <a:cs typeface="Avenir Light" charset="0"/>
          </a:endParaRPr>
        </a:p>
      </dgm:t>
    </dgm:pt>
    <dgm:pt modelId="{CD72B233-F2FD-6C48-AF9E-C3755E025F7B}" type="sibTrans" cxnId="{20DEE725-87F3-724F-9E78-5FC4DC3897D7}">
      <dgm:prSet/>
      <dgm:spPr/>
      <dgm:t>
        <a:bodyPr/>
        <a:lstStyle/>
        <a:p>
          <a:endParaRPr lang="en-US" b="0" i="0">
            <a:latin typeface="Avenir Light" charset="0"/>
            <a:ea typeface="Avenir Light" charset="0"/>
            <a:cs typeface="Avenir Light" charset="0"/>
          </a:endParaRPr>
        </a:p>
      </dgm:t>
    </dgm:pt>
    <dgm:pt modelId="{02B2A9AC-BF65-CF4F-8B07-986222383584}">
      <dgm:prSet phldrT="[Text]"/>
      <dgm:spPr/>
      <dgm:t>
        <a:bodyPr/>
        <a:lstStyle/>
        <a:p>
          <a:r>
            <a:rPr lang="en-US" b="0" i="0" dirty="0">
              <a:latin typeface="Avenir Light" charset="0"/>
              <a:ea typeface="Avenir Light" charset="0"/>
              <a:cs typeface="Avenir Light" charset="0"/>
            </a:rPr>
            <a:t>SDG tools</a:t>
          </a:r>
        </a:p>
      </dgm:t>
    </dgm:pt>
    <dgm:pt modelId="{2C13911A-62FF-584D-8BEC-83BE7841823E}" type="parTrans" cxnId="{19A16E8D-1217-874D-94AE-2A8927F5E2DB}">
      <dgm:prSet/>
      <dgm:spPr/>
      <dgm:t>
        <a:bodyPr/>
        <a:lstStyle/>
        <a:p>
          <a:endParaRPr lang="en-US" b="0" i="0">
            <a:latin typeface="Avenir Light" charset="0"/>
            <a:ea typeface="Avenir Light" charset="0"/>
            <a:cs typeface="Avenir Light" charset="0"/>
          </a:endParaRPr>
        </a:p>
      </dgm:t>
    </dgm:pt>
    <dgm:pt modelId="{FCCE571A-2AC6-E744-9DB1-88DBB41B66CA}" type="sibTrans" cxnId="{19A16E8D-1217-874D-94AE-2A8927F5E2DB}">
      <dgm:prSet/>
      <dgm:spPr/>
      <dgm:t>
        <a:bodyPr/>
        <a:lstStyle/>
        <a:p>
          <a:endParaRPr lang="en-US" b="0" i="0">
            <a:latin typeface="Avenir Light" charset="0"/>
            <a:ea typeface="Avenir Light" charset="0"/>
            <a:cs typeface="Avenir Light" charset="0"/>
          </a:endParaRPr>
        </a:p>
      </dgm:t>
    </dgm:pt>
    <dgm:pt modelId="{57D5E0EB-1570-544E-A2E5-2B5BC264DE71}">
      <dgm:prSet phldrT="[Text]"/>
      <dgm:spPr/>
      <dgm:t>
        <a:bodyPr/>
        <a:lstStyle/>
        <a:p>
          <a:r>
            <a:rPr lang="en-US" b="0" i="0" dirty="0">
              <a:latin typeface="Avenir Light" charset="0"/>
              <a:ea typeface="Avenir Light" charset="0"/>
              <a:cs typeface="Avenir Light" charset="0"/>
            </a:rPr>
            <a:t>Contributions to minimum 3 SDGs</a:t>
          </a:r>
        </a:p>
      </dgm:t>
    </dgm:pt>
    <dgm:pt modelId="{68ACAC6B-8023-214D-BF2D-F0ED7EA036CD}" type="parTrans" cxnId="{78D6C406-E93F-0F44-93E2-465B271C767B}">
      <dgm:prSet/>
      <dgm:spPr/>
      <dgm:t>
        <a:bodyPr/>
        <a:lstStyle/>
        <a:p>
          <a:endParaRPr lang="en-US" b="0" i="0">
            <a:latin typeface="Avenir Light" charset="0"/>
            <a:ea typeface="Avenir Light" charset="0"/>
            <a:cs typeface="Avenir Light" charset="0"/>
          </a:endParaRPr>
        </a:p>
      </dgm:t>
    </dgm:pt>
    <dgm:pt modelId="{961239A3-84A6-904A-9649-3C0B8A9A5E1D}" type="sibTrans" cxnId="{78D6C406-E93F-0F44-93E2-465B271C767B}">
      <dgm:prSet/>
      <dgm:spPr/>
      <dgm:t>
        <a:bodyPr/>
        <a:lstStyle/>
        <a:p>
          <a:endParaRPr lang="en-US" b="0" i="0">
            <a:latin typeface="Avenir Light" charset="0"/>
            <a:ea typeface="Avenir Light" charset="0"/>
            <a:cs typeface="Avenir Light" charset="0"/>
          </a:endParaRPr>
        </a:p>
      </dgm:t>
    </dgm:pt>
    <dgm:pt modelId="{2B4828D0-E3DC-7C40-BEE1-A983C85FFF07}">
      <dgm:prSet phldrT="[Text]"/>
      <dgm:spPr/>
      <dgm:t>
        <a:bodyPr/>
        <a:lstStyle/>
        <a:p>
          <a:r>
            <a:rPr lang="en-US" b="0" i="0" dirty="0">
              <a:latin typeface="Avenir Light" charset="0"/>
              <a:ea typeface="Avenir Light" charset="0"/>
              <a:cs typeface="Avenir Light" charset="0"/>
            </a:rPr>
            <a:t>Ongoing monitoring + reporting</a:t>
          </a:r>
        </a:p>
      </dgm:t>
    </dgm:pt>
    <dgm:pt modelId="{A8FE2EAE-67D0-BF49-BE91-7520B8DB363A}" type="parTrans" cxnId="{2F128A9D-75B0-A74D-9843-7A04FD2F1966}">
      <dgm:prSet/>
      <dgm:spPr/>
      <dgm:t>
        <a:bodyPr/>
        <a:lstStyle/>
        <a:p>
          <a:endParaRPr lang="en-US" b="0" i="0">
            <a:latin typeface="Avenir Light" charset="0"/>
            <a:ea typeface="Avenir Light" charset="0"/>
            <a:cs typeface="Avenir Light" charset="0"/>
          </a:endParaRPr>
        </a:p>
      </dgm:t>
    </dgm:pt>
    <dgm:pt modelId="{80668955-928E-C64D-A13D-EBC2A1B711D3}" type="sibTrans" cxnId="{2F128A9D-75B0-A74D-9843-7A04FD2F1966}">
      <dgm:prSet/>
      <dgm:spPr/>
      <dgm:t>
        <a:bodyPr/>
        <a:lstStyle/>
        <a:p>
          <a:endParaRPr lang="en-US" b="0" i="0">
            <a:latin typeface="Avenir Light" charset="0"/>
            <a:ea typeface="Avenir Light" charset="0"/>
            <a:cs typeface="Avenir Light" charset="0"/>
          </a:endParaRPr>
        </a:p>
      </dgm:t>
    </dgm:pt>
    <dgm:pt modelId="{131CD332-0513-A84C-BF00-5DF37BBB8C56}">
      <dgm:prSet phldrT="[Text]" custT="1"/>
      <dgm:spPr>
        <a:solidFill>
          <a:srgbClr val="ADB735"/>
        </a:solidFill>
      </dgm:spPr>
      <dgm:t>
        <a:bodyPr/>
        <a:lstStyle/>
        <a:p>
          <a:r>
            <a:rPr lang="en-US" sz="1100" b="0" i="0" dirty="0">
              <a:latin typeface="Avenir Light" charset="0"/>
              <a:ea typeface="Avenir Light" charset="0"/>
              <a:cs typeface="Avenir Light" charset="0"/>
            </a:rPr>
            <a:t>OBJECTIVE: </a:t>
          </a:r>
          <a:r>
            <a:rPr lang="en-US" sz="1100" b="0" i="0" dirty="0" err="1">
              <a:latin typeface="Avenir Light" charset="0"/>
              <a:ea typeface="Avenir Light" charset="0"/>
              <a:cs typeface="Avenir Light" charset="0"/>
            </a:rPr>
            <a:t>Monetise</a:t>
          </a:r>
          <a:r>
            <a:rPr lang="en-US" sz="1100" b="0" i="0" dirty="0">
              <a:latin typeface="Avenir Light" charset="0"/>
              <a:ea typeface="Avenir Light" charset="0"/>
              <a:cs typeface="Avenir Light" charset="0"/>
            </a:rPr>
            <a:t> </a:t>
          </a:r>
          <a:br>
            <a:rPr lang="en-US" sz="1100" b="0" i="0" dirty="0">
              <a:latin typeface="Avenir Light" charset="0"/>
              <a:ea typeface="Avenir Light" charset="0"/>
              <a:cs typeface="Avenir Light" charset="0"/>
            </a:rPr>
          </a:br>
          <a:r>
            <a:rPr lang="en-US" sz="1100" b="0" i="0" dirty="0">
              <a:latin typeface="Avenir Light" charset="0"/>
              <a:ea typeface="Avenir Light" charset="0"/>
              <a:cs typeface="Avenir Light" charset="0"/>
            </a:rPr>
            <a:t>impacts</a:t>
          </a:r>
        </a:p>
      </dgm:t>
    </dgm:pt>
    <dgm:pt modelId="{7A47DDD1-7AD4-B342-99B1-F3F710BBD678}" type="parTrans" cxnId="{23E43199-188C-804A-B4DE-7B2A6802DBB5}">
      <dgm:prSet/>
      <dgm:spPr/>
      <dgm:t>
        <a:bodyPr/>
        <a:lstStyle/>
        <a:p>
          <a:endParaRPr lang="en-US" b="0" i="0">
            <a:latin typeface="Avenir Light" charset="0"/>
            <a:ea typeface="Avenir Light" charset="0"/>
            <a:cs typeface="Avenir Light" charset="0"/>
          </a:endParaRPr>
        </a:p>
      </dgm:t>
    </dgm:pt>
    <dgm:pt modelId="{44DD2141-71AD-834D-86D8-31EB9CF15E4D}" type="sibTrans" cxnId="{23E43199-188C-804A-B4DE-7B2A6802DBB5}">
      <dgm:prSet/>
      <dgm:spPr/>
      <dgm:t>
        <a:bodyPr/>
        <a:lstStyle/>
        <a:p>
          <a:endParaRPr lang="en-US" b="0" i="0">
            <a:latin typeface="Avenir Light" charset="0"/>
            <a:ea typeface="Avenir Light" charset="0"/>
            <a:cs typeface="Avenir Light" charset="0"/>
          </a:endParaRPr>
        </a:p>
      </dgm:t>
    </dgm:pt>
    <dgm:pt modelId="{A800FB0F-8BB0-8248-94F0-EC42830C6974}">
      <dgm:prSet phldrT="[Text]"/>
      <dgm:spPr/>
      <dgm:t>
        <a:bodyPr/>
        <a:lstStyle/>
        <a:p>
          <a:r>
            <a:rPr lang="en-US" b="0" i="0" dirty="0">
              <a:latin typeface="Avenir Light" charset="0"/>
              <a:ea typeface="Avenir Light" charset="0"/>
              <a:cs typeface="Avenir Light" charset="0"/>
            </a:rPr>
            <a:t>Third party verification</a:t>
          </a:r>
        </a:p>
      </dgm:t>
    </dgm:pt>
    <dgm:pt modelId="{03A26634-0BC6-F74F-B654-CC3207BE07A4}" type="parTrans" cxnId="{92F65391-E4AC-874B-A63C-05EFFF0685B8}">
      <dgm:prSet/>
      <dgm:spPr/>
      <dgm:t>
        <a:bodyPr/>
        <a:lstStyle/>
        <a:p>
          <a:endParaRPr lang="en-US"/>
        </a:p>
      </dgm:t>
    </dgm:pt>
    <dgm:pt modelId="{2697C8AD-9591-D84A-91C4-C822A5C07E21}" type="sibTrans" cxnId="{92F65391-E4AC-874B-A63C-05EFFF0685B8}">
      <dgm:prSet/>
      <dgm:spPr/>
      <dgm:t>
        <a:bodyPr/>
        <a:lstStyle/>
        <a:p>
          <a:endParaRPr lang="en-US"/>
        </a:p>
      </dgm:t>
    </dgm:pt>
    <dgm:pt modelId="{E4AF1AD9-B397-5149-92B6-24706F8C03F7}">
      <dgm:prSet phldrT="[Text]"/>
      <dgm:spPr>
        <a:solidFill>
          <a:srgbClr val="ADB735"/>
        </a:solidFill>
      </dgm:spPr>
      <dgm:t>
        <a:bodyPr/>
        <a:lstStyle/>
        <a:p>
          <a:r>
            <a:rPr lang="en-US" b="0" i="0" dirty="0">
              <a:latin typeface="Avenir Light" charset="0"/>
              <a:ea typeface="Avenir Light" charset="0"/>
              <a:cs typeface="Avenir Light" charset="0"/>
            </a:rPr>
            <a:t>OUTCOME: </a:t>
          </a:r>
          <a:br>
            <a:rPr lang="en-US" b="0" i="0" dirty="0">
              <a:latin typeface="Avenir Light" charset="0"/>
              <a:ea typeface="Avenir Light" charset="0"/>
              <a:cs typeface="Avenir Light" charset="0"/>
            </a:rPr>
          </a:br>
          <a:r>
            <a:rPr lang="en-US" b="0" i="0" dirty="0">
              <a:latin typeface="Avenir Light" charset="0"/>
              <a:ea typeface="Avenir Light" charset="0"/>
              <a:cs typeface="Avenir Light" charset="0"/>
            </a:rPr>
            <a:t>Gold Standard Certified SDG Impacts</a:t>
          </a:r>
        </a:p>
      </dgm:t>
    </dgm:pt>
    <dgm:pt modelId="{362151F0-B941-9546-8400-A58350640FAE}" type="parTrans" cxnId="{8DA61009-686A-6F42-8BAD-FA0D66F665F6}">
      <dgm:prSet/>
      <dgm:spPr/>
      <dgm:t>
        <a:bodyPr/>
        <a:lstStyle/>
        <a:p>
          <a:endParaRPr lang="en-US"/>
        </a:p>
      </dgm:t>
    </dgm:pt>
    <dgm:pt modelId="{9074A05B-0A7C-2D45-9C55-52550C36C770}" type="sibTrans" cxnId="{8DA61009-686A-6F42-8BAD-FA0D66F665F6}">
      <dgm:prSet/>
      <dgm:spPr/>
      <dgm:t>
        <a:bodyPr/>
        <a:lstStyle/>
        <a:p>
          <a:endParaRPr lang="en-US"/>
        </a:p>
      </dgm:t>
    </dgm:pt>
    <dgm:pt modelId="{9E7629B2-0752-CF4E-85DE-8FBAFFD70109}">
      <dgm:prSet phldrT="[Text]"/>
      <dgm:spPr/>
      <dgm:t>
        <a:bodyPr/>
        <a:lstStyle/>
        <a:p>
          <a:r>
            <a:rPr lang="en-US" b="0" i="0" dirty="0">
              <a:latin typeface="Avenir Light" charset="0"/>
              <a:ea typeface="Avenir Light" charset="0"/>
              <a:cs typeface="Avenir Light" charset="0"/>
            </a:rPr>
            <a:t>Product requirements to</a:t>
          </a:r>
          <a:r>
            <a:rPr lang="en-US" b="0" i="0" baseline="0" dirty="0">
              <a:latin typeface="Avenir Light" charset="0"/>
              <a:ea typeface="Avenir Light" charset="0"/>
              <a:cs typeface="Avenir Light" charset="0"/>
            </a:rPr>
            <a:t> meet market needs</a:t>
          </a:r>
          <a:endParaRPr lang="en-US" b="0" i="0" dirty="0">
            <a:latin typeface="Avenir Light" charset="0"/>
            <a:ea typeface="Avenir Light" charset="0"/>
            <a:cs typeface="Avenir Light" charset="0"/>
          </a:endParaRPr>
        </a:p>
      </dgm:t>
    </dgm:pt>
    <dgm:pt modelId="{9B6B97B9-98A3-9049-AE99-6D6DC9EA583A}" type="parTrans" cxnId="{38AE7287-F70C-F64F-B82D-0DF06FB65DA8}">
      <dgm:prSet/>
      <dgm:spPr/>
      <dgm:t>
        <a:bodyPr/>
        <a:lstStyle/>
        <a:p>
          <a:endParaRPr lang="en-US"/>
        </a:p>
      </dgm:t>
    </dgm:pt>
    <dgm:pt modelId="{6851D783-8C4C-6A49-A24C-FBDDAB1D2D78}" type="sibTrans" cxnId="{38AE7287-F70C-F64F-B82D-0DF06FB65DA8}">
      <dgm:prSet/>
      <dgm:spPr/>
      <dgm:t>
        <a:bodyPr/>
        <a:lstStyle/>
        <a:p>
          <a:endParaRPr lang="en-US"/>
        </a:p>
      </dgm:t>
    </dgm:pt>
    <dgm:pt modelId="{AC50C40B-202A-884C-9D56-53449CE12204}">
      <dgm:prSet phldrT="[Text]"/>
      <dgm:spPr/>
      <dgm:t>
        <a:bodyPr/>
        <a:lstStyle/>
        <a:p>
          <a:r>
            <a:rPr lang="en-US" b="0" i="0" dirty="0">
              <a:latin typeface="Avenir Light" charset="0"/>
              <a:ea typeface="Avenir Light" charset="0"/>
              <a:cs typeface="Avenir Light" charset="0"/>
            </a:rPr>
            <a:t>Third party verification</a:t>
          </a:r>
        </a:p>
      </dgm:t>
    </dgm:pt>
    <dgm:pt modelId="{9D88B4DE-1A7E-584F-8937-65C2D37A7757}" type="parTrans" cxnId="{D197C7A9-36F8-5C47-BED2-E39659935E01}">
      <dgm:prSet/>
      <dgm:spPr/>
      <dgm:t>
        <a:bodyPr/>
        <a:lstStyle/>
        <a:p>
          <a:endParaRPr lang="en-US"/>
        </a:p>
      </dgm:t>
    </dgm:pt>
    <dgm:pt modelId="{05D94D25-E911-324A-A584-96119DF61001}" type="sibTrans" cxnId="{D197C7A9-36F8-5C47-BED2-E39659935E01}">
      <dgm:prSet/>
      <dgm:spPr/>
      <dgm:t>
        <a:bodyPr/>
        <a:lstStyle/>
        <a:p>
          <a:endParaRPr lang="en-US"/>
        </a:p>
      </dgm:t>
    </dgm:pt>
    <dgm:pt modelId="{985B9D6B-AB75-FA4F-9A18-8BCE0AA82E36}">
      <dgm:prSet phldrT="[Text]"/>
      <dgm:spPr>
        <a:solidFill>
          <a:srgbClr val="ADB735"/>
        </a:solidFill>
      </dgm:spPr>
      <dgm:t>
        <a:bodyPr/>
        <a:lstStyle/>
        <a:p>
          <a:r>
            <a:rPr lang="en-US" b="0" i="0" dirty="0">
              <a:latin typeface="Avenir Light" charset="0"/>
              <a:ea typeface="Avenir Light" charset="0"/>
              <a:cs typeface="Avenir Light" charset="0"/>
            </a:rPr>
            <a:t>OUTCOME: Products for environmental markets or results-based</a:t>
          </a:r>
          <a:r>
            <a:rPr lang="en-US" b="0" i="0" baseline="0" dirty="0">
              <a:latin typeface="Avenir Light" charset="0"/>
              <a:ea typeface="Avenir Light" charset="0"/>
              <a:cs typeface="Avenir Light" charset="0"/>
            </a:rPr>
            <a:t> finance</a:t>
          </a:r>
          <a:endParaRPr lang="en-US" b="0" i="0" dirty="0">
            <a:latin typeface="Avenir Light" charset="0"/>
            <a:ea typeface="Avenir Light" charset="0"/>
            <a:cs typeface="Avenir Light" charset="0"/>
          </a:endParaRPr>
        </a:p>
      </dgm:t>
    </dgm:pt>
    <dgm:pt modelId="{B8D91192-A463-1E41-9923-B025315AA12E}" type="parTrans" cxnId="{86DE6A29-6D58-EE45-B1BA-349F33F4426F}">
      <dgm:prSet/>
      <dgm:spPr/>
      <dgm:t>
        <a:bodyPr/>
        <a:lstStyle/>
        <a:p>
          <a:endParaRPr lang="en-US"/>
        </a:p>
      </dgm:t>
    </dgm:pt>
    <dgm:pt modelId="{1EA4B956-E6E0-2942-8CD6-4FEF32250C15}" type="sibTrans" cxnId="{86DE6A29-6D58-EE45-B1BA-349F33F4426F}">
      <dgm:prSet/>
      <dgm:spPr/>
      <dgm:t>
        <a:bodyPr/>
        <a:lstStyle/>
        <a:p>
          <a:endParaRPr lang="en-US"/>
        </a:p>
      </dgm:t>
    </dgm:pt>
    <dgm:pt modelId="{B7446CCB-29B2-DF4A-928C-09980A18D72F}" type="pres">
      <dgm:prSet presAssocID="{E24184FD-9D97-F24F-BB52-A7C93FCE0CB9}" presName="diagram" presStyleCnt="0">
        <dgm:presLayoutVars>
          <dgm:chPref val="1"/>
          <dgm:dir/>
          <dgm:animOne val="branch"/>
          <dgm:animLvl val="lvl"/>
          <dgm:resizeHandles val="exact"/>
        </dgm:presLayoutVars>
      </dgm:prSet>
      <dgm:spPr/>
    </dgm:pt>
    <dgm:pt modelId="{E4528F7B-29DF-4642-889D-7ECD9ECDD8E7}" type="pres">
      <dgm:prSet presAssocID="{482BEFE0-ECAE-BA4C-B65B-9D7EC914FBC5}" presName="root1" presStyleCnt="0"/>
      <dgm:spPr/>
    </dgm:pt>
    <dgm:pt modelId="{55F04E0C-1025-E94C-991A-10BA30E63460}" type="pres">
      <dgm:prSet presAssocID="{482BEFE0-ECAE-BA4C-B65B-9D7EC914FBC5}" presName="LevelOneTextNode" presStyleLbl="node0" presStyleIdx="0" presStyleCnt="2">
        <dgm:presLayoutVars>
          <dgm:chPref val="3"/>
        </dgm:presLayoutVars>
      </dgm:prSet>
      <dgm:spPr/>
    </dgm:pt>
    <dgm:pt modelId="{F9AE6F55-7E9E-6247-A668-A0C937402355}" type="pres">
      <dgm:prSet presAssocID="{482BEFE0-ECAE-BA4C-B65B-9D7EC914FBC5}" presName="level2hierChild" presStyleCnt="0"/>
      <dgm:spPr/>
    </dgm:pt>
    <dgm:pt modelId="{39AA6E34-03F0-664A-8B63-03EFCFEB68B2}" type="pres">
      <dgm:prSet presAssocID="{920F35BA-E77B-7E4B-A659-3BA95D4202D3}" presName="conn2-1" presStyleLbl="parChTrans1D2" presStyleIdx="0" presStyleCnt="5"/>
      <dgm:spPr/>
    </dgm:pt>
    <dgm:pt modelId="{A76D7914-ABF6-B044-9C26-5507AD02A65E}" type="pres">
      <dgm:prSet presAssocID="{920F35BA-E77B-7E4B-A659-3BA95D4202D3}" presName="connTx" presStyleLbl="parChTrans1D2" presStyleIdx="0" presStyleCnt="5"/>
      <dgm:spPr/>
    </dgm:pt>
    <dgm:pt modelId="{422E19F8-F01C-4646-A4B2-B13ED9FF9903}" type="pres">
      <dgm:prSet presAssocID="{BED44310-803D-2B4C-BB76-AD5FEAD99181}" presName="root2" presStyleCnt="0"/>
      <dgm:spPr/>
    </dgm:pt>
    <dgm:pt modelId="{9B2D5994-938A-1D41-B94F-81AF17C51595}" type="pres">
      <dgm:prSet presAssocID="{BED44310-803D-2B4C-BB76-AD5FEAD99181}" presName="LevelTwoTextNode" presStyleLbl="node2" presStyleIdx="0" presStyleCnt="5">
        <dgm:presLayoutVars>
          <dgm:chPref val="3"/>
        </dgm:presLayoutVars>
      </dgm:prSet>
      <dgm:spPr/>
    </dgm:pt>
    <dgm:pt modelId="{2CDF0D83-D663-F746-9032-68A686233E49}" type="pres">
      <dgm:prSet presAssocID="{BED44310-803D-2B4C-BB76-AD5FEAD99181}" presName="level3hierChild" presStyleCnt="0"/>
      <dgm:spPr/>
    </dgm:pt>
    <dgm:pt modelId="{66D48270-3C74-9041-A4B7-1351BE3F9D98}" type="pres">
      <dgm:prSet presAssocID="{BC22C8E2-BF51-D144-BEF6-E14E85BBAE55}" presName="conn2-1" presStyleLbl="parChTrans1D3" presStyleIdx="0" presStyleCnt="5"/>
      <dgm:spPr/>
    </dgm:pt>
    <dgm:pt modelId="{8378A936-521F-9C4C-8A94-99E05A9F2E98}" type="pres">
      <dgm:prSet presAssocID="{BC22C8E2-BF51-D144-BEF6-E14E85BBAE55}" presName="connTx" presStyleLbl="parChTrans1D3" presStyleIdx="0" presStyleCnt="5"/>
      <dgm:spPr/>
    </dgm:pt>
    <dgm:pt modelId="{D31032EE-8776-214D-8BB7-1D81DD3E5BB0}" type="pres">
      <dgm:prSet presAssocID="{13D4849F-0A80-3141-BE39-EA736ABF3086}" presName="root2" presStyleCnt="0"/>
      <dgm:spPr/>
    </dgm:pt>
    <dgm:pt modelId="{F135CEAF-1E80-1948-BA56-6FE571718430}" type="pres">
      <dgm:prSet presAssocID="{13D4849F-0A80-3141-BE39-EA736ABF3086}" presName="LevelTwoTextNode" presStyleLbl="node3" presStyleIdx="0" presStyleCnt="5">
        <dgm:presLayoutVars>
          <dgm:chPref val="3"/>
        </dgm:presLayoutVars>
      </dgm:prSet>
      <dgm:spPr/>
    </dgm:pt>
    <dgm:pt modelId="{9C635194-2A96-1F4C-818F-D1F1260B3D3B}" type="pres">
      <dgm:prSet presAssocID="{13D4849F-0A80-3141-BE39-EA736ABF3086}" presName="level3hierChild" presStyleCnt="0"/>
      <dgm:spPr/>
    </dgm:pt>
    <dgm:pt modelId="{D7CBBEC9-94A6-EC4D-B67E-0B77DE347694}" type="pres">
      <dgm:prSet presAssocID="{8BDFF8E7-DEF4-1548-8CE1-C031240787BB}" presName="conn2-1" presStyleLbl="parChTrans1D3" presStyleIdx="1" presStyleCnt="5"/>
      <dgm:spPr/>
    </dgm:pt>
    <dgm:pt modelId="{3C0DC829-3B46-304F-8B02-3CB3518C713F}" type="pres">
      <dgm:prSet presAssocID="{8BDFF8E7-DEF4-1548-8CE1-C031240787BB}" presName="connTx" presStyleLbl="parChTrans1D3" presStyleIdx="1" presStyleCnt="5"/>
      <dgm:spPr/>
    </dgm:pt>
    <dgm:pt modelId="{1DC2531A-F7A3-BC40-8E7B-4E8F53BD7C46}" type="pres">
      <dgm:prSet presAssocID="{26A9C479-FCED-C449-A1C9-2DF4762F5347}" presName="root2" presStyleCnt="0"/>
      <dgm:spPr/>
    </dgm:pt>
    <dgm:pt modelId="{9F7300E0-E165-4C44-9F1C-C8D34BAE8F92}" type="pres">
      <dgm:prSet presAssocID="{26A9C479-FCED-C449-A1C9-2DF4762F5347}" presName="LevelTwoTextNode" presStyleLbl="node3" presStyleIdx="1" presStyleCnt="5">
        <dgm:presLayoutVars>
          <dgm:chPref val="3"/>
        </dgm:presLayoutVars>
      </dgm:prSet>
      <dgm:spPr/>
    </dgm:pt>
    <dgm:pt modelId="{24FA4095-BE09-6846-987D-B1C4FF6D1C72}" type="pres">
      <dgm:prSet presAssocID="{26A9C479-FCED-C449-A1C9-2DF4762F5347}" presName="level3hierChild" presStyleCnt="0"/>
      <dgm:spPr/>
    </dgm:pt>
    <dgm:pt modelId="{382D9E1E-9AAA-6F43-9742-6DF7D45D05CF}" type="pres">
      <dgm:prSet presAssocID="{FA994ABE-BE3E-7D4E-9265-608A4E867A24}" presName="conn2-1" presStyleLbl="parChTrans1D2" presStyleIdx="1" presStyleCnt="5"/>
      <dgm:spPr/>
    </dgm:pt>
    <dgm:pt modelId="{0CD0AB93-6C35-A74D-97B5-EBB295B3E3C1}" type="pres">
      <dgm:prSet presAssocID="{FA994ABE-BE3E-7D4E-9265-608A4E867A24}" presName="connTx" presStyleLbl="parChTrans1D2" presStyleIdx="1" presStyleCnt="5"/>
      <dgm:spPr/>
    </dgm:pt>
    <dgm:pt modelId="{6A4D6D30-2037-D943-994B-3F97AA89C9D9}" type="pres">
      <dgm:prSet presAssocID="{8BCF28DC-0196-2947-8E12-EEA72DFD35C5}" presName="root2" presStyleCnt="0"/>
      <dgm:spPr/>
    </dgm:pt>
    <dgm:pt modelId="{804959FC-3599-F845-9EF2-C195A936868A}" type="pres">
      <dgm:prSet presAssocID="{8BCF28DC-0196-2947-8E12-EEA72DFD35C5}" presName="LevelTwoTextNode" presStyleLbl="node2" presStyleIdx="1" presStyleCnt="5">
        <dgm:presLayoutVars>
          <dgm:chPref val="3"/>
        </dgm:presLayoutVars>
      </dgm:prSet>
      <dgm:spPr/>
    </dgm:pt>
    <dgm:pt modelId="{8AEAEAD6-040B-534C-93BE-D5184D994A26}" type="pres">
      <dgm:prSet presAssocID="{8BCF28DC-0196-2947-8E12-EEA72DFD35C5}" presName="level3hierChild" presStyleCnt="0"/>
      <dgm:spPr/>
    </dgm:pt>
    <dgm:pt modelId="{7B4A29EC-0044-B74B-AF3B-4254AE4B19E4}" type="pres">
      <dgm:prSet presAssocID="{2C13911A-62FF-584D-8BEC-83BE7841823E}" presName="conn2-1" presStyleLbl="parChTrans1D2" presStyleIdx="2" presStyleCnt="5"/>
      <dgm:spPr/>
    </dgm:pt>
    <dgm:pt modelId="{F8E2FE91-7E15-ED47-B5B0-24C7AB13DBA1}" type="pres">
      <dgm:prSet presAssocID="{2C13911A-62FF-584D-8BEC-83BE7841823E}" presName="connTx" presStyleLbl="parChTrans1D2" presStyleIdx="2" presStyleCnt="5"/>
      <dgm:spPr/>
    </dgm:pt>
    <dgm:pt modelId="{EF033474-EE5B-764C-82D3-97F97D671381}" type="pres">
      <dgm:prSet presAssocID="{02B2A9AC-BF65-CF4F-8B07-986222383584}" presName="root2" presStyleCnt="0"/>
      <dgm:spPr/>
    </dgm:pt>
    <dgm:pt modelId="{426AF600-5593-F043-98DB-A8BCD01A7251}" type="pres">
      <dgm:prSet presAssocID="{02B2A9AC-BF65-CF4F-8B07-986222383584}" presName="LevelTwoTextNode" presStyleLbl="node2" presStyleIdx="2" presStyleCnt="5">
        <dgm:presLayoutVars>
          <dgm:chPref val="3"/>
        </dgm:presLayoutVars>
      </dgm:prSet>
      <dgm:spPr/>
    </dgm:pt>
    <dgm:pt modelId="{E4B235F6-937C-9E45-BD4E-0EAE7C9DEA0B}" type="pres">
      <dgm:prSet presAssocID="{02B2A9AC-BF65-CF4F-8B07-986222383584}" presName="level3hierChild" presStyleCnt="0"/>
      <dgm:spPr/>
    </dgm:pt>
    <dgm:pt modelId="{1E169559-786A-9549-BB05-8EE681FC321E}" type="pres">
      <dgm:prSet presAssocID="{68ACAC6B-8023-214D-BF2D-F0ED7EA036CD}" presName="conn2-1" presStyleLbl="parChTrans1D3" presStyleIdx="2" presStyleCnt="5"/>
      <dgm:spPr/>
    </dgm:pt>
    <dgm:pt modelId="{B9739C87-2628-E14F-938A-0D1ACC8F9C7B}" type="pres">
      <dgm:prSet presAssocID="{68ACAC6B-8023-214D-BF2D-F0ED7EA036CD}" presName="connTx" presStyleLbl="parChTrans1D3" presStyleIdx="2" presStyleCnt="5"/>
      <dgm:spPr/>
    </dgm:pt>
    <dgm:pt modelId="{7F932764-B73E-6D4C-A989-CBB428ED977E}" type="pres">
      <dgm:prSet presAssocID="{57D5E0EB-1570-544E-A2E5-2B5BC264DE71}" presName="root2" presStyleCnt="0"/>
      <dgm:spPr/>
    </dgm:pt>
    <dgm:pt modelId="{E0995FE4-6887-E64E-9739-0A80A7AB7215}" type="pres">
      <dgm:prSet presAssocID="{57D5E0EB-1570-544E-A2E5-2B5BC264DE71}" presName="LevelTwoTextNode" presStyleLbl="node3" presStyleIdx="2" presStyleCnt="5">
        <dgm:presLayoutVars>
          <dgm:chPref val="3"/>
        </dgm:presLayoutVars>
      </dgm:prSet>
      <dgm:spPr/>
    </dgm:pt>
    <dgm:pt modelId="{5A1E35BB-A8E5-A342-891E-4E010B594BBD}" type="pres">
      <dgm:prSet presAssocID="{57D5E0EB-1570-544E-A2E5-2B5BC264DE71}" presName="level3hierChild" presStyleCnt="0"/>
      <dgm:spPr/>
    </dgm:pt>
    <dgm:pt modelId="{94A0906C-3C6A-AE4F-980A-CCEB6E9ECF0E}" type="pres">
      <dgm:prSet presAssocID="{A8FE2EAE-67D0-BF49-BE91-7520B8DB363A}" presName="conn2-1" presStyleLbl="parChTrans1D3" presStyleIdx="3" presStyleCnt="5"/>
      <dgm:spPr/>
    </dgm:pt>
    <dgm:pt modelId="{C0884F27-29C4-F74E-9C0B-5455FBBD53F5}" type="pres">
      <dgm:prSet presAssocID="{A8FE2EAE-67D0-BF49-BE91-7520B8DB363A}" presName="connTx" presStyleLbl="parChTrans1D3" presStyleIdx="3" presStyleCnt="5"/>
      <dgm:spPr/>
    </dgm:pt>
    <dgm:pt modelId="{A4D98060-A357-D948-9942-B56C0748F752}" type="pres">
      <dgm:prSet presAssocID="{2B4828D0-E3DC-7C40-BEE1-A983C85FFF07}" presName="root2" presStyleCnt="0"/>
      <dgm:spPr/>
    </dgm:pt>
    <dgm:pt modelId="{50C34726-09C7-2D4B-BBA2-753660AC6531}" type="pres">
      <dgm:prSet presAssocID="{2B4828D0-E3DC-7C40-BEE1-A983C85FFF07}" presName="LevelTwoTextNode" presStyleLbl="node3" presStyleIdx="3" presStyleCnt="5">
        <dgm:presLayoutVars>
          <dgm:chPref val="3"/>
        </dgm:presLayoutVars>
      </dgm:prSet>
      <dgm:spPr/>
    </dgm:pt>
    <dgm:pt modelId="{25A49DE4-B3BB-7946-B28F-5E80BC355B39}" type="pres">
      <dgm:prSet presAssocID="{2B4828D0-E3DC-7C40-BEE1-A983C85FFF07}" presName="level3hierChild" presStyleCnt="0"/>
      <dgm:spPr/>
    </dgm:pt>
    <dgm:pt modelId="{7DBCEFA4-C112-AF42-9777-A003195F9F8D}" type="pres">
      <dgm:prSet presAssocID="{03A26634-0BC6-F74F-B654-CC3207BE07A4}" presName="conn2-1" presStyleLbl="parChTrans1D4" presStyleIdx="0" presStyleCnt="3"/>
      <dgm:spPr/>
    </dgm:pt>
    <dgm:pt modelId="{EF7DFD6F-CF2C-AD43-A21B-C6182DA5BF5B}" type="pres">
      <dgm:prSet presAssocID="{03A26634-0BC6-F74F-B654-CC3207BE07A4}" presName="connTx" presStyleLbl="parChTrans1D4" presStyleIdx="0" presStyleCnt="3"/>
      <dgm:spPr/>
    </dgm:pt>
    <dgm:pt modelId="{1A7F6145-C02C-2E4F-B874-2B284C54879E}" type="pres">
      <dgm:prSet presAssocID="{A800FB0F-8BB0-8248-94F0-EC42830C6974}" presName="root2" presStyleCnt="0"/>
      <dgm:spPr/>
    </dgm:pt>
    <dgm:pt modelId="{4C12C53E-01A5-6346-9F86-28B82D9ABA33}" type="pres">
      <dgm:prSet presAssocID="{A800FB0F-8BB0-8248-94F0-EC42830C6974}" presName="LevelTwoTextNode" presStyleLbl="node4" presStyleIdx="0" presStyleCnt="3" custLinFactY="-27451" custLinFactNeighborY="-100000">
        <dgm:presLayoutVars>
          <dgm:chPref val="3"/>
        </dgm:presLayoutVars>
      </dgm:prSet>
      <dgm:spPr/>
    </dgm:pt>
    <dgm:pt modelId="{1DD194E5-E108-9247-B3B2-2D7EE7DABE67}" type="pres">
      <dgm:prSet presAssocID="{A800FB0F-8BB0-8248-94F0-EC42830C6974}" presName="level3hierChild" presStyleCnt="0"/>
      <dgm:spPr/>
    </dgm:pt>
    <dgm:pt modelId="{563F89C5-8249-CF47-B39D-1E2D4B032E71}" type="pres">
      <dgm:prSet presAssocID="{362151F0-B941-9546-8400-A58350640FAE}" presName="conn2-1" presStyleLbl="parChTrans1D4" presStyleIdx="1" presStyleCnt="3"/>
      <dgm:spPr/>
    </dgm:pt>
    <dgm:pt modelId="{1C335B7B-D0DF-5947-82EA-B3A98CC67435}" type="pres">
      <dgm:prSet presAssocID="{362151F0-B941-9546-8400-A58350640FAE}" presName="connTx" presStyleLbl="parChTrans1D4" presStyleIdx="1" presStyleCnt="3"/>
      <dgm:spPr/>
    </dgm:pt>
    <dgm:pt modelId="{7242B8F5-67B0-AE42-8C8A-113BE9ABD98A}" type="pres">
      <dgm:prSet presAssocID="{E4AF1AD9-B397-5149-92B6-24706F8C03F7}" presName="root2" presStyleCnt="0"/>
      <dgm:spPr/>
    </dgm:pt>
    <dgm:pt modelId="{D072209B-9BFE-1C43-87F5-7C21FC1DE617}" type="pres">
      <dgm:prSet presAssocID="{E4AF1AD9-B397-5149-92B6-24706F8C03F7}" presName="LevelTwoTextNode" presStyleLbl="node4" presStyleIdx="1" presStyleCnt="3" custLinFactY="-27451" custLinFactNeighborY="-100000">
        <dgm:presLayoutVars>
          <dgm:chPref val="3"/>
        </dgm:presLayoutVars>
      </dgm:prSet>
      <dgm:spPr/>
    </dgm:pt>
    <dgm:pt modelId="{0E8C4854-09A0-0F49-956F-89C9872504E3}" type="pres">
      <dgm:prSet presAssocID="{E4AF1AD9-B397-5149-92B6-24706F8C03F7}" presName="level3hierChild" presStyleCnt="0"/>
      <dgm:spPr/>
    </dgm:pt>
    <dgm:pt modelId="{477841F4-DC5D-CC4C-B144-56906F006F1D}" type="pres">
      <dgm:prSet presAssocID="{131CD332-0513-A84C-BF00-5DF37BBB8C56}" presName="root1" presStyleCnt="0"/>
      <dgm:spPr/>
    </dgm:pt>
    <dgm:pt modelId="{3AA0F6BC-7F3F-ED4C-945A-BEF5C8C1CBA6}" type="pres">
      <dgm:prSet presAssocID="{131CD332-0513-A84C-BF00-5DF37BBB8C56}" presName="LevelOneTextNode" presStyleLbl="node0" presStyleIdx="1" presStyleCnt="2" custLinFactX="39663" custLinFactNeighborX="100000" custLinFactNeighborY="38283">
        <dgm:presLayoutVars>
          <dgm:chPref val="3"/>
        </dgm:presLayoutVars>
      </dgm:prSet>
      <dgm:spPr/>
    </dgm:pt>
    <dgm:pt modelId="{71F76A49-D49F-A144-870F-31D7F527ED5F}" type="pres">
      <dgm:prSet presAssocID="{131CD332-0513-A84C-BF00-5DF37BBB8C56}" presName="level2hierChild" presStyleCnt="0"/>
      <dgm:spPr/>
    </dgm:pt>
    <dgm:pt modelId="{80D71089-CB1F-BE47-ACF8-ACD513CD596E}" type="pres">
      <dgm:prSet presAssocID="{DB4329BA-A126-8245-8CE1-614F5FF52D23}" presName="conn2-1" presStyleLbl="parChTrans1D2" presStyleIdx="3" presStyleCnt="5"/>
      <dgm:spPr/>
    </dgm:pt>
    <dgm:pt modelId="{03EA0623-A671-DF4E-A25B-D6DCEE688E69}" type="pres">
      <dgm:prSet presAssocID="{DB4329BA-A126-8245-8CE1-614F5FF52D23}" presName="connTx" presStyleLbl="parChTrans1D2" presStyleIdx="3" presStyleCnt="5"/>
      <dgm:spPr/>
    </dgm:pt>
    <dgm:pt modelId="{70C60268-BC0A-5447-ADE4-0C4C58AF999E}" type="pres">
      <dgm:prSet presAssocID="{66E46EF6-B43A-7541-83DA-EF2F79D94F2A}" presName="root2" presStyleCnt="0"/>
      <dgm:spPr/>
    </dgm:pt>
    <dgm:pt modelId="{F045710B-EEFA-6D42-85D9-E2FE233945AC}" type="pres">
      <dgm:prSet presAssocID="{66E46EF6-B43A-7541-83DA-EF2F79D94F2A}" presName="LevelTwoTextNode" presStyleLbl="node2" presStyleIdx="3" presStyleCnt="5" custLinFactX="39663" custLinFactNeighborX="100000" custLinFactNeighborY="52603">
        <dgm:presLayoutVars>
          <dgm:chPref val="3"/>
        </dgm:presLayoutVars>
      </dgm:prSet>
      <dgm:spPr/>
    </dgm:pt>
    <dgm:pt modelId="{6675A230-9BDF-7840-9EF0-AEDC4B50B59F}" type="pres">
      <dgm:prSet presAssocID="{66E46EF6-B43A-7541-83DA-EF2F79D94F2A}" presName="level3hierChild" presStyleCnt="0"/>
      <dgm:spPr/>
    </dgm:pt>
    <dgm:pt modelId="{78E9043C-93D6-6946-953B-5CA743DF685F}" type="pres">
      <dgm:prSet presAssocID="{9B6B97B9-98A3-9049-AE99-6D6DC9EA583A}" presName="conn2-1" presStyleLbl="parChTrans1D2" presStyleIdx="4" presStyleCnt="5"/>
      <dgm:spPr/>
    </dgm:pt>
    <dgm:pt modelId="{6389CE62-1CEE-FC46-8CC1-B4C1EDB54AE8}" type="pres">
      <dgm:prSet presAssocID="{9B6B97B9-98A3-9049-AE99-6D6DC9EA583A}" presName="connTx" presStyleLbl="parChTrans1D2" presStyleIdx="4" presStyleCnt="5"/>
      <dgm:spPr/>
    </dgm:pt>
    <dgm:pt modelId="{C74ACE60-F2E4-3F46-BBE1-F79A50844705}" type="pres">
      <dgm:prSet presAssocID="{9E7629B2-0752-CF4E-85DE-8FBAFFD70109}" presName="root2" presStyleCnt="0"/>
      <dgm:spPr/>
    </dgm:pt>
    <dgm:pt modelId="{1513A636-7745-0C42-959F-B2082BAC2AC1}" type="pres">
      <dgm:prSet presAssocID="{9E7629B2-0752-CF4E-85DE-8FBAFFD70109}" presName="LevelTwoTextNode" presStyleLbl="node2" presStyleIdx="4" presStyleCnt="5" custLinFactX="39745" custLinFactNeighborX="100000" custLinFactNeighborY="16347">
        <dgm:presLayoutVars>
          <dgm:chPref val="3"/>
        </dgm:presLayoutVars>
      </dgm:prSet>
      <dgm:spPr/>
    </dgm:pt>
    <dgm:pt modelId="{915B794B-8DB9-2B41-A13A-218E849470CD}" type="pres">
      <dgm:prSet presAssocID="{9E7629B2-0752-CF4E-85DE-8FBAFFD70109}" presName="level3hierChild" presStyleCnt="0"/>
      <dgm:spPr/>
    </dgm:pt>
    <dgm:pt modelId="{7807C7C1-6E70-C74C-B5C8-99DBC608439B}" type="pres">
      <dgm:prSet presAssocID="{9D88B4DE-1A7E-584F-8937-65C2D37A7757}" presName="conn2-1" presStyleLbl="parChTrans1D3" presStyleIdx="4" presStyleCnt="5"/>
      <dgm:spPr/>
    </dgm:pt>
    <dgm:pt modelId="{07B1A3A4-2780-AF4F-B07C-1D65C6438C38}" type="pres">
      <dgm:prSet presAssocID="{9D88B4DE-1A7E-584F-8937-65C2D37A7757}" presName="connTx" presStyleLbl="parChTrans1D3" presStyleIdx="4" presStyleCnt="5"/>
      <dgm:spPr/>
    </dgm:pt>
    <dgm:pt modelId="{D5E465DC-AAB0-5746-84B6-E7D90F2EDA8A}" type="pres">
      <dgm:prSet presAssocID="{AC50C40B-202A-884C-9D56-53449CE12204}" presName="root2" presStyleCnt="0"/>
      <dgm:spPr/>
    </dgm:pt>
    <dgm:pt modelId="{42DE1DC9-3F1E-7949-B3F0-C83A209D33D0}" type="pres">
      <dgm:prSet presAssocID="{AC50C40B-202A-884C-9D56-53449CE12204}" presName="LevelTwoTextNode" presStyleLbl="node3" presStyleIdx="4" presStyleCnt="5" custLinFactX="39745" custLinFactNeighborX="100000" custLinFactNeighborY="-42412">
        <dgm:presLayoutVars>
          <dgm:chPref val="3"/>
        </dgm:presLayoutVars>
      </dgm:prSet>
      <dgm:spPr/>
    </dgm:pt>
    <dgm:pt modelId="{55107EA6-0FF6-2C43-84DD-2C12142B18C5}" type="pres">
      <dgm:prSet presAssocID="{AC50C40B-202A-884C-9D56-53449CE12204}" presName="level3hierChild" presStyleCnt="0"/>
      <dgm:spPr/>
    </dgm:pt>
    <dgm:pt modelId="{79B229AD-B57F-6B46-B9B5-37AEF1A777C3}" type="pres">
      <dgm:prSet presAssocID="{B8D91192-A463-1E41-9923-B025315AA12E}" presName="conn2-1" presStyleLbl="parChTrans1D4" presStyleIdx="2" presStyleCnt="3"/>
      <dgm:spPr/>
    </dgm:pt>
    <dgm:pt modelId="{258A3310-426A-C143-A578-8AD2AA175A89}" type="pres">
      <dgm:prSet presAssocID="{B8D91192-A463-1E41-9923-B025315AA12E}" presName="connTx" presStyleLbl="parChTrans1D4" presStyleIdx="2" presStyleCnt="3"/>
      <dgm:spPr/>
    </dgm:pt>
    <dgm:pt modelId="{B65B90DF-260F-C84E-B761-F7F8DA213A1B}" type="pres">
      <dgm:prSet presAssocID="{985B9D6B-AB75-FA4F-9A18-8BCE0AA82E36}" presName="root2" presStyleCnt="0"/>
      <dgm:spPr/>
    </dgm:pt>
    <dgm:pt modelId="{30DCFF51-E3E7-CF45-AD22-203A0F8F42A6}" type="pres">
      <dgm:prSet presAssocID="{985B9D6B-AB75-FA4F-9A18-8BCE0AA82E36}" presName="LevelTwoTextNode" presStyleLbl="node4" presStyleIdx="2" presStyleCnt="3" custLinFactX="39745" custLinFactNeighborX="100000" custLinFactNeighborY="-42412">
        <dgm:presLayoutVars>
          <dgm:chPref val="3"/>
        </dgm:presLayoutVars>
      </dgm:prSet>
      <dgm:spPr/>
    </dgm:pt>
    <dgm:pt modelId="{C5072595-E32C-4F4A-888C-395D9DBF2525}" type="pres">
      <dgm:prSet presAssocID="{985B9D6B-AB75-FA4F-9A18-8BCE0AA82E36}" presName="level3hierChild" presStyleCnt="0"/>
      <dgm:spPr/>
    </dgm:pt>
  </dgm:ptLst>
  <dgm:cxnLst>
    <dgm:cxn modelId="{511DC502-7E0A-3740-A236-31702C9B5788}" type="presOf" srcId="{9B6B97B9-98A3-9049-AE99-6D6DC9EA583A}" destId="{78E9043C-93D6-6946-953B-5CA743DF685F}" srcOrd="0" destOrd="0" presId="urn:microsoft.com/office/officeart/2005/8/layout/hierarchy2"/>
    <dgm:cxn modelId="{CE605505-AB6F-274D-ADCB-409C1F73F7D2}" type="presOf" srcId="{DB4329BA-A126-8245-8CE1-614F5FF52D23}" destId="{03EA0623-A671-DF4E-A25B-D6DCEE688E69}" srcOrd="1" destOrd="0" presId="urn:microsoft.com/office/officeart/2005/8/layout/hierarchy2"/>
    <dgm:cxn modelId="{78D6C406-E93F-0F44-93E2-465B271C767B}" srcId="{02B2A9AC-BF65-CF4F-8B07-986222383584}" destId="{57D5E0EB-1570-544E-A2E5-2B5BC264DE71}" srcOrd="0" destOrd="0" parTransId="{68ACAC6B-8023-214D-BF2D-F0ED7EA036CD}" sibTransId="{961239A3-84A6-904A-9649-3C0B8A9A5E1D}"/>
    <dgm:cxn modelId="{F0E93208-684D-3B48-B562-435E5E465043}" srcId="{131CD332-0513-A84C-BF00-5DF37BBB8C56}" destId="{66E46EF6-B43A-7541-83DA-EF2F79D94F2A}" srcOrd="0" destOrd="0" parTransId="{DB4329BA-A126-8245-8CE1-614F5FF52D23}" sibTransId="{E2398FFA-AF46-6347-8B8F-B7BF89E54AC8}"/>
    <dgm:cxn modelId="{8DA61009-686A-6F42-8BAD-FA0D66F665F6}" srcId="{A800FB0F-8BB0-8248-94F0-EC42830C6974}" destId="{E4AF1AD9-B397-5149-92B6-24706F8C03F7}" srcOrd="0" destOrd="0" parTransId="{362151F0-B941-9546-8400-A58350640FAE}" sibTransId="{9074A05B-0A7C-2D45-9C55-52550C36C770}"/>
    <dgm:cxn modelId="{752DCC09-25D2-8546-B458-953739CD8A20}" type="presOf" srcId="{E4AF1AD9-B397-5149-92B6-24706F8C03F7}" destId="{D072209B-9BFE-1C43-87F5-7C21FC1DE617}" srcOrd="0" destOrd="0" presId="urn:microsoft.com/office/officeart/2005/8/layout/hierarchy2"/>
    <dgm:cxn modelId="{843C240A-F076-FB4A-BBBA-0C58622232B8}" type="presOf" srcId="{02B2A9AC-BF65-CF4F-8B07-986222383584}" destId="{426AF600-5593-F043-98DB-A8BCD01A7251}" srcOrd="0" destOrd="0" presId="urn:microsoft.com/office/officeart/2005/8/layout/hierarchy2"/>
    <dgm:cxn modelId="{5F25040D-D57E-C043-A6F4-31BFFA889E36}" type="presOf" srcId="{985B9D6B-AB75-FA4F-9A18-8BCE0AA82E36}" destId="{30DCFF51-E3E7-CF45-AD22-203A0F8F42A6}" srcOrd="0" destOrd="0" presId="urn:microsoft.com/office/officeart/2005/8/layout/hierarchy2"/>
    <dgm:cxn modelId="{F0F8D40E-5B45-D443-9B8C-01574A2C479B}" type="presOf" srcId="{AC50C40B-202A-884C-9D56-53449CE12204}" destId="{42DE1DC9-3F1E-7949-B3F0-C83A209D33D0}" srcOrd="0" destOrd="0" presId="urn:microsoft.com/office/officeart/2005/8/layout/hierarchy2"/>
    <dgm:cxn modelId="{31AAA122-D143-3C4E-A75C-1C03317AE594}" type="presOf" srcId="{B8D91192-A463-1E41-9923-B025315AA12E}" destId="{258A3310-426A-C143-A578-8AD2AA175A89}" srcOrd="1" destOrd="0" presId="urn:microsoft.com/office/officeart/2005/8/layout/hierarchy2"/>
    <dgm:cxn modelId="{20DEE725-87F3-724F-9E78-5FC4DC3897D7}" srcId="{482BEFE0-ECAE-BA4C-B65B-9D7EC914FBC5}" destId="{8BCF28DC-0196-2947-8E12-EEA72DFD35C5}" srcOrd="1" destOrd="0" parTransId="{FA994ABE-BE3E-7D4E-9265-608A4E867A24}" sibTransId="{CD72B233-F2FD-6C48-AF9E-C3755E025F7B}"/>
    <dgm:cxn modelId="{86DE6A29-6D58-EE45-B1BA-349F33F4426F}" srcId="{AC50C40B-202A-884C-9D56-53449CE12204}" destId="{985B9D6B-AB75-FA4F-9A18-8BCE0AA82E36}" srcOrd="0" destOrd="0" parTransId="{B8D91192-A463-1E41-9923-B025315AA12E}" sibTransId="{1EA4B956-E6E0-2942-8CD6-4FEF32250C15}"/>
    <dgm:cxn modelId="{AF2E5A2D-2669-4E46-9C9F-D841E6745175}" type="presOf" srcId="{A8FE2EAE-67D0-BF49-BE91-7520B8DB363A}" destId="{94A0906C-3C6A-AE4F-980A-CCEB6E9ECF0E}" srcOrd="0" destOrd="0" presId="urn:microsoft.com/office/officeart/2005/8/layout/hierarchy2"/>
    <dgm:cxn modelId="{5B8BAF2E-E98D-4E45-983C-7C6A3481992D}" type="presOf" srcId="{8BDFF8E7-DEF4-1548-8CE1-C031240787BB}" destId="{3C0DC829-3B46-304F-8B02-3CB3518C713F}" srcOrd="1" destOrd="0" presId="urn:microsoft.com/office/officeart/2005/8/layout/hierarchy2"/>
    <dgm:cxn modelId="{A57E063A-FAD9-A141-95F6-B6D2713F3668}" type="presOf" srcId="{FA994ABE-BE3E-7D4E-9265-608A4E867A24}" destId="{0CD0AB93-6C35-A74D-97B5-EBB295B3E3C1}" srcOrd="1" destOrd="0" presId="urn:microsoft.com/office/officeart/2005/8/layout/hierarchy2"/>
    <dgm:cxn modelId="{41D75C3A-19DB-7B4F-AA37-40DBE0707EDF}" type="presOf" srcId="{B8D91192-A463-1E41-9923-B025315AA12E}" destId="{79B229AD-B57F-6B46-B9B5-37AEF1A777C3}" srcOrd="0" destOrd="0" presId="urn:microsoft.com/office/officeart/2005/8/layout/hierarchy2"/>
    <dgm:cxn modelId="{517EF643-2AB7-144E-8BCE-5B07C1EC74B6}" type="presOf" srcId="{A8FE2EAE-67D0-BF49-BE91-7520B8DB363A}" destId="{C0884F27-29C4-F74E-9C0B-5455FBBD53F5}" srcOrd="1" destOrd="0" presId="urn:microsoft.com/office/officeart/2005/8/layout/hierarchy2"/>
    <dgm:cxn modelId="{5EFF6050-C834-7449-9559-0B2733D5382D}" type="presOf" srcId="{131CD332-0513-A84C-BF00-5DF37BBB8C56}" destId="{3AA0F6BC-7F3F-ED4C-945A-BEF5C8C1CBA6}" srcOrd="0" destOrd="0" presId="urn:microsoft.com/office/officeart/2005/8/layout/hierarchy2"/>
    <dgm:cxn modelId="{2DA15454-815A-9542-A237-0DB9EC68FCF0}" type="presOf" srcId="{2C13911A-62FF-584D-8BEC-83BE7841823E}" destId="{F8E2FE91-7E15-ED47-B5B0-24C7AB13DBA1}" srcOrd="1" destOrd="0" presId="urn:microsoft.com/office/officeart/2005/8/layout/hierarchy2"/>
    <dgm:cxn modelId="{061D1D57-602D-814C-8ACB-507BB83BC9F7}" type="presOf" srcId="{FA994ABE-BE3E-7D4E-9265-608A4E867A24}" destId="{382D9E1E-9AAA-6F43-9742-6DF7D45D05CF}" srcOrd="0" destOrd="0" presId="urn:microsoft.com/office/officeart/2005/8/layout/hierarchy2"/>
    <dgm:cxn modelId="{23DC5A57-A958-8F47-988A-043E3D318B19}" type="presOf" srcId="{920F35BA-E77B-7E4B-A659-3BA95D4202D3}" destId="{A76D7914-ABF6-B044-9C26-5507AD02A65E}" srcOrd="1" destOrd="0" presId="urn:microsoft.com/office/officeart/2005/8/layout/hierarchy2"/>
    <dgm:cxn modelId="{3F4D8A5A-5EF7-A14E-AFA8-003732CACEAD}" type="presOf" srcId="{03A26634-0BC6-F74F-B654-CC3207BE07A4}" destId="{7DBCEFA4-C112-AF42-9777-A003195F9F8D}" srcOrd="0" destOrd="0" presId="urn:microsoft.com/office/officeart/2005/8/layout/hierarchy2"/>
    <dgm:cxn modelId="{49276D5D-EAE8-F64D-9F01-15FBA71318A7}" type="presOf" srcId="{9E7629B2-0752-CF4E-85DE-8FBAFFD70109}" destId="{1513A636-7745-0C42-959F-B2082BAC2AC1}" srcOrd="0" destOrd="0" presId="urn:microsoft.com/office/officeart/2005/8/layout/hierarchy2"/>
    <dgm:cxn modelId="{F03BF565-A126-C947-B72F-5C3CF8AC4ED7}" type="presOf" srcId="{8BCF28DC-0196-2947-8E12-EEA72DFD35C5}" destId="{804959FC-3599-F845-9EF2-C195A936868A}" srcOrd="0" destOrd="0" presId="urn:microsoft.com/office/officeart/2005/8/layout/hierarchy2"/>
    <dgm:cxn modelId="{5A2D9268-6142-7B44-9CD4-3FA80B63EF71}" type="presOf" srcId="{9B6B97B9-98A3-9049-AE99-6D6DC9EA583A}" destId="{6389CE62-1CEE-FC46-8CC1-B4C1EDB54AE8}" srcOrd="1" destOrd="0" presId="urn:microsoft.com/office/officeart/2005/8/layout/hierarchy2"/>
    <dgm:cxn modelId="{AFC28875-CF4A-3645-9C21-D9246D6D16AD}" type="presOf" srcId="{13D4849F-0A80-3141-BE39-EA736ABF3086}" destId="{F135CEAF-1E80-1948-BA56-6FE571718430}" srcOrd="0" destOrd="0" presId="urn:microsoft.com/office/officeart/2005/8/layout/hierarchy2"/>
    <dgm:cxn modelId="{34FFE875-39FD-CD40-9990-E17A89868794}" type="presOf" srcId="{BC22C8E2-BF51-D144-BEF6-E14E85BBAE55}" destId="{8378A936-521F-9C4C-8A94-99E05A9F2E98}" srcOrd="1" destOrd="0" presId="urn:microsoft.com/office/officeart/2005/8/layout/hierarchy2"/>
    <dgm:cxn modelId="{B22AF480-40C5-3444-A768-F359454494C8}" srcId="{BED44310-803D-2B4C-BB76-AD5FEAD99181}" destId="{26A9C479-FCED-C449-A1C9-2DF4762F5347}" srcOrd="1" destOrd="0" parTransId="{8BDFF8E7-DEF4-1548-8CE1-C031240787BB}" sibTransId="{D49A502E-69B0-7E4B-9D31-27D0223037CA}"/>
    <dgm:cxn modelId="{975B9F82-CE24-B042-820E-B7FD7D5F15FC}" type="presOf" srcId="{26A9C479-FCED-C449-A1C9-2DF4762F5347}" destId="{9F7300E0-E165-4C44-9F1C-C8D34BAE8F92}" srcOrd="0" destOrd="0" presId="urn:microsoft.com/office/officeart/2005/8/layout/hierarchy2"/>
    <dgm:cxn modelId="{A173D782-6212-E742-ABC3-AB8D7A0BDBE7}" srcId="{E24184FD-9D97-F24F-BB52-A7C93FCE0CB9}" destId="{482BEFE0-ECAE-BA4C-B65B-9D7EC914FBC5}" srcOrd="0" destOrd="0" parTransId="{6C550C47-7749-7B42-B04A-480276990BC1}" sibTransId="{86521C2B-CE98-E044-B6FF-E959F04C3D50}"/>
    <dgm:cxn modelId="{38AE7287-F70C-F64F-B82D-0DF06FB65DA8}" srcId="{131CD332-0513-A84C-BF00-5DF37BBB8C56}" destId="{9E7629B2-0752-CF4E-85DE-8FBAFFD70109}" srcOrd="1" destOrd="0" parTransId="{9B6B97B9-98A3-9049-AE99-6D6DC9EA583A}" sibTransId="{6851D783-8C4C-6A49-A24C-FBDDAB1D2D78}"/>
    <dgm:cxn modelId="{0AFC4588-0F75-DC48-965A-DF9F0995C85E}" type="presOf" srcId="{DB4329BA-A126-8245-8CE1-614F5FF52D23}" destId="{80D71089-CB1F-BE47-ACF8-ACD513CD596E}" srcOrd="0" destOrd="0" presId="urn:microsoft.com/office/officeart/2005/8/layout/hierarchy2"/>
    <dgm:cxn modelId="{6904DD89-977F-F840-BAB1-F5276C18E800}" type="presOf" srcId="{2C13911A-62FF-584D-8BEC-83BE7841823E}" destId="{7B4A29EC-0044-B74B-AF3B-4254AE4B19E4}" srcOrd="0" destOrd="0" presId="urn:microsoft.com/office/officeart/2005/8/layout/hierarchy2"/>
    <dgm:cxn modelId="{FE29A98B-366E-AE4A-87CF-E7E0F6A85FB2}" type="presOf" srcId="{9D88B4DE-1A7E-584F-8937-65C2D37A7757}" destId="{07B1A3A4-2780-AF4F-B07C-1D65C6438C38}" srcOrd="1" destOrd="0" presId="urn:microsoft.com/office/officeart/2005/8/layout/hierarchy2"/>
    <dgm:cxn modelId="{19A16E8D-1217-874D-94AE-2A8927F5E2DB}" srcId="{482BEFE0-ECAE-BA4C-B65B-9D7EC914FBC5}" destId="{02B2A9AC-BF65-CF4F-8B07-986222383584}" srcOrd="2" destOrd="0" parTransId="{2C13911A-62FF-584D-8BEC-83BE7841823E}" sibTransId="{FCCE571A-2AC6-E744-9DB1-88DBB41B66CA}"/>
    <dgm:cxn modelId="{92F65391-E4AC-874B-A63C-05EFFF0685B8}" srcId="{2B4828D0-E3DC-7C40-BEE1-A983C85FFF07}" destId="{A800FB0F-8BB0-8248-94F0-EC42830C6974}" srcOrd="0" destOrd="0" parTransId="{03A26634-0BC6-F74F-B654-CC3207BE07A4}" sibTransId="{2697C8AD-9591-D84A-91C4-C822A5C07E21}"/>
    <dgm:cxn modelId="{48D37097-1758-B44E-94FB-F1DA3897ED42}" type="presOf" srcId="{362151F0-B941-9546-8400-A58350640FAE}" destId="{563F89C5-8249-CF47-B39D-1E2D4B032E71}" srcOrd="0" destOrd="0" presId="urn:microsoft.com/office/officeart/2005/8/layout/hierarchy2"/>
    <dgm:cxn modelId="{23E43199-188C-804A-B4DE-7B2A6802DBB5}" srcId="{E24184FD-9D97-F24F-BB52-A7C93FCE0CB9}" destId="{131CD332-0513-A84C-BF00-5DF37BBB8C56}" srcOrd="1" destOrd="0" parTransId="{7A47DDD1-7AD4-B342-99B1-F3F710BBD678}" sibTransId="{44DD2141-71AD-834D-86D8-31EB9CF15E4D}"/>
    <dgm:cxn modelId="{2F128A9D-75B0-A74D-9843-7A04FD2F1966}" srcId="{02B2A9AC-BF65-CF4F-8B07-986222383584}" destId="{2B4828D0-E3DC-7C40-BEE1-A983C85FFF07}" srcOrd="1" destOrd="0" parTransId="{A8FE2EAE-67D0-BF49-BE91-7520B8DB363A}" sibTransId="{80668955-928E-C64D-A13D-EBC2A1B711D3}"/>
    <dgm:cxn modelId="{20D412A7-572D-CD48-940C-FD1387F68F30}" type="presOf" srcId="{03A26634-0BC6-F74F-B654-CC3207BE07A4}" destId="{EF7DFD6F-CF2C-AD43-A21B-C6182DA5BF5B}" srcOrd="1" destOrd="0" presId="urn:microsoft.com/office/officeart/2005/8/layout/hierarchy2"/>
    <dgm:cxn modelId="{D197C7A9-36F8-5C47-BED2-E39659935E01}" srcId="{9E7629B2-0752-CF4E-85DE-8FBAFFD70109}" destId="{AC50C40B-202A-884C-9D56-53449CE12204}" srcOrd="0" destOrd="0" parTransId="{9D88B4DE-1A7E-584F-8937-65C2D37A7757}" sibTransId="{05D94D25-E911-324A-A584-96119DF61001}"/>
    <dgm:cxn modelId="{D89B67AE-D589-7F40-8FF2-EFEF2391770F}" type="presOf" srcId="{68ACAC6B-8023-214D-BF2D-F0ED7EA036CD}" destId="{B9739C87-2628-E14F-938A-0D1ACC8F9C7B}" srcOrd="1" destOrd="0" presId="urn:microsoft.com/office/officeart/2005/8/layout/hierarchy2"/>
    <dgm:cxn modelId="{A6502FAF-F88C-C543-9C84-676B8732B2FE}" type="presOf" srcId="{9D88B4DE-1A7E-584F-8937-65C2D37A7757}" destId="{7807C7C1-6E70-C74C-B5C8-99DBC608439B}" srcOrd="0" destOrd="0" presId="urn:microsoft.com/office/officeart/2005/8/layout/hierarchy2"/>
    <dgm:cxn modelId="{6ECF7FB3-9EE4-BA4D-81E6-5086AF05CD0E}" type="presOf" srcId="{E24184FD-9D97-F24F-BB52-A7C93FCE0CB9}" destId="{B7446CCB-29B2-DF4A-928C-09980A18D72F}" srcOrd="0" destOrd="0" presId="urn:microsoft.com/office/officeart/2005/8/layout/hierarchy2"/>
    <dgm:cxn modelId="{91A570B5-F00C-FF43-A705-C85CA79978D3}" type="presOf" srcId="{BED44310-803D-2B4C-BB76-AD5FEAD99181}" destId="{9B2D5994-938A-1D41-B94F-81AF17C51595}" srcOrd="0" destOrd="0" presId="urn:microsoft.com/office/officeart/2005/8/layout/hierarchy2"/>
    <dgm:cxn modelId="{63D00EB6-8D3E-F240-BB5B-C23B16A8C398}" type="presOf" srcId="{8BDFF8E7-DEF4-1548-8CE1-C031240787BB}" destId="{D7CBBEC9-94A6-EC4D-B67E-0B77DE347694}" srcOrd="0" destOrd="0" presId="urn:microsoft.com/office/officeart/2005/8/layout/hierarchy2"/>
    <dgm:cxn modelId="{5C3681B9-A60D-304B-A2E1-1C36C3634286}" srcId="{482BEFE0-ECAE-BA4C-B65B-9D7EC914FBC5}" destId="{BED44310-803D-2B4C-BB76-AD5FEAD99181}" srcOrd="0" destOrd="0" parTransId="{920F35BA-E77B-7E4B-A659-3BA95D4202D3}" sibTransId="{C734A627-56B5-C047-BC64-1767B69FDA55}"/>
    <dgm:cxn modelId="{C01F09C7-37E1-D547-8412-1EDC1DA0BCAA}" srcId="{BED44310-803D-2B4C-BB76-AD5FEAD99181}" destId="{13D4849F-0A80-3141-BE39-EA736ABF3086}" srcOrd="0" destOrd="0" parTransId="{BC22C8E2-BF51-D144-BEF6-E14E85BBAE55}" sibTransId="{000AFD47-30DE-A644-A197-0098BF6093F7}"/>
    <dgm:cxn modelId="{04574FCA-615E-064C-BEF2-A5F318C5FDD3}" type="presOf" srcId="{66E46EF6-B43A-7541-83DA-EF2F79D94F2A}" destId="{F045710B-EEFA-6D42-85D9-E2FE233945AC}" srcOrd="0" destOrd="0" presId="urn:microsoft.com/office/officeart/2005/8/layout/hierarchy2"/>
    <dgm:cxn modelId="{0A4EE3CA-45F0-3244-A964-BC28FF5050EC}" type="presOf" srcId="{362151F0-B941-9546-8400-A58350640FAE}" destId="{1C335B7B-D0DF-5947-82EA-B3A98CC67435}" srcOrd="1" destOrd="0" presId="urn:microsoft.com/office/officeart/2005/8/layout/hierarchy2"/>
    <dgm:cxn modelId="{114670CC-3F94-414C-95AE-92A3808CA993}" type="presOf" srcId="{920F35BA-E77B-7E4B-A659-3BA95D4202D3}" destId="{39AA6E34-03F0-664A-8B63-03EFCFEB68B2}" srcOrd="0" destOrd="0" presId="urn:microsoft.com/office/officeart/2005/8/layout/hierarchy2"/>
    <dgm:cxn modelId="{23452AD8-8E55-F849-BDE9-8365208CD912}" type="presOf" srcId="{68ACAC6B-8023-214D-BF2D-F0ED7EA036CD}" destId="{1E169559-786A-9549-BB05-8EE681FC321E}" srcOrd="0" destOrd="0" presId="urn:microsoft.com/office/officeart/2005/8/layout/hierarchy2"/>
    <dgm:cxn modelId="{3B02A7E6-EA97-104B-8181-7415D3308F5E}" type="presOf" srcId="{2B4828D0-E3DC-7C40-BEE1-A983C85FFF07}" destId="{50C34726-09C7-2D4B-BBA2-753660AC6531}" srcOrd="0" destOrd="0" presId="urn:microsoft.com/office/officeart/2005/8/layout/hierarchy2"/>
    <dgm:cxn modelId="{9CD462E7-9F42-5443-9E30-480226E13329}" type="presOf" srcId="{BC22C8E2-BF51-D144-BEF6-E14E85BBAE55}" destId="{66D48270-3C74-9041-A4B7-1351BE3F9D98}" srcOrd="0" destOrd="0" presId="urn:microsoft.com/office/officeart/2005/8/layout/hierarchy2"/>
    <dgm:cxn modelId="{CA0B54F0-9C95-4640-836F-92EF1E92394C}" type="presOf" srcId="{57D5E0EB-1570-544E-A2E5-2B5BC264DE71}" destId="{E0995FE4-6887-E64E-9739-0A80A7AB7215}" srcOrd="0" destOrd="0" presId="urn:microsoft.com/office/officeart/2005/8/layout/hierarchy2"/>
    <dgm:cxn modelId="{10A8DFFA-B15B-994D-AFC2-6674097E63BA}" type="presOf" srcId="{A800FB0F-8BB0-8248-94F0-EC42830C6974}" destId="{4C12C53E-01A5-6346-9F86-28B82D9ABA33}" srcOrd="0" destOrd="0" presId="urn:microsoft.com/office/officeart/2005/8/layout/hierarchy2"/>
    <dgm:cxn modelId="{ADC6D0FD-EFDB-9A41-AF05-13C893166F9C}" type="presOf" srcId="{482BEFE0-ECAE-BA4C-B65B-9D7EC914FBC5}" destId="{55F04E0C-1025-E94C-991A-10BA30E63460}" srcOrd="0" destOrd="0" presId="urn:microsoft.com/office/officeart/2005/8/layout/hierarchy2"/>
    <dgm:cxn modelId="{AFF78109-244A-304E-8EB1-68C118F24172}" type="presParOf" srcId="{B7446CCB-29B2-DF4A-928C-09980A18D72F}" destId="{E4528F7B-29DF-4642-889D-7ECD9ECDD8E7}" srcOrd="0" destOrd="0" presId="urn:microsoft.com/office/officeart/2005/8/layout/hierarchy2"/>
    <dgm:cxn modelId="{8B2ED9DF-9E90-144A-B426-5C8007BDDFEB}" type="presParOf" srcId="{E4528F7B-29DF-4642-889D-7ECD9ECDD8E7}" destId="{55F04E0C-1025-E94C-991A-10BA30E63460}" srcOrd="0" destOrd="0" presId="urn:microsoft.com/office/officeart/2005/8/layout/hierarchy2"/>
    <dgm:cxn modelId="{574B2CBF-2B5F-1644-A033-E2AC6D8C3D68}" type="presParOf" srcId="{E4528F7B-29DF-4642-889D-7ECD9ECDD8E7}" destId="{F9AE6F55-7E9E-6247-A668-A0C937402355}" srcOrd="1" destOrd="0" presId="urn:microsoft.com/office/officeart/2005/8/layout/hierarchy2"/>
    <dgm:cxn modelId="{B1597706-2E4D-0A44-AC36-129B465FC2BD}" type="presParOf" srcId="{F9AE6F55-7E9E-6247-A668-A0C937402355}" destId="{39AA6E34-03F0-664A-8B63-03EFCFEB68B2}" srcOrd="0" destOrd="0" presId="urn:microsoft.com/office/officeart/2005/8/layout/hierarchy2"/>
    <dgm:cxn modelId="{2683217E-B63D-8748-BEBE-A5528A318F66}" type="presParOf" srcId="{39AA6E34-03F0-664A-8B63-03EFCFEB68B2}" destId="{A76D7914-ABF6-B044-9C26-5507AD02A65E}" srcOrd="0" destOrd="0" presId="urn:microsoft.com/office/officeart/2005/8/layout/hierarchy2"/>
    <dgm:cxn modelId="{F348A4B5-404F-8B43-9E30-3046BB7E435C}" type="presParOf" srcId="{F9AE6F55-7E9E-6247-A668-A0C937402355}" destId="{422E19F8-F01C-4646-A4B2-B13ED9FF9903}" srcOrd="1" destOrd="0" presId="urn:microsoft.com/office/officeart/2005/8/layout/hierarchy2"/>
    <dgm:cxn modelId="{C851AF90-1BEC-4A4D-B397-EF5732E1CFE1}" type="presParOf" srcId="{422E19F8-F01C-4646-A4B2-B13ED9FF9903}" destId="{9B2D5994-938A-1D41-B94F-81AF17C51595}" srcOrd="0" destOrd="0" presId="urn:microsoft.com/office/officeart/2005/8/layout/hierarchy2"/>
    <dgm:cxn modelId="{6A3AC99F-BA31-2A4A-84E6-14E42476AECE}" type="presParOf" srcId="{422E19F8-F01C-4646-A4B2-B13ED9FF9903}" destId="{2CDF0D83-D663-F746-9032-68A686233E49}" srcOrd="1" destOrd="0" presId="urn:microsoft.com/office/officeart/2005/8/layout/hierarchy2"/>
    <dgm:cxn modelId="{298983BC-75EA-E142-BC1D-765A0FFD34C3}" type="presParOf" srcId="{2CDF0D83-D663-F746-9032-68A686233E49}" destId="{66D48270-3C74-9041-A4B7-1351BE3F9D98}" srcOrd="0" destOrd="0" presId="urn:microsoft.com/office/officeart/2005/8/layout/hierarchy2"/>
    <dgm:cxn modelId="{C6CBB389-290A-6848-A703-4E5F2FE3371A}" type="presParOf" srcId="{66D48270-3C74-9041-A4B7-1351BE3F9D98}" destId="{8378A936-521F-9C4C-8A94-99E05A9F2E98}" srcOrd="0" destOrd="0" presId="urn:microsoft.com/office/officeart/2005/8/layout/hierarchy2"/>
    <dgm:cxn modelId="{DEC6DFD8-1D45-A344-B2CA-D79C9D36EF3A}" type="presParOf" srcId="{2CDF0D83-D663-F746-9032-68A686233E49}" destId="{D31032EE-8776-214D-8BB7-1D81DD3E5BB0}" srcOrd="1" destOrd="0" presId="urn:microsoft.com/office/officeart/2005/8/layout/hierarchy2"/>
    <dgm:cxn modelId="{24A45B56-F5D2-D141-A0CD-4DBF200D38CF}" type="presParOf" srcId="{D31032EE-8776-214D-8BB7-1D81DD3E5BB0}" destId="{F135CEAF-1E80-1948-BA56-6FE571718430}" srcOrd="0" destOrd="0" presId="urn:microsoft.com/office/officeart/2005/8/layout/hierarchy2"/>
    <dgm:cxn modelId="{B4DC6587-3FEF-8A45-9FFB-D551BBDADA40}" type="presParOf" srcId="{D31032EE-8776-214D-8BB7-1D81DD3E5BB0}" destId="{9C635194-2A96-1F4C-818F-D1F1260B3D3B}" srcOrd="1" destOrd="0" presId="urn:microsoft.com/office/officeart/2005/8/layout/hierarchy2"/>
    <dgm:cxn modelId="{081860FC-8283-0147-B103-52620B5D2D80}" type="presParOf" srcId="{2CDF0D83-D663-F746-9032-68A686233E49}" destId="{D7CBBEC9-94A6-EC4D-B67E-0B77DE347694}" srcOrd="2" destOrd="0" presId="urn:microsoft.com/office/officeart/2005/8/layout/hierarchy2"/>
    <dgm:cxn modelId="{141DCCE1-5F1C-B746-BEB3-7767BBD61C01}" type="presParOf" srcId="{D7CBBEC9-94A6-EC4D-B67E-0B77DE347694}" destId="{3C0DC829-3B46-304F-8B02-3CB3518C713F}" srcOrd="0" destOrd="0" presId="urn:microsoft.com/office/officeart/2005/8/layout/hierarchy2"/>
    <dgm:cxn modelId="{AD7BBEDD-C834-124B-AEA5-795DD76AC071}" type="presParOf" srcId="{2CDF0D83-D663-F746-9032-68A686233E49}" destId="{1DC2531A-F7A3-BC40-8E7B-4E8F53BD7C46}" srcOrd="3" destOrd="0" presId="urn:microsoft.com/office/officeart/2005/8/layout/hierarchy2"/>
    <dgm:cxn modelId="{0182BE56-B0F2-AD4F-AECC-BB64A24092EC}" type="presParOf" srcId="{1DC2531A-F7A3-BC40-8E7B-4E8F53BD7C46}" destId="{9F7300E0-E165-4C44-9F1C-C8D34BAE8F92}" srcOrd="0" destOrd="0" presId="urn:microsoft.com/office/officeart/2005/8/layout/hierarchy2"/>
    <dgm:cxn modelId="{9B8185B3-B257-764D-AAEF-C32F35901B4A}" type="presParOf" srcId="{1DC2531A-F7A3-BC40-8E7B-4E8F53BD7C46}" destId="{24FA4095-BE09-6846-987D-B1C4FF6D1C72}" srcOrd="1" destOrd="0" presId="urn:microsoft.com/office/officeart/2005/8/layout/hierarchy2"/>
    <dgm:cxn modelId="{526C7E11-6EFC-644E-934E-BC6E8C654CC1}" type="presParOf" srcId="{F9AE6F55-7E9E-6247-A668-A0C937402355}" destId="{382D9E1E-9AAA-6F43-9742-6DF7D45D05CF}" srcOrd="2" destOrd="0" presId="urn:microsoft.com/office/officeart/2005/8/layout/hierarchy2"/>
    <dgm:cxn modelId="{631D5958-AC9C-5842-BC2A-1667E7BFFBF9}" type="presParOf" srcId="{382D9E1E-9AAA-6F43-9742-6DF7D45D05CF}" destId="{0CD0AB93-6C35-A74D-97B5-EBB295B3E3C1}" srcOrd="0" destOrd="0" presId="urn:microsoft.com/office/officeart/2005/8/layout/hierarchy2"/>
    <dgm:cxn modelId="{0AA7D009-8632-0E45-9C00-D510AF656918}" type="presParOf" srcId="{F9AE6F55-7E9E-6247-A668-A0C937402355}" destId="{6A4D6D30-2037-D943-994B-3F97AA89C9D9}" srcOrd="3" destOrd="0" presId="urn:microsoft.com/office/officeart/2005/8/layout/hierarchy2"/>
    <dgm:cxn modelId="{D71B97E9-AE6A-A048-8F63-580D86DA4387}" type="presParOf" srcId="{6A4D6D30-2037-D943-994B-3F97AA89C9D9}" destId="{804959FC-3599-F845-9EF2-C195A936868A}" srcOrd="0" destOrd="0" presId="urn:microsoft.com/office/officeart/2005/8/layout/hierarchy2"/>
    <dgm:cxn modelId="{6D00176F-CFAB-B24A-9189-39167E8B05C6}" type="presParOf" srcId="{6A4D6D30-2037-D943-994B-3F97AA89C9D9}" destId="{8AEAEAD6-040B-534C-93BE-D5184D994A26}" srcOrd="1" destOrd="0" presId="urn:microsoft.com/office/officeart/2005/8/layout/hierarchy2"/>
    <dgm:cxn modelId="{58128711-05EF-5744-9F08-05FF8EEEC8D1}" type="presParOf" srcId="{F9AE6F55-7E9E-6247-A668-A0C937402355}" destId="{7B4A29EC-0044-B74B-AF3B-4254AE4B19E4}" srcOrd="4" destOrd="0" presId="urn:microsoft.com/office/officeart/2005/8/layout/hierarchy2"/>
    <dgm:cxn modelId="{F578E619-5AC6-A64C-BECB-D760380B9ACD}" type="presParOf" srcId="{7B4A29EC-0044-B74B-AF3B-4254AE4B19E4}" destId="{F8E2FE91-7E15-ED47-B5B0-24C7AB13DBA1}" srcOrd="0" destOrd="0" presId="urn:microsoft.com/office/officeart/2005/8/layout/hierarchy2"/>
    <dgm:cxn modelId="{B078AB95-0B85-AE45-836B-5B07C47D0FCC}" type="presParOf" srcId="{F9AE6F55-7E9E-6247-A668-A0C937402355}" destId="{EF033474-EE5B-764C-82D3-97F97D671381}" srcOrd="5" destOrd="0" presId="urn:microsoft.com/office/officeart/2005/8/layout/hierarchy2"/>
    <dgm:cxn modelId="{98DEA271-6399-F74C-B1CD-A1584408C60B}" type="presParOf" srcId="{EF033474-EE5B-764C-82D3-97F97D671381}" destId="{426AF600-5593-F043-98DB-A8BCD01A7251}" srcOrd="0" destOrd="0" presId="urn:microsoft.com/office/officeart/2005/8/layout/hierarchy2"/>
    <dgm:cxn modelId="{8C3DD03A-1CD3-CE4F-A07E-60A784C70B6A}" type="presParOf" srcId="{EF033474-EE5B-764C-82D3-97F97D671381}" destId="{E4B235F6-937C-9E45-BD4E-0EAE7C9DEA0B}" srcOrd="1" destOrd="0" presId="urn:microsoft.com/office/officeart/2005/8/layout/hierarchy2"/>
    <dgm:cxn modelId="{1C59A8ED-276A-B043-A11D-CFD9FB7A926C}" type="presParOf" srcId="{E4B235F6-937C-9E45-BD4E-0EAE7C9DEA0B}" destId="{1E169559-786A-9549-BB05-8EE681FC321E}" srcOrd="0" destOrd="0" presId="urn:microsoft.com/office/officeart/2005/8/layout/hierarchy2"/>
    <dgm:cxn modelId="{D997BCFA-CE10-D741-B9C1-1644D558AAA4}" type="presParOf" srcId="{1E169559-786A-9549-BB05-8EE681FC321E}" destId="{B9739C87-2628-E14F-938A-0D1ACC8F9C7B}" srcOrd="0" destOrd="0" presId="urn:microsoft.com/office/officeart/2005/8/layout/hierarchy2"/>
    <dgm:cxn modelId="{30BABD06-7F9B-4B44-9754-757F414D18CD}" type="presParOf" srcId="{E4B235F6-937C-9E45-BD4E-0EAE7C9DEA0B}" destId="{7F932764-B73E-6D4C-A989-CBB428ED977E}" srcOrd="1" destOrd="0" presId="urn:microsoft.com/office/officeart/2005/8/layout/hierarchy2"/>
    <dgm:cxn modelId="{5769BB22-669A-D444-8E83-4A4C00F2A7B3}" type="presParOf" srcId="{7F932764-B73E-6D4C-A989-CBB428ED977E}" destId="{E0995FE4-6887-E64E-9739-0A80A7AB7215}" srcOrd="0" destOrd="0" presId="urn:microsoft.com/office/officeart/2005/8/layout/hierarchy2"/>
    <dgm:cxn modelId="{A62D19A2-E0C4-CC4C-86A1-FF001E57B758}" type="presParOf" srcId="{7F932764-B73E-6D4C-A989-CBB428ED977E}" destId="{5A1E35BB-A8E5-A342-891E-4E010B594BBD}" srcOrd="1" destOrd="0" presId="urn:microsoft.com/office/officeart/2005/8/layout/hierarchy2"/>
    <dgm:cxn modelId="{9EB63768-2776-4F4A-B2A3-1D85CC54127B}" type="presParOf" srcId="{E4B235F6-937C-9E45-BD4E-0EAE7C9DEA0B}" destId="{94A0906C-3C6A-AE4F-980A-CCEB6E9ECF0E}" srcOrd="2" destOrd="0" presId="urn:microsoft.com/office/officeart/2005/8/layout/hierarchy2"/>
    <dgm:cxn modelId="{03C22B1F-A779-4C48-9A4C-C8BE5FDBAE40}" type="presParOf" srcId="{94A0906C-3C6A-AE4F-980A-CCEB6E9ECF0E}" destId="{C0884F27-29C4-F74E-9C0B-5455FBBD53F5}" srcOrd="0" destOrd="0" presId="urn:microsoft.com/office/officeart/2005/8/layout/hierarchy2"/>
    <dgm:cxn modelId="{C67334C3-0510-B247-BEDC-50C41698041D}" type="presParOf" srcId="{E4B235F6-937C-9E45-BD4E-0EAE7C9DEA0B}" destId="{A4D98060-A357-D948-9942-B56C0748F752}" srcOrd="3" destOrd="0" presId="urn:microsoft.com/office/officeart/2005/8/layout/hierarchy2"/>
    <dgm:cxn modelId="{46F680F5-E069-C34D-9361-3AD58E56C195}" type="presParOf" srcId="{A4D98060-A357-D948-9942-B56C0748F752}" destId="{50C34726-09C7-2D4B-BBA2-753660AC6531}" srcOrd="0" destOrd="0" presId="urn:microsoft.com/office/officeart/2005/8/layout/hierarchy2"/>
    <dgm:cxn modelId="{BA037C97-A184-364C-8CA1-042DD97F90A9}" type="presParOf" srcId="{A4D98060-A357-D948-9942-B56C0748F752}" destId="{25A49DE4-B3BB-7946-B28F-5E80BC355B39}" srcOrd="1" destOrd="0" presId="urn:microsoft.com/office/officeart/2005/8/layout/hierarchy2"/>
    <dgm:cxn modelId="{7F3B8894-5F41-ED4F-BF94-88855EE15084}" type="presParOf" srcId="{25A49DE4-B3BB-7946-B28F-5E80BC355B39}" destId="{7DBCEFA4-C112-AF42-9777-A003195F9F8D}" srcOrd="0" destOrd="0" presId="urn:microsoft.com/office/officeart/2005/8/layout/hierarchy2"/>
    <dgm:cxn modelId="{66061CFF-BCC5-374D-AD20-A7E1DC4AD218}" type="presParOf" srcId="{7DBCEFA4-C112-AF42-9777-A003195F9F8D}" destId="{EF7DFD6F-CF2C-AD43-A21B-C6182DA5BF5B}" srcOrd="0" destOrd="0" presId="urn:microsoft.com/office/officeart/2005/8/layout/hierarchy2"/>
    <dgm:cxn modelId="{869F154E-7428-7143-8986-E8105328AF2B}" type="presParOf" srcId="{25A49DE4-B3BB-7946-B28F-5E80BC355B39}" destId="{1A7F6145-C02C-2E4F-B874-2B284C54879E}" srcOrd="1" destOrd="0" presId="urn:microsoft.com/office/officeart/2005/8/layout/hierarchy2"/>
    <dgm:cxn modelId="{5484A679-23CF-D142-B45E-1C3647C3E257}" type="presParOf" srcId="{1A7F6145-C02C-2E4F-B874-2B284C54879E}" destId="{4C12C53E-01A5-6346-9F86-28B82D9ABA33}" srcOrd="0" destOrd="0" presId="urn:microsoft.com/office/officeart/2005/8/layout/hierarchy2"/>
    <dgm:cxn modelId="{C9CA01B8-5087-BB4B-A3B3-1E1C5205A90B}" type="presParOf" srcId="{1A7F6145-C02C-2E4F-B874-2B284C54879E}" destId="{1DD194E5-E108-9247-B3B2-2D7EE7DABE67}" srcOrd="1" destOrd="0" presId="urn:microsoft.com/office/officeart/2005/8/layout/hierarchy2"/>
    <dgm:cxn modelId="{E7A9EF29-0811-5545-AA7E-128C557C5E10}" type="presParOf" srcId="{1DD194E5-E108-9247-B3B2-2D7EE7DABE67}" destId="{563F89C5-8249-CF47-B39D-1E2D4B032E71}" srcOrd="0" destOrd="0" presId="urn:microsoft.com/office/officeart/2005/8/layout/hierarchy2"/>
    <dgm:cxn modelId="{7FB495E3-EB01-E74C-A3C0-B916EDDEB636}" type="presParOf" srcId="{563F89C5-8249-CF47-B39D-1E2D4B032E71}" destId="{1C335B7B-D0DF-5947-82EA-B3A98CC67435}" srcOrd="0" destOrd="0" presId="urn:microsoft.com/office/officeart/2005/8/layout/hierarchy2"/>
    <dgm:cxn modelId="{81D24CFB-915F-DC4B-B018-51DFA606115A}" type="presParOf" srcId="{1DD194E5-E108-9247-B3B2-2D7EE7DABE67}" destId="{7242B8F5-67B0-AE42-8C8A-113BE9ABD98A}" srcOrd="1" destOrd="0" presId="urn:microsoft.com/office/officeart/2005/8/layout/hierarchy2"/>
    <dgm:cxn modelId="{E4593409-4BF5-9640-A6FB-1F61F9F0A8EA}" type="presParOf" srcId="{7242B8F5-67B0-AE42-8C8A-113BE9ABD98A}" destId="{D072209B-9BFE-1C43-87F5-7C21FC1DE617}" srcOrd="0" destOrd="0" presId="urn:microsoft.com/office/officeart/2005/8/layout/hierarchy2"/>
    <dgm:cxn modelId="{6A5248A3-8995-DA4F-9237-26BD3EC6EF74}" type="presParOf" srcId="{7242B8F5-67B0-AE42-8C8A-113BE9ABD98A}" destId="{0E8C4854-09A0-0F49-956F-89C9872504E3}" srcOrd="1" destOrd="0" presId="urn:microsoft.com/office/officeart/2005/8/layout/hierarchy2"/>
    <dgm:cxn modelId="{09CEA002-99D5-0B4A-90EB-71D367A828FE}" type="presParOf" srcId="{B7446CCB-29B2-DF4A-928C-09980A18D72F}" destId="{477841F4-DC5D-CC4C-B144-56906F006F1D}" srcOrd="1" destOrd="0" presId="urn:microsoft.com/office/officeart/2005/8/layout/hierarchy2"/>
    <dgm:cxn modelId="{CD88F75D-0FEC-D940-9288-3A72D53AF9A2}" type="presParOf" srcId="{477841F4-DC5D-CC4C-B144-56906F006F1D}" destId="{3AA0F6BC-7F3F-ED4C-945A-BEF5C8C1CBA6}" srcOrd="0" destOrd="0" presId="urn:microsoft.com/office/officeart/2005/8/layout/hierarchy2"/>
    <dgm:cxn modelId="{E5BA8257-A54E-5845-968D-BC0665B09DD9}" type="presParOf" srcId="{477841F4-DC5D-CC4C-B144-56906F006F1D}" destId="{71F76A49-D49F-A144-870F-31D7F527ED5F}" srcOrd="1" destOrd="0" presId="urn:microsoft.com/office/officeart/2005/8/layout/hierarchy2"/>
    <dgm:cxn modelId="{08EE59EA-AB92-0C49-AAFF-697CE4BB76CE}" type="presParOf" srcId="{71F76A49-D49F-A144-870F-31D7F527ED5F}" destId="{80D71089-CB1F-BE47-ACF8-ACD513CD596E}" srcOrd="0" destOrd="0" presId="urn:microsoft.com/office/officeart/2005/8/layout/hierarchy2"/>
    <dgm:cxn modelId="{CB518920-9B80-D34B-BB91-4690B1B03757}" type="presParOf" srcId="{80D71089-CB1F-BE47-ACF8-ACD513CD596E}" destId="{03EA0623-A671-DF4E-A25B-D6DCEE688E69}" srcOrd="0" destOrd="0" presId="urn:microsoft.com/office/officeart/2005/8/layout/hierarchy2"/>
    <dgm:cxn modelId="{0E218697-0649-514A-9257-A9DD89A385FA}" type="presParOf" srcId="{71F76A49-D49F-A144-870F-31D7F527ED5F}" destId="{70C60268-BC0A-5447-ADE4-0C4C58AF999E}" srcOrd="1" destOrd="0" presId="urn:microsoft.com/office/officeart/2005/8/layout/hierarchy2"/>
    <dgm:cxn modelId="{83B5080A-62FA-C542-B10E-355F58885035}" type="presParOf" srcId="{70C60268-BC0A-5447-ADE4-0C4C58AF999E}" destId="{F045710B-EEFA-6D42-85D9-E2FE233945AC}" srcOrd="0" destOrd="0" presId="urn:microsoft.com/office/officeart/2005/8/layout/hierarchy2"/>
    <dgm:cxn modelId="{48DFF125-C5E7-3242-9B35-91F174D4AFD3}" type="presParOf" srcId="{70C60268-BC0A-5447-ADE4-0C4C58AF999E}" destId="{6675A230-9BDF-7840-9EF0-AEDC4B50B59F}" srcOrd="1" destOrd="0" presId="urn:microsoft.com/office/officeart/2005/8/layout/hierarchy2"/>
    <dgm:cxn modelId="{F0AA7F6E-BDF1-CD4F-86BC-74566410C8D8}" type="presParOf" srcId="{71F76A49-D49F-A144-870F-31D7F527ED5F}" destId="{78E9043C-93D6-6946-953B-5CA743DF685F}" srcOrd="2" destOrd="0" presId="urn:microsoft.com/office/officeart/2005/8/layout/hierarchy2"/>
    <dgm:cxn modelId="{5B350597-6238-D540-B477-5639EF9718B6}" type="presParOf" srcId="{78E9043C-93D6-6946-953B-5CA743DF685F}" destId="{6389CE62-1CEE-FC46-8CC1-B4C1EDB54AE8}" srcOrd="0" destOrd="0" presId="urn:microsoft.com/office/officeart/2005/8/layout/hierarchy2"/>
    <dgm:cxn modelId="{12232B83-F7B3-6A4F-AE8A-2590AC1A82D7}" type="presParOf" srcId="{71F76A49-D49F-A144-870F-31D7F527ED5F}" destId="{C74ACE60-F2E4-3F46-BBE1-F79A50844705}" srcOrd="3" destOrd="0" presId="urn:microsoft.com/office/officeart/2005/8/layout/hierarchy2"/>
    <dgm:cxn modelId="{39D58723-DC21-5445-B7D6-2700C7446223}" type="presParOf" srcId="{C74ACE60-F2E4-3F46-BBE1-F79A50844705}" destId="{1513A636-7745-0C42-959F-B2082BAC2AC1}" srcOrd="0" destOrd="0" presId="urn:microsoft.com/office/officeart/2005/8/layout/hierarchy2"/>
    <dgm:cxn modelId="{28BE0493-F3C2-D341-A2F9-7800E2A63702}" type="presParOf" srcId="{C74ACE60-F2E4-3F46-BBE1-F79A50844705}" destId="{915B794B-8DB9-2B41-A13A-218E849470CD}" srcOrd="1" destOrd="0" presId="urn:microsoft.com/office/officeart/2005/8/layout/hierarchy2"/>
    <dgm:cxn modelId="{FB24A4D7-3783-2A47-9F38-5E367EE5FA80}" type="presParOf" srcId="{915B794B-8DB9-2B41-A13A-218E849470CD}" destId="{7807C7C1-6E70-C74C-B5C8-99DBC608439B}" srcOrd="0" destOrd="0" presId="urn:microsoft.com/office/officeart/2005/8/layout/hierarchy2"/>
    <dgm:cxn modelId="{D193A7D8-4A26-5241-A08D-6DC8E3F437DF}" type="presParOf" srcId="{7807C7C1-6E70-C74C-B5C8-99DBC608439B}" destId="{07B1A3A4-2780-AF4F-B07C-1D65C6438C38}" srcOrd="0" destOrd="0" presId="urn:microsoft.com/office/officeart/2005/8/layout/hierarchy2"/>
    <dgm:cxn modelId="{D567A169-8D7D-F342-87BE-D202B9C91D50}" type="presParOf" srcId="{915B794B-8DB9-2B41-A13A-218E849470CD}" destId="{D5E465DC-AAB0-5746-84B6-E7D90F2EDA8A}" srcOrd="1" destOrd="0" presId="urn:microsoft.com/office/officeart/2005/8/layout/hierarchy2"/>
    <dgm:cxn modelId="{F8F76218-6CEB-7740-A43D-80A9BDF6995B}" type="presParOf" srcId="{D5E465DC-AAB0-5746-84B6-E7D90F2EDA8A}" destId="{42DE1DC9-3F1E-7949-B3F0-C83A209D33D0}" srcOrd="0" destOrd="0" presId="urn:microsoft.com/office/officeart/2005/8/layout/hierarchy2"/>
    <dgm:cxn modelId="{3805E414-1342-364C-9E7B-7853F9B56AE6}" type="presParOf" srcId="{D5E465DC-AAB0-5746-84B6-E7D90F2EDA8A}" destId="{55107EA6-0FF6-2C43-84DD-2C12142B18C5}" srcOrd="1" destOrd="0" presId="urn:microsoft.com/office/officeart/2005/8/layout/hierarchy2"/>
    <dgm:cxn modelId="{C164A67B-1C5C-D04E-A93D-8FEB424B6385}" type="presParOf" srcId="{55107EA6-0FF6-2C43-84DD-2C12142B18C5}" destId="{79B229AD-B57F-6B46-B9B5-37AEF1A777C3}" srcOrd="0" destOrd="0" presId="urn:microsoft.com/office/officeart/2005/8/layout/hierarchy2"/>
    <dgm:cxn modelId="{C5EA5DEC-EF87-D541-9F95-F9E33927D5F4}" type="presParOf" srcId="{79B229AD-B57F-6B46-B9B5-37AEF1A777C3}" destId="{258A3310-426A-C143-A578-8AD2AA175A89}" srcOrd="0" destOrd="0" presId="urn:microsoft.com/office/officeart/2005/8/layout/hierarchy2"/>
    <dgm:cxn modelId="{DCBA1899-2E9E-0F4D-95CA-2BD891216AE2}" type="presParOf" srcId="{55107EA6-0FF6-2C43-84DD-2C12142B18C5}" destId="{B65B90DF-260F-C84E-B761-F7F8DA213A1B}" srcOrd="1" destOrd="0" presId="urn:microsoft.com/office/officeart/2005/8/layout/hierarchy2"/>
    <dgm:cxn modelId="{1963904A-1574-0243-83D3-6A66361D3F44}" type="presParOf" srcId="{B65B90DF-260F-C84E-B761-F7F8DA213A1B}" destId="{30DCFF51-E3E7-CF45-AD22-203A0F8F42A6}" srcOrd="0" destOrd="0" presId="urn:microsoft.com/office/officeart/2005/8/layout/hierarchy2"/>
    <dgm:cxn modelId="{E8610DEE-B863-3E45-9DD9-22D19D7611A4}" type="presParOf" srcId="{B65B90DF-260F-C84E-B761-F7F8DA213A1B}" destId="{C5072595-E32C-4F4A-888C-395D9DBF2525}"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D9BCD8-7293-5F4B-9AE8-D95D018D0394}" type="doc">
      <dgm:prSet loTypeId="urn:microsoft.com/office/officeart/2005/8/layout/pyramid4" loCatId="process" qsTypeId="urn:microsoft.com/office/officeart/2005/8/quickstyle/simple2" qsCatId="simple" csTypeId="urn:microsoft.com/office/officeart/2005/8/colors/accent5_5" csCatId="accent5" phldr="1"/>
      <dgm:spPr/>
      <dgm:t>
        <a:bodyPr/>
        <a:lstStyle/>
        <a:p>
          <a:endParaRPr lang="en-US"/>
        </a:p>
      </dgm:t>
    </dgm:pt>
    <dgm:pt modelId="{8EC4645D-F8E0-BF46-B760-89A8D58F303B}">
      <dgm:prSet phldrT="[Text]"/>
      <dgm:spPr/>
      <dgm:t>
        <a:bodyPr/>
        <a:lstStyle/>
        <a:p>
          <a:r>
            <a:rPr lang="en-US" b="1" i="0" dirty="0">
              <a:latin typeface="Avenir Black" charset="0"/>
              <a:ea typeface="Avenir Black" charset="0"/>
              <a:cs typeface="Avenir Black" charset="0"/>
            </a:rPr>
            <a:t>FINANCE </a:t>
          </a:r>
          <a:r>
            <a:rPr lang="en-US" b="0" i="0" dirty="0">
              <a:latin typeface="Avenir Light" charset="0"/>
              <a:ea typeface="Avenir Light" charset="0"/>
              <a:cs typeface="Avenir Light" charset="0"/>
            </a:rPr>
            <a:t>the</a:t>
          </a:r>
          <a:r>
            <a:rPr lang="en-US" b="0" i="0" baseline="0" dirty="0">
              <a:latin typeface="Avenir Light" charset="0"/>
              <a:ea typeface="Avenir Light" charset="0"/>
              <a:cs typeface="Avenir Light" charset="0"/>
            </a:rPr>
            <a:t> global transition to </a:t>
          </a:r>
          <a:r>
            <a:rPr lang="en-US" b="0" i="0" dirty="0">
              <a:latin typeface="Avenir Light" charset="0"/>
              <a:ea typeface="Avenir Light" charset="0"/>
              <a:cs typeface="Avenir Light" charset="0"/>
            </a:rPr>
            <a:t>a zero-carbon resilient economy</a:t>
          </a:r>
        </a:p>
      </dgm:t>
    </dgm:pt>
    <dgm:pt modelId="{29269209-AFEA-4642-B22F-4254E82E2669}" type="parTrans" cxnId="{AE7BC31B-2597-CA4E-A75C-792AE7398BB1}">
      <dgm:prSet/>
      <dgm:spPr/>
      <dgm:t>
        <a:bodyPr/>
        <a:lstStyle/>
        <a:p>
          <a:endParaRPr lang="en-US" b="0" i="0">
            <a:latin typeface="Avenir Light" charset="0"/>
            <a:ea typeface="Avenir Light" charset="0"/>
            <a:cs typeface="Avenir Light" charset="0"/>
          </a:endParaRPr>
        </a:p>
      </dgm:t>
    </dgm:pt>
    <dgm:pt modelId="{4E2DBE11-A6F5-FF45-87DC-8AF8B68AE017}" type="sibTrans" cxnId="{AE7BC31B-2597-CA4E-A75C-792AE7398BB1}">
      <dgm:prSet/>
      <dgm:spPr/>
      <dgm:t>
        <a:bodyPr/>
        <a:lstStyle/>
        <a:p>
          <a:endParaRPr lang="en-US" b="0" i="0">
            <a:latin typeface="Avenir Light" charset="0"/>
            <a:ea typeface="Avenir Light" charset="0"/>
            <a:cs typeface="Avenir Light" charset="0"/>
          </a:endParaRPr>
        </a:p>
      </dgm:t>
    </dgm:pt>
    <dgm:pt modelId="{EC52BADA-FDC9-5347-967A-44B142C581CF}">
      <dgm:prSet phldrT="[Text]"/>
      <dgm:spPr/>
      <dgm:t>
        <a:bodyPr/>
        <a:lstStyle/>
        <a:p>
          <a:r>
            <a:rPr lang="en-US" b="1" i="0" dirty="0">
              <a:latin typeface="Avenir Black" charset="0"/>
              <a:ea typeface="Avenir Black" charset="0"/>
              <a:cs typeface="Avenir Black" charset="0"/>
            </a:rPr>
            <a:t>ADVOCATE</a:t>
          </a:r>
          <a:r>
            <a:rPr lang="en-US" b="1" i="0" baseline="0" dirty="0">
              <a:latin typeface="Avenir Black" charset="0"/>
              <a:ea typeface="Avenir Black" charset="0"/>
              <a:cs typeface="Avenir Black" charset="0"/>
            </a:rPr>
            <a:t> </a:t>
          </a:r>
          <a:r>
            <a:rPr lang="en-US" b="0" i="0" baseline="0" dirty="0">
              <a:latin typeface="Avenir Light" charset="0"/>
              <a:ea typeface="Avenir Light" charset="0"/>
              <a:cs typeface="Avenir Light" charset="0"/>
            </a:rPr>
            <a:t>for strong policy frameworks</a:t>
          </a:r>
          <a:endParaRPr lang="en-US" b="0" i="0" dirty="0">
            <a:latin typeface="Avenir Light" charset="0"/>
            <a:ea typeface="Avenir Light" charset="0"/>
            <a:cs typeface="Avenir Light" charset="0"/>
          </a:endParaRPr>
        </a:p>
      </dgm:t>
    </dgm:pt>
    <dgm:pt modelId="{0FD4CEEE-6039-3740-89B5-EA5E8AC0E293}" type="parTrans" cxnId="{EF3EB85C-8293-DF4D-9C43-16167C9956F7}">
      <dgm:prSet/>
      <dgm:spPr/>
      <dgm:t>
        <a:bodyPr/>
        <a:lstStyle/>
        <a:p>
          <a:endParaRPr lang="en-US"/>
        </a:p>
      </dgm:t>
    </dgm:pt>
    <dgm:pt modelId="{859DEF03-4604-7840-8315-F88E54FDC290}" type="sibTrans" cxnId="{EF3EB85C-8293-DF4D-9C43-16167C9956F7}">
      <dgm:prSet/>
      <dgm:spPr/>
      <dgm:t>
        <a:bodyPr/>
        <a:lstStyle/>
        <a:p>
          <a:endParaRPr lang="en-US"/>
        </a:p>
      </dgm:t>
    </dgm:pt>
    <dgm:pt modelId="{2C81F6E9-0F37-6F42-B31C-781C85305A58}">
      <dgm:prSet phldrT="[Text]"/>
      <dgm:spPr/>
      <dgm:t>
        <a:bodyPr/>
        <a:lstStyle/>
        <a:p>
          <a:endParaRPr lang="en-US" b="1" i="0" dirty="0">
            <a:latin typeface="Avenir Black" charset="0"/>
            <a:ea typeface="Avenir Black" charset="0"/>
            <a:cs typeface="Avenir Black" charset="0"/>
          </a:endParaRPr>
        </a:p>
        <a:p>
          <a:r>
            <a:rPr lang="en-US" b="1" i="0" dirty="0">
              <a:latin typeface="Avenir Black" charset="0"/>
              <a:ea typeface="Avenir Black" charset="0"/>
              <a:cs typeface="Avenir Black" charset="0"/>
            </a:rPr>
            <a:t>REDUCE</a:t>
          </a:r>
          <a:r>
            <a:rPr lang="en-US" b="0" i="0" dirty="0">
              <a:latin typeface="Avenir Light" charset="0"/>
              <a:ea typeface="Avenir Light" charset="0"/>
              <a:cs typeface="Avenir Light" charset="0"/>
            </a:rPr>
            <a:t> climate impact + risk in line with science</a:t>
          </a:r>
        </a:p>
      </dgm:t>
    </dgm:pt>
    <dgm:pt modelId="{DD75F7FF-1609-4740-A041-494BCCE427CB}" type="parTrans" cxnId="{A29A3F75-B12A-6F41-978C-6D8A9565B647}">
      <dgm:prSet/>
      <dgm:spPr/>
      <dgm:t>
        <a:bodyPr/>
        <a:lstStyle/>
        <a:p>
          <a:endParaRPr lang="en-US"/>
        </a:p>
      </dgm:t>
    </dgm:pt>
    <dgm:pt modelId="{94D563C3-BD43-F84C-910C-ABBF5691140A}" type="sibTrans" cxnId="{A29A3F75-B12A-6F41-978C-6D8A9565B647}">
      <dgm:prSet/>
      <dgm:spPr/>
      <dgm:t>
        <a:bodyPr/>
        <a:lstStyle/>
        <a:p>
          <a:endParaRPr lang="en-US"/>
        </a:p>
      </dgm:t>
    </dgm:pt>
    <dgm:pt modelId="{16CB0BB2-0A83-E042-9B29-EE4A40562F2C}">
      <dgm:prSet phldrT="[Text]"/>
      <dgm:spPr/>
      <dgm:t>
        <a:bodyPr/>
        <a:lstStyle/>
        <a:p>
          <a:r>
            <a:rPr lang="en-US" b="1" i="0" dirty="0">
              <a:latin typeface="Avenir Black" charset="0"/>
              <a:ea typeface="Avenir Black" charset="0"/>
              <a:cs typeface="Avenir Black" charset="0"/>
            </a:rPr>
            <a:t>MEASURE + DISCLOSE </a:t>
          </a:r>
          <a:r>
            <a:rPr lang="en-US" b="0" i="0" dirty="0">
              <a:latin typeface="Avenir Light" charset="0"/>
              <a:ea typeface="Avenir Light" charset="0"/>
              <a:cs typeface="Avenir Light" charset="0"/>
            </a:rPr>
            <a:t>climate impact and risks</a:t>
          </a:r>
        </a:p>
      </dgm:t>
    </dgm:pt>
    <dgm:pt modelId="{F6335860-C74F-BF4F-9C03-E98E159A7482}" type="sibTrans" cxnId="{BAFE184F-9278-4647-AB6E-9C16B073B194}">
      <dgm:prSet/>
      <dgm:spPr/>
      <dgm:t>
        <a:bodyPr/>
        <a:lstStyle/>
        <a:p>
          <a:endParaRPr lang="en-US"/>
        </a:p>
      </dgm:t>
    </dgm:pt>
    <dgm:pt modelId="{CFE63D5B-1319-D248-991F-9AFAE142C663}" type="parTrans" cxnId="{BAFE184F-9278-4647-AB6E-9C16B073B194}">
      <dgm:prSet/>
      <dgm:spPr/>
      <dgm:t>
        <a:bodyPr/>
        <a:lstStyle/>
        <a:p>
          <a:endParaRPr lang="en-US"/>
        </a:p>
      </dgm:t>
    </dgm:pt>
    <dgm:pt modelId="{3735DCE8-3DB4-474A-A0CE-7AB908235F32}" type="pres">
      <dgm:prSet presAssocID="{70D9BCD8-7293-5F4B-9AE8-D95D018D0394}" presName="compositeShape" presStyleCnt="0">
        <dgm:presLayoutVars>
          <dgm:chMax val="9"/>
          <dgm:dir/>
          <dgm:resizeHandles val="exact"/>
        </dgm:presLayoutVars>
      </dgm:prSet>
      <dgm:spPr/>
    </dgm:pt>
    <dgm:pt modelId="{1C55986D-E242-0246-877A-C1772A1084B8}" type="pres">
      <dgm:prSet presAssocID="{70D9BCD8-7293-5F4B-9AE8-D95D018D0394}" presName="triangle1" presStyleLbl="node1" presStyleIdx="0" presStyleCnt="4">
        <dgm:presLayoutVars>
          <dgm:bulletEnabled val="1"/>
        </dgm:presLayoutVars>
      </dgm:prSet>
      <dgm:spPr/>
    </dgm:pt>
    <dgm:pt modelId="{D75E5C5B-92EC-544B-8EDF-D9F1EC0D676C}" type="pres">
      <dgm:prSet presAssocID="{70D9BCD8-7293-5F4B-9AE8-D95D018D0394}" presName="triangle2" presStyleLbl="node1" presStyleIdx="1" presStyleCnt="4">
        <dgm:presLayoutVars>
          <dgm:bulletEnabled val="1"/>
        </dgm:presLayoutVars>
      </dgm:prSet>
      <dgm:spPr/>
    </dgm:pt>
    <dgm:pt modelId="{0D7F476B-1451-5E4B-B5D0-D461BFA26339}" type="pres">
      <dgm:prSet presAssocID="{70D9BCD8-7293-5F4B-9AE8-D95D018D0394}" presName="triangle3" presStyleLbl="node1" presStyleIdx="2" presStyleCnt="4">
        <dgm:presLayoutVars>
          <dgm:bulletEnabled val="1"/>
        </dgm:presLayoutVars>
      </dgm:prSet>
      <dgm:spPr/>
    </dgm:pt>
    <dgm:pt modelId="{291186E0-4EB7-8748-BB7D-D4CB00D448C0}" type="pres">
      <dgm:prSet presAssocID="{70D9BCD8-7293-5F4B-9AE8-D95D018D0394}" presName="triangle4" presStyleLbl="node1" presStyleIdx="3" presStyleCnt="4">
        <dgm:presLayoutVars>
          <dgm:bulletEnabled val="1"/>
        </dgm:presLayoutVars>
      </dgm:prSet>
      <dgm:spPr/>
    </dgm:pt>
  </dgm:ptLst>
  <dgm:cxnLst>
    <dgm:cxn modelId="{AE7BC31B-2597-CA4E-A75C-792AE7398BB1}" srcId="{70D9BCD8-7293-5F4B-9AE8-D95D018D0394}" destId="{8EC4645D-F8E0-BF46-B760-89A8D58F303B}" srcOrd="0" destOrd="0" parTransId="{29269209-AFEA-4642-B22F-4254E82E2669}" sibTransId="{4E2DBE11-A6F5-FF45-87DC-8AF8B68AE017}"/>
    <dgm:cxn modelId="{8C5B641E-9B7D-9545-A972-F2936EF0E099}" type="presOf" srcId="{16CB0BB2-0A83-E042-9B29-EE4A40562F2C}" destId="{D75E5C5B-92EC-544B-8EDF-D9F1EC0D676C}" srcOrd="0" destOrd="0" presId="urn:microsoft.com/office/officeart/2005/8/layout/pyramid4"/>
    <dgm:cxn modelId="{34C6A126-6601-9243-A613-7D48B5FE77A3}" type="presOf" srcId="{2C81F6E9-0F37-6F42-B31C-781C85305A58}" destId="{0D7F476B-1451-5E4B-B5D0-D461BFA26339}" srcOrd="0" destOrd="0" presId="urn:microsoft.com/office/officeart/2005/8/layout/pyramid4"/>
    <dgm:cxn modelId="{BAFE184F-9278-4647-AB6E-9C16B073B194}" srcId="{70D9BCD8-7293-5F4B-9AE8-D95D018D0394}" destId="{16CB0BB2-0A83-E042-9B29-EE4A40562F2C}" srcOrd="1" destOrd="0" parTransId="{CFE63D5B-1319-D248-991F-9AFAE142C663}" sibTransId="{F6335860-C74F-BF4F-9C03-E98E159A7482}"/>
    <dgm:cxn modelId="{EF3EB85C-8293-DF4D-9C43-16167C9956F7}" srcId="{70D9BCD8-7293-5F4B-9AE8-D95D018D0394}" destId="{EC52BADA-FDC9-5347-967A-44B142C581CF}" srcOrd="3" destOrd="0" parTransId="{0FD4CEEE-6039-3740-89B5-EA5E8AC0E293}" sibTransId="{859DEF03-4604-7840-8315-F88E54FDC290}"/>
    <dgm:cxn modelId="{A29A3F75-B12A-6F41-978C-6D8A9565B647}" srcId="{70D9BCD8-7293-5F4B-9AE8-D95D018D0394}" destId="{2C81F6E9-0F37-6F42-B31C-781C85305A58}" srcOrd="2" destOrd="0" parTransId="{DD75F7FF-1609-4740-A041-494BCCE427CB}" sibTransId="{94D563C3-BD43-F84C-910C-ABBF5691140A}"/>
    <dgm:cxn modelId="{642318A1-6D4D-6746-931E-D1EB5B73BA0F}" type="presOf" srcId="{70D9BCD8-7293-5F4B-9AE8-D95D018D0394}" destId="{3735DCE8-3DB4-474A-A0CE-7AB908235F32}" srcOrd="0" destOrd="0" presId="urn:microsoft.com/office/officeart/2005/8/layout/pyramid4"/>
    <dgm:cxn modelId="{CDBECBA8-4896-2344-B628-57F95BBF6D18}" type="presOf" srcId="{8EC4645D-F8E0-BF46-B760-89A8D58F303B}" destId="{1C55986D-E242-0246-877A-C1772A1084B8}" srcOrd="0" destOrd="0" presId="urn:microsoft.com/office/officeart/2005/8/layout/pyramid4"/>
    <dgm:cxn modelId="{C9D73DF8-8C80-9A47-9611-7213CF5AD92C}" type="presOf" srcId="{EC52BADA-FDC9-5347-967A-44B142C581CF}" destId="{291186E0-4EB7-8748-BB7D-D4CB00D448C0}" srcOrd="0" destOrd="0" presId="urn:microsoft.com/office/officeart/2005/8/layout/pyramid4"/>
    <dgm:cxn modelId="{DF42FC0E-288A-F840-9C52-CF8D0BE1A9D1}" type="presParOf" srcId="{3735DCE8-3DB4-474A-A0CE-7AB908235F32}" destId="{1C55986D-E242-0246-877A-C1772A1084B8}" srcOrd="0" destOrd="0" presId="urn:microsoft.com/office/officeart/2005/8/layout/pyramid4"/>
    <dgm:cxn modelId="{B43206C6-D25B-634F-AEEC-83BD46E16237}" type="presParOf" srcId="{3735DCE8-3DB4-474A-A0CE-7AB908235F32}" destId="{D75E5C5B-92EC-544B-8EDF-D9F1EC0D676C}" srcOrd="1" destOrd="0" presId="urn:microsoft.com/office/officeart/2005/8/layout/pyramid4"/>
    <dgm:cxn modelId="{E4110BC9-9191-404F-8D81-CF5E2FA7288F}" type="presParOf" srcId="{3735DCE8-3DB4-474A-A0CE-7AB908235F32}" destId="{0D7F476B-1451-5E4B-B5D0-D461BFA26339}" srcOrd="2" destOrd="0" presId="urn:microsoft.com/office/officeart/2005/8/layout/pyramid4"/>
    <dgm:cxn modelId="{8ED0BA22-F2F6-9D4D-A379-BA65E41A5EB3}" type="presParOf" srcId="{3735DCE8-3DB4-474A-A0CE-7AB908235F32}" destId="{291186E0-4EB7-8748-BB7D-D4CB00D448C0}"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5986D-E242-0246-877A-C1772A1084B8}">
      <dsp:nvSpPr>
        <dsp:cNvPr id="0" name=""/>
        <dsp:cNvSpPr/>
      </dsp:nvSpPr>
      <dsp:spPr>
        <a:xfrm>
          <a:off x="1990845" y="0"/>
          <a:ext cx="2372810" cy="2372810"/>
        </a:xfrm>
        <a:prstGeom prst="triangle">
          <a:avLst/>
        </a:prstGeom>
        <a:solidFill>
          <a:schemeClr val="accent5">
            <a:alpha val="9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i="0" kern="1200" dirty="0">
              <a:latin typeface="Avenir Black" charset="0"/>
              <a:ea typeface="Avenir Black" charset="0"/>
              <a:cs typeface="Avenir Black" charset="0"/>
            </a:rPr>
            <a:t>FINANCE </a:t>
          </a:r>
          <a:r>
            <a:rPr lang="en-US" sz="1100" b="0" i="0" kern="1200" dirty="0">
              <a:latin typeface="Avenir Light" charset="0"/>
              <a:ea typeface="Avenir Light" charset="0"/>
              <a:cs typeface="Avenir Light" charset="0"/>
            </a:rPr>
            <a:t>the</a:t>
          </a:r>
          <a:r>
            <a:rPr lang="en-US" sz="1100" b="0" i="0" kern="1200" baseline="0" dirty="0">
              <a:latin typeface="Avenir Light" charset="0"/>
              <a:ea typeface="Avenir Light" charset="0"/>
              <a:cs typeface="Avenir Light" charset="0"/>
            </a:rPr>
            <a:t> global transition to </a:t>
          </a:r>
          <a:r>
            <a:rPr lang="en-US" sz="1100" b="0" i="0" kern="1200" dirty="0">
              <a:latin typeface="Avenir Light" charset="0"/>
              <a:ea typeface="Avenir Light" charset="0"/>
              <a:cs typeface="Avenir Light" charset="0"/>
            </a:rPr>
            <a:t>a zero-carbon resilient economy</a:t>
          </a:r>
        </a:p>
      </dsp:txBody>
      <dsp:txXfrm>
        <a:off x="2584048" y="1186405"/>
        <a:ext cx="1186405" cy="1186405"/>
      </dsp:txXfrm>
    </dsp:sp>
    <dsp:sp modelId="{D75E5C5B-92EC-544B-8EDF-D9F1EC0D676C}">
      <dsp:nvSpPr>
        <dsp:cNvPr id="0" name=""/>
        <dsp:cNvSpPr/>
      </dsp:nvSpPr>
      <dsp:spPr>
        <a:xfrm>
          <a:off x="804440" y="2372810"/>
          <a:ext cx="2372810" cy="2372810"/>
        </a:xfrm>
        <a:prstGeom prst="triangle">
          <a:avLst/>
        </a:prstGeom>
        <a:solidFill>
          <a:schemeClr val="accent5">
            <a:alpha val="90000"/>
            <a:hueOff val="0"/>
            <a:satOff val="0"/>
            <a:lumOff val="0"/>
            <a:alphaOff val="-13333"/>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i="0" kern="1200" dirty="0">
              <a:latin typeface="Avenir Black" charset="0"/>
              <a:ea typeface="Avenir Black" charset="0"/>
              <a:cs typeface="Avenir Black" charset="0"/>
            </a:rPr>
            <a:t>MEASURE + DISCLOSE </a:t>
          </a:r>
          <a:r>
            <a:rPr lang="en-US" sz="1100" b="0" i="0" kern="1200" dirty="0">
              <a:latin typeface="Avenir Light" charset="0"/>
              <a:ea typeface="Avenir Light" charset="0"/>
              <a:cs typeface="Avenir Light" charset="0"/>
            </a:rPr>
            <a:t>climate impact and risks</a:t>
          </a:r>
        </a:p>
      </dsp:txBody>
      <dsp:txXfrm>
        <a:off x="1397643" y="3559215"/>
        <a:ext cx="1186405" cy="1186405"/>
      </dsp:txXfrm>
    </dsp:sp>
    <dsp:sp modelId="{0D7F476B-1451-5E4B-B5D0-D461BFA26339}">
      <dsp:nvSpPr>
        <dsp:cNvPr id="0" name=""/>
        <dsp:cNvSpPr/>
      </dsp:nvSpPr>
      <dsp:spPr>
        <a:xfrm rot="10800000">
          <a:off x="1990845" y="2372810"/>
          <a:ext cx="2372810" cy="2372810"/>
        </a:xfrm>
        <a:prstGeom prst="triangle">
          <a:avLst/>
        </a:prstGeom>
        <a:solidFill>
          <a:schemeClr val="accent5">
            <a:alpha val="90000"/>
            <a:hueOff val="0"/>
            <a:satOff val="0"/>
            <a:lumOff val="0"/>
            <a:alphaOff val="-26667"/>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endParaRPr lang="en-US" sz="1100" b="1" i="0" kern="1200" dirty="0">
            <a:latin typeface="Avenir Black" charset="0"/>
            <a:ea typeface="Avenir Black" charset="0"/>
            <a:cs typeface="Avenir Black" charset="0"/>
          </a:endParaRPr>
        </a:p>
        <a:p>
          <a:pPr marL="0" lvl="0" indent="0" algn="ctr" defTabSz="488950">
            <a:lnSpc>
              <a:spcPct val="90000"/>
            </a:lnSpc>
            <a:spcBef>
              <a:spcPct val="0"/>
            </a:spcBef>
            <a:spcAft>
              <a:spcPct val="35000"/>
            </a:spcAft>
            <a:buNone/>
          </a:pPr>
          <a:r>
            <a:rPr lang="en-US" sz="1100" b="1" i="0" kern="1200" dirty="0">
              <a:latin typeface="Avenir Black" charset="0"/>
              <a:ea typeface="Avenir Black" charset="0"/>
              <a:cs typeface="Avenir Black" charset="0"/>
            </a:rPr>
            <a:t>REDUCE</a:t>
          </a:r>
          <a:r>
            <a:rPr lang="en-US" sz="1100" b="0" i="0" kern="1200" dirty="0">
              <a:latin typeface="Avenir Light" charset="0"/>
              <a:ea typeface="Avenir Light" charset="0"/>
              <a:cs typeface="Avenir Light" charset="0"/>
            </a:rPr>
            <a:t> climate impact + risk in line with science</a:t>
          </a:r>
        </a:p>
      </dsp:txBody>
      <dsp:txXfrm rot="10800000">
        <a:off x="2584047" y="2372810"/>
        <a:ext cx="1186405" cy="1186405"/>
      </dsp:txXfrm>
    </dsp:sp>
    <dsp:sp modelId="{291186E0-4EB7-8748-BB7D-D4CB00D448C0}">
      <dsp:nvSpPr>
        <dsp:cNvPr id="0" name=""/>
        <dsp:cNvSpPr/>
      </dsp:nvSpPr>
      <dsp:spPr>
        <a:xfrm>
          <a:off x="3177250" y="2372810"/>
          <a:ext cx="2372810" cy="2372810"/>
        </a:xfrm>
        <a:prstGeom prst="triangle">
          <a:avLst/>
        </a:prstGeom>
        <a:solidFill>
          <a:schemeClr val="accent5">
            <a:alpha val="90000"/>
            <a:hueOff val="0"/>
            <a:satOff val="0"/>
            <a:lumOff val="0"/>
            <a:alpha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i="0" kern="1200" dirty="0">
              <a:latin typeface="Avenir Black" charset="0"/>
              <a:ea typeface="Avenir Black" charset="0"/>
              <a:cs typeface="Avenir Black" charset="0"/>
            </a:rPr>
            <a:t>ADVOCATE</a:t>
          </a:r>
          <a:r>
            <a:rPr lang="en-US" sz="1100" b="1" i="0" kern="1200" baseline="0" dirty="0">
              <a:latin typeface="Avenir Black" charset="0"/>
              <a:ea typeface="Avenir Black" charset="0"/>
              <a:cs typeface="Avenir Black" charset="0"/>
            </a:rPr>
            <a:t> </a:t>
          </a:r>
          <a:r>
            <a:rPr lang="en-US" sz="1100" b="0" i="0" kern="1200" baseline="0" dirty="0">
              <a:latin typeface="Avenir Light" charset="0"/>
              <a:ea typeface="Avenir Light" charset="0"/>
              <a:cs typeface="Avenir Light" charset="0"/>
            </a:rPr>
            <a:t>for strong policy frameworks</a:t>
          </a:r>
          <a:endParaRPr lang="en-US" sz="1100" b="0" i="0" kern="1200" dirty="0">
            <a:latin typeface="Avenir Light" charset="0"/>
            <a:ea typeface="Avenir Light" charset="0"/>
            <a:cs typeface="Avenir Light" charset="0"/>
          </a:endParaRPr>
        </a:p>
      </dsp:txBody>
      <dsp:txXfrm>
        <a:off x="3770453" y="3559215"/>
        <a:ext cx="1186405" cy="11864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04E0C-1025-E94C-991A-10BA30E63460}">
      <dsp:nvSpPr>
        <dsp:cNvPr id="0" name=""/>
        <dsp:cNvSpPr/>
      </dsp:nvSpPr>
      <dsp:spPr>
        <a:xfrm>
          <a:off x="5149" y="1194741"/>
          <a:ext cx="1275828" cy="637914"/>
        </a:xfrm>
        <a:prstGeom prst="roundRect">
          <a:avLst>
            <a:gd name="adj" fmla="val 10000"/>
          </a:avLst>
        </a:prstGeom>
        <a:solidFill>
          <a:srgbClr val="ADB73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0" i="0" kern="1200" dirty="0">
              <a:latin typeface="Avenir Light" charset="0"/>
              <a:ea typeface="Avenir Light" charset="0"/>
              <a:cs typeface="Avenir Light" charset="0"/>
            </a:rPr>
            <a:t>OBJECTIVE: </a:t>
          </a:r>
          <a:br>
            <a:rPr lang="en-US" sz="1100" b="0" i="0" kern="1200" dirty="0">
              <a:latin typeface="Avenir Light" charset="0"/>
              <a:ea typeface="Avenir Light" charset="0"/>
              <a:cs typeface="Avenir Light" charset="0"/>
            </a:rPr>
          </a:br>
          <a:r>
            <a:rPr lang="en-US" sz="1100" b="0" i="0" kern="1200" dirty="0">
              <a:latin typeface="Avenir Light" charset="0"/>
              <a:ea typeface="Avenir Light" charset="0"/>
              <a:cs typeface="Avenir Light" charset="0"/>
            </a:rPr>
            <a:t>Credible impact reporting</a:t>
          </a:r>
        </a:p>
      </dsp:txBody>
      <dsp:txXfrm>
        <a:off x="23833" y="1213425"/>
        <a:ext cx="1238460" cy="600546"/>
      </dsp:txXfrm>
    </dsp:sp>
    <dsp:sp modelId="{39AA6E34-03F0-664A-8B63-03EFCFEB68B2}">
      <dsp:nvSpPr>
        <dsp:cNvPr id="0" name=""/>
        <dsp:cNvSpPr/>
      </dsp:nvSpPr>
      <dsp:spPr>
        <a:xfrm rot="18289469">
          <a:off x="1089319" y="1132989"/>
          <a:ext cx="893649" cy="27817"/>
        </a:xfrm>
        <a:custGeom>
          <a:avLst/>
          <a:gdLst/>
          <a:ahLst/>
          <a:cxnLst/>
          <a:rect l="0" t="0" r="0" b="0"/>
          <a:pathLst>
            <a:path>
              <a:moveTo>
                <a:pt x="0" y="13908"/>
              </a:moveTo>
              <a:lnTo>
                <a:pt x="893649" y="13908"/>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0" i="0" kern="1200">
            <a:latin typeface="Avenir Light" charset="0"/>
            <a:ea typeface="Avenir Light" charset="0"/>
            <a:cs typeface="Avenir Light" charset="0"/>
          </a:endParaRPr>
        </a:p>
      </dsp:txBody>
      <dsp:txXfrm>
        <a:off x="1513802" y="1124556"/>
        <a:ext cx="44682" cy="44682"/>
      </dsp:txXfrm>
    </dsp:sp>
    <dsp:sp modelId="{9B2D5994-938A-1D41-B94F-81AF17C51595}">
      <dsp:nvSpPr>
        <dsp:cNvPr id="0" name=""/>
        <dsp:cNvSpPr/>
      </dsp:nvSpPr>
      <dsp:spPr>
        <a:xfrm>
          <a:off x="1791309" y="461139"/>
          <a:ext cx="1275828" cy="63791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0" i="0" kern="1200" dirty="0">
              <a:latin typeface="Avenir Light" charset="0"/>
              <a:ea typeface="Avenir Light" charset="0"/>
              <a:cs typeface="Avenir Light" charset="0"/>
            </a:rPr>
            <a:t>Principles</a:t>
          </a:r>
          <a:r>
            <a:rPr lang="en-US" sz="900" b="0" i="0" kern="1200" baseline="0" dirty="0">
              <a:latin typeface="Avenir Light" charset="0"/>
              <a:ea typeface="Avenir Light" charset="0"/>
              <a:cs typeface="Avenir Light" charset="0"/>
            </a:rPr>
            <a:t> + requirements</a:t>
          </a:r>
          <a:endParaRPr lang="en-US" sz="900" b="0" i="0" kern="1200" dirty="0">
            <a:latin typeface="Avenir Light" charset="0"/>
            <a:ea typeface="Avenir Light" charset="0"/>
            <a:cs typeface="Avenir Light" charset="0"/>
          </a:endParaRPr>
        </a:p>
      </dsp:txBody>
      <dsp:txXfrm>
        <a:off x="1809993" y="479823"/>
        <a:ext cx="1238460" cy="600546"/>
      </dsp:txXfrm>
    </dsp:sp>
    <dsp:sp modelId="{66D48270-3C74-9041-A4B7-1351BE3F9D98}">
      <dsp:nvSpPr>
        <dsp:cNvPr id="0" name=""/>
        <dsp:cNvSpPr/>
      </dsp:nvSpPr>
      <dsp:spPr>
        <a:xfrm rot="19457599">
          <a:off x="3008066" y="582788"/>
          <a:ext cx="628475" cy="27817"/>
        </a:xfrm>
        <a:custGeom>
          <a:avLst/>
          <a:gdLst/>
          <a:ahLst/>
          <a:cxnLst/>
          <a:rect l="0" t="0" r="0" b="0"/>
          <a:pathLst>
            <a:path>
              <a:moveTo>
                <a:pt x="0" y="13908"/>
              </a:moveTo>
              <a:lnTo>
                <a:pt x="628475" y="13908"/>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0" i="0" kern="1200">
            <a:latin typeface="Avenir Light" charset="0"/>
            <a:ea typeface="Avenir Light" charset="0"/>
            <a:cs typeface="Avenir Light" charset="0"/>
          </a:endParaRPr>
        </a:p>
      </dsp:txBody>
      <dsp:txXfrm>
        <a:off x="3306592" y="580984"/>
        <a:ext cx="31423" cy="31423"/>
      </dsp:txXfrm>
    </dsp:sp>
    <dsp:sp modelId="{F135CEAF-1E80-1948-BA56-6FE571718430}">
      <dsp:nvSpPr>
        <dsp:cNvPr id="0" name=""/>
        <dsp:cNvSpPr/>
      </dsp:nvSpPr>
      <dsp:spPr>
        <a:xfrm>
          <a:off x="3577469" y="94339"/>
          <a:ext cx="1275828" cy="63791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0" i="0" kern="1200" dirty="0">
              <a:latin typeface="Avenir Light" charset="0"/>
              <a:ea typeface="Avenir Light" charset="0"/>
              <a:cs typeface="Avenir Light" charset="0"/>
            </a:rPr>
            <a:t>Environmental +</a:t>
          </a:r>
          <a:r>
            <a:rPr lang="en-US" sz="900" b="0" i="0" kern="1200" baseline="0" dirty="0">
              <a:latin typeface="Avenir Light" charset="0"/>
              <a:ea typeface="Avenir Light" charset="0"/>
              <a:cs typeface="Avenir Light" charset="0"/>
            </a:rPr>
            <a:t> social s</a:t>
          </a:r>
          <a:r>
            <a:rPr lang="en-US" sz="900" b="0" i="0" kern="1200" dirty="0">
              <a:latin typeface="Avenir Light" charset="0"/>
              <a:ea typeface="Avenir Light" charset="0"/>
              <a:cs typeface="Avenir Light" charset="0"/>
            </a:rPr>
            <a:t>afeguards</a:t>
          </a:r>
        </a:p>
      </dsp:txBody>
      <dsp:txXfrm>
        <a:off x="3596153" y="113023"/>
        <a:ext cx="1238460" cy="600546"/>
      </dsp:txXfrm>
    </dsp:sp>
    <dsp:sp modelId="{D7CBBEC9-94A6-EC4D-B67E-0B77DE347694}">
      <dsp:nvSpPr>
        <dsp:cNvPr id="0" name=""/>
        <dsp:cNvSpPr/>
      </dsp:nvSpPr>
      <dsp:spPr>
        <a:xfrm rot="2142401">
          <a:off x="3008066" y="949588"/>
          <a:ext cx="628475" cy="27817"/>
        </a:xfrm>
        <a:custGeom>
          <a:avLst/>
          <a:gdLst/>
          <a:ahLst/>
          <a:cxnLst/>
          <a:rect l="0" t="0" r="0" b="0"/>
          <a:pathLst>
            <a:path>
              <a:moveTo>
                <a:pt x="0" y="13908"/>
              </a:moveTo>
              <a:lnTo>
                <a:pt x="628475" y="13908"/>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0" i="0" kern="1200">
            <a:latin typeface="Avenir Light" charset="0"/>
            <a:ea typeface="Avenir Light" charset="0"/>
            <a:cs typeface="Avenir Light" charset="0"/>
          </a:endParaRPr>
        </a:p>
      </dsp:txBody>
      <dsp:txXfrm>
        <a:off x="3306592" y="947785"/>
        <a:ext cx="31423" cy="31423"/>
      </dsp:txXfrm>
    </dsp:sp>
    <dsp:sp modelId="{9F7300E0-E165-4C44-9F1C-C8D34BAE8F92}">
      <dsp:nvSpPr>
        <dsp:cNvPr id="0" name=""/>
        <dsp:cNvSpPr/>
      </dsp:nvSpPr>
      <dsp:spPr>
        <a:xfrm>
          <a:off x="3577469" y="827940"/>
          <a:ext cx="1275828" cy="63791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0" i="0" kern="1200" dirty="0">
              <a:latin typeface="Avenir Light" charset="0"/>
              <a:ea typeface="Avenir Light" charset="0"/>
              <a:cs typeface="Avenir Light" charset="0"/>
            </a:rPr>
            <a:t>Stakeholder</a:t>
          </a:r>
          <a:r>
            <a:rPr lang="en-US" sz="900" b="0" i="0" kern="1200" baseline="0" dirty="0">
              <a:latin typeface="Avenir Light" charset="0"/>
              <a:ea typeface="Avenir Light" charset="0"/>
              <a:cs typeface="Avenir Light" charset="0"/>
            </a:rPr>
            <a:t> inclusivity</a:t>
          </a:r>
          <a:endParaRPr lang="en-US" sz="900" b="0" i="0" kern="1200" dirty="0">
            <a:latin typeface="Avenir Light" charset="0"/>
            <a:ea typeface="Avenir Light" charset="0"/>
            <a:cs typeface="Avenir Light" charset="0"/>
          </a:endParaRPr>
        </a:p>
      </dsp:txBody>
      <dsp:txXfrm>
        <a:off x="3596153" y="846624"/>
        <a:ext cx="1238460" cy="600546"/>
      </dsp:txXfrm>
    </dsp:sp>
    <dsp:sp modelId="{382D9E1E-9AAA-6F43-9742-6DF7D45D05CF}">
      <dsp:nvSpPr>
        <dsp:cNvPr id="0" name=""/>
        <dsp:cNvSpPr/>
      </dsp:nvSpPr>
      <dsp:spPr>
        <a:xfrm>
          <a:off x="1280978" y="1499789"/>
          <a:ext cx="510331" cy="27817"/>
        </a:xfrm>
        <a:custGeom>
          <a:avLst/>
          <a:gdLst/>
          <a:ahLst/>
          <a:cxnLst/>
          <a:rect l="0" t="0" r="0" b="0"/>
          <a:pathLst>
            <a:path>
              <a:moveTo>
                <a:pt x="0" y="13908"/>
              </a:moveTo>
              <a:lnTo>
                <a:pt x="510331" y="13908"/>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0" i="0" kern="1200">
            <a:latin typeface="Avenir Light" charset="0"/>
            <a:ea typeface="Avenir Light" charset="0"/>
            <a:cs typeface="Avenir Light" charset="0"/>
          </a:endParaRPr>
        </a:p>
      </dsp:txBody>
      <dsp:txXfrm>
        <a:off x="1523385" y="1500940"/>
        <a:ext cx="25516" cy="25516"/>
      </dsp:txXfrm>
    </dsp:sp>
    <dsp:sp modelId="{804959FC-3599-F845-9EF2-C195A936868A}">
      <dsp:nvSpPr>
        <dsp:cNvPr id="0" name=""/>
        <dsp:cNvSpPr/>
      </dsp:nvSpPr>
      <dsp:spPr>
        <a:xfrm>
          <a:off x="1791309" y="1194741"/>
          <a:ext cx="1275828" cy="63791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0" i="0" kern="1200" dirty="0">
              <a:latin typeface="Avenir Light" charset="0"/>
              <a:ea typeface="Avenir Light" charset="0"/>
              <a:cs typeface="Avenir Light" charset="0"/>
            </a:rPr>
            <a:t>Activity </a:t>
          </a:r>
          <a:br>
            <a:rPr lang="en-US" sz="900" b="0" i="0" kern="1200" dirty="0">
              <a:latin typeface="Avenir Light" charset="0"/>
              <a:ea typeface="Avenir Light" charset="0"/>
              <a:cs typeface="Avenir Light" charset="0"/>
            </a:rPr>
          </a:br>
          <a:r>
            <a:rPr lang="en-US" sz="900" b="0" i="0" kern="1200" dirty="0">
              <a:latin typeface="Avenir Light" charset="0"/>
              <a:ea typeface="Avenir Light" charset="0"/>
              <a:cs typeface="Avenir Light" charset="0"/>
            </a:rPr>
            <a:t>requirements</a:t>
          </a:r>
        </a:p>
      </dsp:txBody>
      <dsp:txXfrm>
        <a:off x="1809993" y="1213425"/>
        <a:ext cx="1238460" cy="600546"/>
      </dsp:txXfrm>
    </dsp:sp>
    <dsp:sp modelId="{7B4A29EC-0044-B74B-AF3B-4254AE4B19E4}">
      <dsp:nvSpPr>
        <dsp:cNvPr id="0" name=""/>
        <dsp:cNvSpPr/>
      </dsp:nvSpPr>
      <dsp:spPr>
        <a:xfrm rot="3310531">
          <a:off x="1089319" y="1866590"/>
          <a:ext cx="893649" cy="27817"/>
        </a:xfrm>
        <a:custGeom>
          <a:avLst/>
          <a:gdLst/>
          <a:ahLst/>
          <a:cxnLst/>
          <a:rect l="0" t="0" r="0" b="0"/>
          <a:pathLst>
            <a:path>
              <a:moveTo>
                <a:pt x="0" y="13908"/>
              </a:moveTo>
              <a:lnTo>
                <a:pt x="893649" y="13908"/>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0" i="0" kern="1200">
            <a:latin typeface="Avenir Light" charset="0"/>
            <a:ea typeface="Avenir Light" charset="0"/>
            <a:cs typeface="Avenir Light" charset="0"/>
          </a:endParaRPr>
        </a:p>
      </dsp:txBody>
      <dsp:txXfrm>
        <a:off x="1513802" y="1858157"/>
        <a:ext cx="44682" cy="44682"/>
      </dsp:txXfrm>
    </dsp:sp>
    <dsp:sp modelId="{426AF600-5593-F043-98DB-A8BCD01A7251}">
      <dsp:nvSpPr>
        <dsp:cNvPr id="0" name=""/>
        <dsp:cNvSpPr/>
      </dsp:nvSpPr>
      <dsp:spPr>
        <a:xfrm>
          <a:off x="1791309" y="1928342"/>
          <a:ext cx="1275828" cy="63791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0" i="0" kern="1200" dirty="0">
              <a:latin typeface="Avenir Light" charset="0"/>
              <a:ea typeface="Avenir Light" charset="0"/>
              <a:cs typeface="Avenir Light" charset="0"/>
            </a:rPr>
            <a:t>SDG tools</a:t>
          </a:r>
        </a:p>
      </dsp:txBody>
      <dsp:txXfrm>
        <a:off x="1809993" y="1947026"/>
        <a:ext cx="1238460" cy="600546"/>
      </dsp:txXfrm>
    </dsp:sp>
    <dsp:sp modelId="{1E169559-786A-9549-BB05-8EE681FC321E}">
      <dsp:nvSpPr>
        <dsp:cNvPr id="0" name=""/>
        <dsp:cNvSpPr/>
      </dsp:nvSpPr>
      <dsp:spPr>
        <a:xfrm rot="19457599">
          <a:off x="3008066" y="2049990"/>
          <a:ext cx="628475" cy="27817"/>
        </a:xfrm>
        <a:custGeom>
          <a:avLst/>
          <a:gdLst/>
          <a:ahLst/>
          <a:cxnLst/>
          <a:rect l="0" t="0" r="0" b="0"/>
          <a:pathLst>
            <a:path>
              <a:moveTo>
                <a:pt x="0" y="13908"/>
              </a:moveTo>
              <a:lnTo>
                <a:pt x="628475" y="13908"/>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0" i="0" kern="1200">
            <a:latin typeface="Avenir Light" charset="0"/>
            <a:ea typeface="Avenir Light" charset="0"/>
            <a:cs typeface="Avenir Light" charset="0"/>
          </a:endParaRPr>
        </a:p>
      </dsp:txBody>
      <dsp:txXfrm>
        <a:off x="3306592" y="2048187"/>
        <a:ext cx="31423" cy="31423"/>
      </dsp:txXfrm>
    </dsp:sp>
    <dsp:sp modelId="{E0995FE4-6887-E64E-9739-0A80A7AB7215}">
      <dsp:nvSpPr>
        <dsp:cNvPr id="0" name=""/>
        <dsp:cNvSpPr/>
      </dsp:nvSpPr>
      <dsp:spPr>
        <a:xfrm>
          <a:off x="3577469" y="1561542"/>
          <a:ext cx="1275828" cy="63791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0" i="0" kern="1200" dirty="0">
              <a:latin typeface="Avenir Light" charset="0"/>
              <a:ea typeface="Avenir Light" charset="0"/>
              <a:cs typeface="Avenir Light" charset="0"/>
            </a:rPr>
            <a:t>Contributions to minimum 3 SDGs</a:t>
          </a:r>
        </a:p>
      </dsp:txBody>
      <dsp:txXfrm>
        <a:off x="3596153" y="1580226"/>
        <a:ext cx="1238460" cy="600546"/>
      </dsp:txXfrm>
    </dsp:sp>
    <dsp:sp modelId="{94A0906C-3C6A-AE4F-980A-CCEB6E9ECF0E}">
      <dsp:nvSpPr>
        <dsp:cNvPr id="0" name=""/>
        <dsp:cNvSpPr/>
      </dsp:nvSpPr>
      <dsp:spPr>
        <a:xfrm rot="2142401">
          <a:off x="3008066" y="2416791"/>
          <a:ext cx="628475" cy="27817"/>
        </a:xfrm>
        <a:custGeom>
          <a:avLst/>
          <a:gdLst/>
          <a:ahLst/>
          <a:cxnLst/>
          <a:rect l="0" t="0" r="0" b="0"/>
          <a:pathLst>
            <a:path>
              <a:moveTo>
                <a:pt x="0" y="13908"/>
              </a:moveTo>
              <a:lnTo>
                <a:pt x="628475" y="13908"/>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0" i="0" kern="1200">
            <a:latin typeface="Avenir Light" charset="0"/>
            <a:ea typeface="Avenir Light" charset="0"/>
            <a:cs typeface="Avenir Light" charset="0"/>
          </a:endParaRPr>
        </a:p>
      </dsp:txBody>
      <dsp:txXfrm>
        <a:off x="3306592" y="2414988"/>
        <a:ext cx="31423" cy="31423"/>
      </dsp:txXfrm>
    </dsp:sp>
    <dsp:sp modelId="{50C34726-09C7-2D4B-BBA2-753660AC6531}">
      <dsp:nvSpPr>
        <dsp:cNvPr id="0" name=""/>
        <dsp:cNvSpPr/>
      </dsp:nvSpPr>
      <dsp:spPr>
        <a:xfrm>
          <a:off x="3577469" y="2295143"/>
          <a:ext cx="1275828" cy="63791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0" i="0" kern="1200" dirty="0">
              <a:latin typeface="Avenir Light" charset="0"/>
              <a:ea typeface="Avenir Light" charset="0"/>
              <a:cs typeface="Avenir Light" charset="0"/>
            </a:rPr>
            <a:t>Ongoing monitoring + reporting</a:t>
          </a:r>
        </a:p>
      </dsp:txBody>
      <dsp:txXfrm>
        <a:off x="3596153" y="2313827"/>
        <a:ext cx="1238460" cy="600546"/>
      </dsp:txXfrm>
    </dsp:sp>
    <dsp:sp modelId="{7DBCEFA4-C112-AF42-9777-A003195F9F8D}">
      <dsp:nvSpPr>
        <dsp:cNvPr id="0" name=""/>
        <dsp:cNvSpPr/>
      </dsp:nvSpPr>
      <dsp:spPr>
        <a:xfrm rot="18126970">
          <a:off x="4628502" y="2193677"/>
          <a:ext cx="959923" cy="27817"/>
        </a:xfrm>
        <a:custGeom>
          <a:avLst/>
          <a:gdLst/>
          <a:ahLst/>
          <a:cxnLst/>
          <a:rect l="0" t="0" r="0" b="0"/>
          <a:pathLst>
            <a:path>
              <a:moveTo>
                <a:pt x="0" y="13908"/>
              </a:moveTo>
              <a:lnTo>
                <a:pt x="959923" y="13908"/>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4465" y="2183588"/>
        <a:ext cx="47996" cy="47996"/>
      </dsp:txXfrm>
    </dsp:sp>
    <dsp:sp modelId="{4C12C53E-01A5-6346-9F86-28B82D9ABA33}">
      <dsp:nvSpPr>
        <dsp:cNvPr id="0" name=""/>
        <dsp:cNvSpPr/>
      </dsp:nvSpPr>
      <dsp:spPr>
        <a:xfrm>
          <a:off x="5363629" y="1482115"/>
          <a:ext cx="1275828" cy="63791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0" i="0" kern="1200" dirty="0">
              <a:latin typeface="Avenir Light" charset="0"/>
              <a:ea typeface="Avenir Light" charset="0"/>
              <a:cs typeface="Avenir Light" charset="0"/>
            </a:rPr>
            <a:t>Third party verification</a:t>
          </a:r>
        </a:p>
      </dsp:txBody>
      <dsp:txXfrm>
        <a:off x="5382313" y="1500799"/>
        <a:ext cx="1238460" cy="600546"/>
      </dsp:txXfrm>
    </dsp:sp>
    <dsp:sp modelId="{563F89C5-8249-CF47-B39D-1E2D4B032E71}">
      <dsp:nvSpPr>
        <dsp:cNvPr id="0" name=""/>
        <dsp:cNvSpPr/>
      </dsp:nvSpPr>
      <dsp:spPr>
        <a:xfrm>
          <a:off x="6639458" y="1787163"/>
          <a:ext cx="510331" cy="27817"/>
        </a:xfrm>
        <a:custGeom>
          <a:avLst/>
          <a:gdLst/>
          <a:ahLst/>
          <a:cxnLst/>
          <a:rect l="0" t="0" r="0" b="0"/>
          <a:pathLst>
            <a:path>
              <a:moveTo>
                <a:pt x="0" y="13908"/>
              </a:moveTo>
              <a:lnTo>
                <a:pt x="510331" y="13908"/>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81865" y="1788314"/>
        <a:ext cx="25516" cy="25516"/>
      </dsp:txXfrm>
    </dsp:sp>
    <dsp:sp modelId="{D072209B-9BFE-1C43-87F5-7C21FC1DE617}">
      <dsp:nvSpPr>
        <dsp:cNvPr id="0" name=""/>
        <dsp:cNvSpPr/>
      </dsp:nvSpPr>
      <dsp:spPr>
        <a:xfrm>
          <a:off x="7149789" y="1482115"/>
          <a:ext cx="1275828" cy="637914"/>
        </a:xfrm>
        <a:prstGeom prst="roundRect">
          <a:avLst>
            <a:gd name="adj" fmla="val 10000"/>
          </a:avLst>
        </a:prstGeom>
        <a:solidFill>
          <a:srgbClr val="ADB73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0" i="0" kern="1200" dirty="0">
              <a:latin typeface="Avenir Light" charset="0"/>
              <a:ea typeface="Avenir Light" charset="0"/>
              <a:cs typeface="Avenir Light" charset="0"/>
            </a:rPr>
            <a:t>OUTCOME: </a:t>
          </a:r>
          <a:br>
            <a:rPr lang="en-US" sz="900" b="0" i="0" kern="1200" dirty="0">
              <a:latin typeface="Avenir Light" charset="0"/>
              <a:ea typeface="Avenir Light" charset="0"/>
              <a:cs typeface="Avenir Light" charset="0"/>
            </a:rPr>
          </a:br>
          <a:r>
            <a:rPr lang="en-US" sz="900" b="0" i="0" kern="1200" dirty="0">
              <a:latin typeface="Avenir Light" charset="0"/>
              <a:ea typeface="Avenir Light" charset="0"/>
              <a:cs typeface="Avenir Light" charset="0"/>
            </a:rPr>
            <a:t>Gold Standard Certified SDG Impacts</a:t>
          </a:r>
        </a:p>
      </dsp:txBody>
      <dsp:txXfrm>
        <a:off x="7168473" y="1500799"/>
        <a:ext cx="1238460" cy="600546"/>
      </dsp:txXfrm>
    </dsp:sp>
    <dsp:sp modelId="{3AA0F6BC-7F3F-ED4C-945A-BEF5C8C1CBA6}">
      <dsp:nvSpPr>
        <dsp:cNvPr id="0" name=""/>
        <dsp:cNvSpPr/>
      </dsp:nvSpPr>
      <dsp:spPr>
        <a:xfrm>
          <a:off x="1787010" y="3272957"/>
          <a:ext cx="1275828" cy="637914"/>
        </a:xfrm>
        <a:prstGeom prst="roundRect">
          <a:avLst>
            <a:gd name="adj" fmla="val 10000"/>
          </a:avLst>
        </a:prstGeom>
        <a:solidFill>
          <a:srgbClr val="ADB73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0" i="0" kern="1200" dirty="0">
              <a:latin typeface="Avenir Light" charset="0"/>
              <a:ea typeface="Avenir Light" charset="0"/>
              <a:cs typeface="Avenir Light" charset="0"/>
            </a:rPr>
            <a:t>OBJECTIVE: </a:t>
          </a:r>
          <a:r>
            <a:rPr lang="en-US" sz="1100" b="0" i="0" kern="1200" dirty="0" err="1">
              <a:latin typeface="Avenir Light" charset="0"/>
              <a:ea typeface="Avenir Light" charset="0"/>
              <a:cs typeface="Avenir Light" charset="0"/>
            </a:rPr>
            <a:t>Monetise</a:t>
          </a:r>
          <a:r>
            <a:rPr lang="en-US" sz="1100" b="0" i="0" kern="1200" dirty="0">
              <a:latin typeface="Avenir Light" charset="0"/>
              <a:ea typeface="Avenir Light" charset="0"/>
              <a:cs typeface="Avenir Light" charset="0"/>
            </a:rPr>
            <a:t> </a:t>
          </a:r>
          <a:br>
            <a:rPr lang="en-US" sz="1100" b="0" i="0" kern="1200" dirty="0">
              <a:latin typeface="Avenir Light" charset="0"/>
              <a:ea typeface="Avenir Light" charset="0"/>
              <a:cs typeface="Avenir Light" charset="0"/>
            </a:rPr>
          </a:br>
          <a:r>
            <a:rPr lang="en-US" sz="1100" b="0" i="0" kern="1200" dirty="0">
              <a:latin typeface="Avenir Light" charset="0"/>
              <a:ea typeface="Avenir Light" charset="0"/>
              <a:cs typeface="Avenir Light" charset="0"/>
            </a:rPr>
            <a:t>impacts</a:t>
          </a:r>
        </a:p>
      </dsp:txBody>
      <dsp:txXfrm>
        <a:off x="1805694" y="3291641"/>
        <a:ext cx="1238460" cy="600546"/>
      </dsp:txXfrm>
    </dsp:sp>
    <dsp:sp modelId="{80D71089-CB1F-BE47-ACF8-ACD513CD596E}">
      <dsp:nvSpPr>
        <dsp:cNvPr id="0" name=""/>
        <dsp:cNvSpPr/>
      </dsp:nvSpPr>
      <dsp:spPr>
        <a:xfrm rot="19898523">
          <a:off x="3028042" y="3440280"/>
          <a:ext cx="579923" cy="27817"/>
        </a:xfrm>
        <a:custGeom>
          <a:avLst/>
          <a:gdLst/>
          <a:ahLst/>
          <a:cxnLst/>
          <a:rect l="0" t="0" r="0" b="0"/>
          <a:pathLst>
            <a:path>
              <a:moveTo>
                <a:pt x="0" y="13908"/>
              </a:moveTo>
              <a:lnTo>
                <a:pt x="579923" y="13908"/>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0" i="0" kern="1200">
            <a:latin typeface="Avenir Light" charset="0"/>
            <a:ea typeface="Avenir Light" charset="0"/>
            <a:cs typeface="Avenir Light" charset="0"/>
          </a:endParaRPr>
        </a:p>
      </dsp:txBody>
      <dsp:txXfrm>
        <a:off x="3303506" y="3439690"/>
        <a:ext cx="28996" cy="28996"/>
      </dsp:txXfrm>
    </dsp:sp>
    <dsp:sp modelId="{F045710B-EEFA-6D42-85D9-E2FE233945AC}">
      <dsp:nvSpPr>
        <dsp:cNvPr id="0" name=""/>
        <dsp:cNvSpPr/>
      </dsp:nvSpPr>
      <dsp:spPr>
        <a:xfrm>
          <a:off x="3573170" y="2997506"/>
          <a:ext cx="1275828" cy="63791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0" i="0" kern="1200" dirty="0">
              <a:latin typeface="Avenir Light" charset="0"/>
              <a:ea typeface="Avenir Light" charset="0"/>
              <a:cs typeface="Avenir Light" charset="0"/>
            </a:rPr>
            <a:t>GS-approved </a:t>
          </a:r>
          <a:br>
            <a:rPr lang="en-US" sz="900" b="0" i="0" kern="1200" dirty="0">
              <a:latin typeface="Avenir Light" charset="0"/>
              <a:ea typeface="Avenir Light" charset="0"/>
              <a:cs typeface="Avenir Light" charset="0"/>
            </a:rPr>
          </a:br>
          <a:r>
            <a:rPr lang="en-US" sz="900" b="0" i="0" kern="1200" dirty="0">
              <a:latin typeface="Avenir Light" charset="0"/>
              <a:ea typeface="Avenir Light" charset="0"/>
              <a:cs typeface="Avenir Light" charset="0"/>
            </a:rPr>
            <a:t>impact methodologies</a:t>
          </a:r>
        </a:p>
      </dsp:txBody>
      <dsp:txXfrm>
        <a:off x="3591854" y="3016190"/>
        <a:ext cx="1238460" cy="600546"/>
      </dsp:txXfrm>
    </dsp:sp>
    <dsp:sp modelId="{78E9043C-93D6-6946-953B-5CA743DF685F}">
      <dsp:nvSpPr>
        <dsp:cNvPr id="0" name=""/>
        <dsp:cNvSpPr/>
      </dsp:nvSpPr>
      <dsp:spPr>
        <a:xfrm rot="1379204">
          <a:off x="3040784" y="3686469"/>
          <a:ext cx="555485" cy="27817"/>
        </a:xfrm>
        <a:custGeom>
          <a:avLst/>
          <a:gdLst/>
          <a:ahLst/>
          <a:cxnLst/>
          <a:rect l="0" t="0" r="0" b="0"/>
          <a:pathLst>
            <a:path>
              <a:moveTo>
                <a:pt x="0" y="13908"/>
              </a:moveTo>
              <a:lnTo>
                <a:pt x="555485" y="13908"/>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04640" y="3686491"/>
        <a:ext cx="27774" cy="27774"/>
      </dsp:txXfrm>
    </dsp:sp>
    <dsp:sp modelId="{1513A636-7745-0C42-959F-B2082BAC2AC1}">
      <dsp:nvSpPr>
        <dsp:cNvPr id="0" name=""/>
        <dsp:cNvSpPr/>
      </dsp:nvSpPr>
      <dsp:spPr>
        <a:xfrm>
          <a:off x="3574216" y="3489884"/>
          <a:ext cx="1275828" cy="63791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0" i="0" kern="1200" dirty="0">
              <a:latin typeface="Avenir Light" charset="0"/>
              <a:ea typeface="Avenir Light" charset="0"/>
              <a:cs typeface="Avenir Light" charset="0"/>
            </a:rPr>
            <a:t>Product requirements to</a:t>
          </a:r>
          <a:r>
            <a:rPr lang="en-US" sz="900" b="0" i="0" kern="1200" baseline="0" dirty="0">
              <a:latin typeface="Avenir Light" charset="0"/>
              <a:ea typeface="Avenir Light" charset="0"/>
              <a:cs typeface="Avenir Light" charset="0"/>
            </a:rPr>
            <a:t> meet market needs</a:t>
          </a:r>
          <a:endParaRPr lang="en-US" sz="900" b="0" i="0" kern="1200" dirty="0">
            <a:latin typeface="Avenir Light" charset="0"/>
            <a:ea typeface="Avenir Light" charset="0"/>
            <a:cs typeface="Avenir Light" charset="0"/>
          </a:endParaRPr>
        </a:p>
      </dsp:txBody>
      <dsp:txXfrm>
        <a:off x="3592900" y="3508568"/>
        <a:ext cx="1238460" cy="600546"/>
      </dsp:txXfrm>
    </dsp:sp>
    <dsp:sp modelId="{7807C7C1-6E70-C74C-B5C8-99DBC608439B}">
      <dsp:nvSpPr>
        <dsp:cNvPr id="0" name=""/>
        <dsp:cNvSpPr/>
      </dsp:nvSpPr>
      <dsp:spPr>
        <a:xfrm rot="19466094">
          <a:off x="4791529" y="3612487"/>
          <a:ext cx="627362" cy="27817"/>
        </a:xfrm>
        <a:custGeom>
          <a:avLst/>
          <a:gdLst/>
          <a:ahLst/>
          <a:cxnLst/>
          <a:rect l="0" t="0" r="0" b="0"/>
          <a:pathLst>
            <a:path>
              <a:moveTo>
                <a:pt x="0" y="13908"/>
              </a:moveTo>
              <a:lnTo>
                <a:pt x="627362" y="13908"/>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9526" y="3610712"/>
        <a:ext cx="31368" cy="31368"/>
      </dsp:txXfrm>
    </dsp:sp>
    <dsp:sp modelId="{42DE1DC9-3F1E-7949-B3F0-C83A209D33D0}">
      <dsp:nvSpPr>
        <dsp:cNvPr id="0" name=""/>
        <dsp:cNvSpPr/>
      </dsp:nvSpPr>
      <dsp:spPr>
        <a:xfrm>
          <a:off x="5360376" y="3124993"/>
          <a:ext cx="1275828" cy="63791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0" i="0" kern="1200" dirty="0">
              <a:latin typeface="Avenir Light" charset="0"/>
              <a:ea typeface="Avenir Light" charset="0"/>
              <a:cs typeface="Avenir Light" charset="0"/>
            </a:rPr>
            <a:t>Third party verification</a:t>
          </a:r>
        </a:p>
      </dsp:txBody>
      <dsp:txXfrm>
        <a:off x="5379060" y="3143677"/>
        <a:ext cx="1238460" cy="600546"/>
      </dsp:txXfrm>
    </dsp:sp>
    <dsp:sp modelId="{79B229AD-B57F-6B46-B9B5-37AEF1A777C3}">
      <dsp:nvSpPr>
        <dsp:cNvPr id="0" name=""/>
        <dsp:cNvSpPr/>
      </dsp:nvSpPr>
      <dsp:spPr>
        <a:xfrm>
          <a:off x="6636204" y="3430041"/>
          <a:ext cx="510331" cy="27817"/>
        </a:xfrm>
        <a:custGeom>
          <a:avLst/>
          <a:gdLst/>
          <a:ahLst/>
          <a:cxnLst/>
          <a:rect l="0" t="0" r="0" b="0"/>
          <a:pathLst>
            <a:path>
              <a:moveTo>
                <a:pt x="0" y="13908"/>
              </a:moveTo>
              <a:lnTo>
                <a:pt x="510331" y="13908"/>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78612" y="3431192"/>
        <a:ext cx="25516" cy="25516"/>
      </dsp:txXfrm>
    </dsp:sp>
    <dsp:sp modelId="{30DCFF51-E3E7-CF45-AD22-203A0F8F42A6}">
      <dsp:nvSpPr>
        <dsp:cNvPr id="0" name=""/>
        <dsp:cNvSpPr/>
      </dsp:nvSpPr>
      <dsp:spPr>
        <a:xfrm>
          <a:off x="7146536" y="3124993"/>
          <a:ext cx="1275828" cy="637914"/>
        </a:xfrm>
        <a:prstGeom prst="roundRect">
          <a:avLst>
            <a:gd name="adj" fmla="val 10000"/>
          </a:avLst>
        </a:prstGeom>
        <a:solidFill>
          <a:srgbClr val="ADB73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0" i="0" kern="1200" dirty="0">
              <a:latin typeface="Avenir Light" charset="0"/>
              <a:ea typeface="Avenir Light" charset="0"/>
              <a:cs typeface="Avenir Light" charset="0"/>
            </a:rPr>
            <a:t>OUTCOME: Products for environmental markets or results-based</a:t>
          </a:r>
          <a:r>
            <a:rPr lang="en-US" sz="900" b="0" i="0" kern="1200" baseline="0" dirty="0">
              <a:latin typeface="Avenir Light" charset="0"/>
              <a:ea typeface="Avenir Light" charset="0"/>
              <a:cs typeface="Avenir Light" charset="0"/>
            </a:rPr>
            <a:t> finance</a:t>
          </a:r>
          <a:endParaRPr lang="en-US" sz="900" b="0" i="0" kern="1200" dirty="0">
            <a:latin typeface="Avenir Light" charset="0"/>
            <a:ea typeface="Avenir Light" charset="0"/>
            <a:cs typeface="Avenir Light" charset="0"/>
          </a:endParaRPr>
        </a:p>
      </dsp:txBody>
      <dsp:txXfrm>
        <a:off x="7165220" y="3143677"/>
        <a:ext cx="1238460" cy="6005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5986D-E242-0246-877A-C1772A1084B8}">
      <dsp:nvSpPr>
        <dsp:cNvPr id="0" name=""/>
        <dsp:cNvSpPr/>
      </dsp:nvSpPr>
      <dsp:spPr>
        <a:xfrm>
          <a:off x="1537364" y="0"/>
          <a:ext cx="1828742" cy="1828742"/>
        </a:xfrm>
        <a:prstGeom prst="triangle">
          <a:avLst/>
        </a:prstGeom>
        <a:solidFill>
          <a:schemeClr val="accent5">
            <a:alpha val="9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i="0" kern="1200" dirty="0">
              <a:latin typeface="Avenir Black" charset="0"/>
              <a:ea typeface="Avenir Black" charset="0"/>
              <a:cs typeface="Avenir Black" charset="0"/>
            </a:rPr>
            <a:t>FINANCE </a:t>
          </a:r>
          <a:r>
            <a:rPr lang="en-US" sz="900" b="0" i="0" kern="1200" dirty="0">
              <a:latin typeface="Avenir Light" charset="0"/>
              <a:ea typeface="Avenir Light" charset="0"/>
              <a:cs typeface="Avenir Light" charset="0"/>
            </a:rPr>
            <a:t>the</a:t>
          </a:r>
          <a:r>
            <a:rPr lang="en-US" sz="900" b="0" i="0" kern="1200" baseline="0" dirty="0">
              <a:latin typeface="Avenir Light" charset="0"/>
              <a:ea typeface="Avenir Light" charset="0"/>
              <a:cs typeface="Avenir Light" charset="0"/>
            </a:rPr>
            <a:t> global transition to </a:t>
          </a:r>
          <a:r>
            <a:rPr lang="en-US" sz="900" b="0" i="0" kern="1200" dirty="0">
              <a:latin typeface="Avenir Light" charset="0"/>
              <a:ea typeface="Avenir Light" charset="0"/>
              <a:cs typeface="Avenir Light" charset="0"/>
            </a:rPr>
            <a:t>a zero-carbon resilient economy</a:t>
          </a:r>
        </a:p>
      </dsp:txBody>
      <dsp:txXfrm>
        <a:off x="1994550" y="914371"/>
        <a:ext cx="914371" cy="914371"/>
      </dsp:txXfrm>
    </dsp:sp>
    <dsp:sp modelId="{D75E5C5B-92EC-544B-8EDF-D9F1EC0D676C}">
      <dsp:nvSpPr>
        <dsp:cNvPr id="0" name=""/>
        <dsp:cNvSpPr/>
      </dsp:nvSpPr>
      <dsp:spPr>
        <a:xfrm>
          <a:off x="622993" y="1828742"/>
          <a:ext cx="1828742" cy="1828742"/>
        </a:xfrm>
        <a:prstGeom prst="triangle">
          <a:avLst/>
        </a:prstGeom>
        <a:solidFill>
          <a:schemeClr val="accent5">
            <a:alpha val="90000"/>
            <a:hueOff val="0"/>
            <a:satOff val="0"/>
            <a:lumOff val="0"/>
            <a:alphaOff val="-13333"/>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i="0" kern="1200" dirty="0">
              <a:latin typeface="Avenir Black" charset="0"/>
              <a:ea typeface="Avenir Black" charset="0"/>
              <a:cs typeface="Avenir Black" charset="0"/>
            </a:rPr>
            <a:t>MEASURE + DISCLOSE </a:t>
          </a:r>
          <a:r>
            <a:rPr lang="en-US" sz="900" b="0" i="0" kern="1200" dirty="0">
              <a:latin typeface="Avenir Light" charset="0"/>
              <a:ea typeface="Avenir Light" charset="0"/>
              <a:cs typeface="Avenir Light" charset="0"/>
            </a:rPr>
            <a:t>climate impact and risks</a:t>
          </a:r>
        </a:p>
      </dsp:txBody>
      <dsp:txXfrm>
        <a:off x="1080179" y="2743113"/>
        <a:ext cx="914371" cy="914371"/>
      </dsp:txXfrm>
    </dsp:sp>
    <dsp:sp modelId="{0D7F476B-1451-5E4B-B5D0-D461BFA26339}">
      <dsp:nvSpPr>
        <dsp:cNvPr id="0" name=""/>
        <dsp:cNvSpPr/>
      </dsp:nvSpPr>
      <dsp:spPr>
        <a:xfrm rot="10800000">
          <a:off x="1537364" y="1828742"/>
          <a:ext cx="1828742" cy="1828742"/>
        </a:xfrm>
        <a:prstGeom prst="triangle">
          <a:avLst/>
        </a:prstGeom>
        <a:solidFill>
          <a:schemeClr val="accent5">
            <a:alpha val="90000"/>
            <a:hueOff val="0"/>
            <a:satOff val="0"/>
            <a:lumOff val="0"/>
            <a:alphaOff val="-26667"/>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en-US" sz="900" b="1" i="0" kern="1200" dirty="0">
            <a:latin typeface="Avenir Black" charset="0"/>
            <a:ea typeface="Avenir Black" charset="0"/>
            <a:cs typeface="Avenir Black" charset="0"/>
          </a:endParaRPr>
        </a:p>
        <a:p>
          <a:pPr marL="0" lvl="0" indent="0" algn="ctr" defTabSz="400050">
            <a:lnSpc>
              <a:spcPct val="90000"/>
            </a:lnSpc>
            <a:spcBef>
              <a:spcPct val="0"/>
            </a:spcBef>
            <a:spcAft>
              <a:spcPct val="35000"/>
            </a:spcAft>
            <a:buNone/>
          </a:pPr>
          <a:r>
            <a:rPr lang="en-US" sz="900" b="1" i="0" kern="1200" dirty="0">
              <a:latin typeface="Avenir Black" charset="0"/>
              <a:ea typeface="Avenir Black" charset="0"/>
              <a:cs typeface="Avenir Black" charset="0"/>
            </a:rPr>
            <a:t>REDUCE</a:t>
          </a:r>
          <a:r>
            <a:rPr lang="en-US" sz="900" b="0" i="0" kern="1200" dirty="0">
              <a:latin typeface="Avenir Light" charset="0"/>
              <a:ea typeface="Avenir Light" charset="0"/>
              <a:cs typeface="Avenir Light" charset="0"/>
            </a:rPr>
            <a:t> climate impact + risk in line with science</a:t>
          </a:r>
        </a:p>
      </dsp:txBody>
      <dsp:txXfrm rot="10800000">
        <a:off x="1994549" y="1828742"/>
        <a:ext cx="914371" cy="914371"/>
      </dsp:txXfrm>
    </dsp:sp>
    <dsp:sp modelId="{291186E0-4EB7-8748-BB7D-D4CB00D448C0}">
      <dsp:nvSpPr>
        <dsp:cNvPr id="0" name=""/>
        <dsp:cNvSpPr/>
      </dsp:nvSpPr>
      <dsp:spPr>
        <a:xfrm>
          <a:off x="2451735" y="1828742"/>
          <a:ext cx="1828742" cy="1828742"/>
        </a:xfrm>
        <a:prstGeom prst="triangle">
          <a:avLst/>
        </a:prstGeom>
        <a:solidFill>
          <a:schemeClr val="accent5">
            <a:alpha val="90000"/>
            <a:hueOff val="0"/>
            <a:satOff val="0"/>
            <a:lumOff val="0"/>
            <a:alpha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i="0" kern="1200" dirty="0">
              <a:latin typeface="Avenir Black" charset="0"/>
              <a:ea typeface="Avenir Black" charset="0"/>
              <a:cs typeface="Avenir Black" charset="0"/>
            </a:rPr>
            <a:t>ADVOCATE</a:t>
          </a:r>
          <a:r>
            <a:rPr lang="en-US" sz="900" b="1" i="0" kern="1200" baseline="0" dirty="0">
              <a:latin typeface="Avenir Black" charset="0"/>
              <a:ea typeface="Avenir Black" charset="0"/>
              <a:cs typeface="Avenir Black" charset="0"/>
            </a:rPr>
            <a:t> </a:t>
          </a:r>
          <a:r>
            <a:rPr lang="en-US" sz="900" b="0" i="0" kern="1200" baseline="0" dirty="0">
              <a:latin typeface="Avenir Light" charset="0"/>
              <a:ea typeface="Avenir Light" charset="0"/>
              <a:cs typeface="Avenir Light" charset="0"/>
            </a:rPr>
            <a:t>for strong policy frameworks</a:t>
          </a:r>
          <a:endParaRPr lang="en-US" sz="900" b="0" i="0" kern="1200" dirty="0">
            <a:latin typeface="Avenir Light" charset="0"/>
            <a:ea typeface="Avenir Light" charset="0"/>
            <a:cs typeface="Avenir Light" charset="0"/>
          </a:endParaRPr>
        </a:p>
      </dsp:txBody>
      <dsp:txXfrm>
        <a:off x="2908921" y="2743113"/>
        <a:ext cx="914371" cy="914371"/>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4A13DF-B441-8845-A044-003E3E9BD284}" type="datetimeFigureOut">
              <a:rPr lang="en-US" smtClean="0"/>
              <a:t>5/2/18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B67499-4829-874F-B283-59B1DC311158}" type="slidenum">
              <a:rPr lang="en-US" smtClean="0"/>
              <a:t>‹#›</a:t>
            </a:fld>
            <a:endParaRPr lang="en-US"/>
          </a:p>
        </p:txBody>
      </p:sp>
      <p:sp>
        <p:nvSpPr>
          <p:cNvPr id="6" name="Header Placeholder 5"/>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159654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460F31-F4FC-B544-98EC-994EA56E3C8D}" type="datetimeFigureOut">
              <a:rPr lang="en-US" smtClean="0"/>
              <a:t>5/2/18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DAC180-BB6B-0344-889E-B01D8EC29DAD}" type="slidenum">
              <a:rPr lang="en-US" smtClean="0"/>
              <a:t>‹#›</a:t>
            </a:fld>
            <a:endParaRPr lang="en-US"/>
          </a:p>
        </p:txBody>
      </p:sp>
    </p:spTree>
    <p:extLst>
      <p:ext uri="{BB962C8B-B14F-4D97-AF65-F5344CB8AC3E}">
        <p14:creationId xmlns:p14="http://schemas.microsoft.com/office/powerpoint/2010/main" val="20357761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Objectives: </a:t>
            </a:r>
          </a:p>
          <a:p>
            <a:pPr marL="171450" indent="-171450">
              <a:buFont typeface="Arial" charset="0"/>
              <a:buChar char="•"/>
            </a:pPr>
            <a:r>
              <a:rPr lang="en-US" dirty="0"/>
              <a:t>The idea</a:t>
            </a:r>
            <a:r>
              <a:rPr lang="en-US" baseline="0" dirty="0"/>
              <a:t> is to build consensus, to the extent possible.</a:t>
            </a:r>
            <a:endParaRPr lang="en-US" dirty="0"/>
          </a:p>
          <a:p>
            <a:pPr marL="171450" indent="-171450">
              <a:buFont typeface="Arial" charset="0"/>
              <a:buChar char="•"/>
            </a:pPr>
            <a:r>
              <a:rPr lang="en-US" dirty="0"/>
              <a:t>Launch the public consultation</a:t>
            </a:r>
          </a:p>
          <a:p>
            <a:pPr marL="171450" indent="-171450">
              <a:buFont typeface="Arial" charset="0"/>
              <a:buChar char="•"/>
            </a:pPr>
            <a:r>
              <a:rPr lang="en-US" dirty="0"/>
              <a:t>Begin gaining</a:t>
            </a:r>
            <a:r>
              <a:rPr lang="en-US" baseline="0" dirty="0"/>
              <a:t> your feedback as part of this consultation - </a:t>
            </a:r>
            <a:endParaRPr lang="en-US" dirty="0"/>
          </a:p>
          <a:p>
            <a:pPr marL="171450" indent="-171450">
              <a:buFont typeface="Arial" charset="0"/>
              <a:buChar char="•"/>
            </a:pPr>
            <a:r>
              <a:rPr lang="en-US" dirty="0"/>
              <a:t>Announce a few new initiatives</a:t>
            </a:r>
            <a:r>
              <a:rPr lang="en-US" baseline="0" dirty="0"/>
              <a:t> that demonstrate action within different ‘components’ of the guidelines</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FFDAC180-BB6B-0344-889E-B01D8EC29DAD}" type="slidenum">
              <a:rPr lang="en-US" smtClean="0"/>
              <a:t>3</a:t>
            </a:fld>
            <a:endParaRPr lang="en-US"/>
          </a:p>
        </p:txBody>
      </p:sp>
    </p:spTree>
    <p:extLst>
      <p:ext uri="{BB962C8B-B14F-4D97-AF65-F5344CB8AC3E}">
        <p14:creationId xmlns:p14="http://schemas.microsoft.com/office/powerpoint/2010/main" val="1488790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DAC180-BB6B-0344-889E-B01D8EC29DAD}" type="slidenum">
              <a:rPr lang="en-US" smtClean="0"/>
              <a:t>13</a:t>
            </a:fld>
            <a:endParaRPr lang="en-US"/>
          </a:p>
        </p:txBody>
      </p:sp>
    </p:spTree>
    <p:extLst>
      <p:ext uri="{BB962C8B-B14F-4D97-AF65-F5344CB8AC3E}">
        <p14:creationId xmlns:p14="http://schemas.microsoft.com/office/powerpoint/2010/main" val="1416101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15x ROI</a:t>
            </a:r>
          </a:p>
        </p:txBody>
      </p:sp>
      <p:sp>
        <p:nvSpPr>
          <p:cNvPr id="4" name="Slide Number Placeholder 3"/>
          <p:cNvSpPr>
            <a:spLocks noGrp="1"/>
          </p:cNvSpPr>
          <p:nvPr>
            <p:ph type="sldNum" sz="quarter" idx="10"/>
          </p:nvPr>
        </p:nvSpPr>
        <p:spPr/>
        <p:txBody>
          <a:bodyPr/>
          <a:lstStyle/>
          <a:p>
            <a:fld id="{FFDAC180-BB6B-0344-889E-B01D8EC29DAD}" type="slidenum">
              <a:rPr lang="en-US" smtClean="0"/>
              <a:t>14</a:t>
            </a:fld>
            <a:endParaRPr lang="en-US"/>
          </a:p>
        </p:txBody>
      </p:sp>
    </p:spTree>
    <p:extLst>
      <p:ext uri="{BB962C8B-B14F-4D97-AF65-F5344CB8AC3E}">
        <p14:creationId xmlns:p14="http://schemas.microsoft.com/office/powerpoint/2010/main" val="902801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DAC180-BB6B-0344-889E-B01D8EC29DAD}" type="slidenum">
              <a:rPr lang="en-US" smtClean="0"/>
              <a:t>17</a:t>
            </a:fld>
            <a:endParaRPr lang="en-US"/>
          </a:p>
        </p:txBody>
      </p:sp>
    </p:spTree>
    <p:extLst>
      <p:ext uri="{BB962C8B-B14F-4D97-AF65-F5344CB8AC3E}">
        <p14:creationId xmlns:p14="http://schemas.microsoft.com/office/powerpoint/2010/main" val="4442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DAC180-BB6B-0344-889E-B01D8EC29DAD}" type="slidenum">
              <a:rPr lang="en-US" smtClean="0"/>
              <a:t>19</a:t>
            </a:fld>
            <a:endParaRPr lang="en-US"/>
          </a:p>
        </p:txBody>
      </p:sp>
    </p:spTree>
    <p:extLst>
      <p:ext uri="{BB962C8B-B14F-4D97-AF65-F5344CB8AC3E}">
        <p14:creationId xmlns:p14="http://schemas.microsoft.com/office/powerpoint/2010/main" val="1738397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DAC180-BB6B-0344-889E-B01D8EC29DAD}" type="slidenum">
              <a:rPr lang="en-US" smtClean="0"/>
              <a:t>20</a:t>
            </a:fld>
            <a:endParaRPr lang="en-US"/>
          </a:p>
        </p:txBody>
      </p:sp>
    </p:spTree>
    <p:extLst>
      <p:ext uri="{BB962C8B-B14F-4D97-AF65-F5344CB8AC3E}">
        <p14:creationId xmlns:p14="http://schemas.microsoft.com/office/powerpoint/2010/main" val="1277174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DAC180-BB6B-0344-889E-B01D8EC29DAD}" type="slidenum">
              <a:rPr lang="en-US" smtClean="0"/>
              <a:t>21</a:t>
            </a:fld>
            <a:endParaRPr lang="en-US"/>
          </a:p>
        </p:txBody>
      </p:sp>
    </p:spTree>
    <p:extLst>
      <p:ext uri="{BB962C8B-B14F-4D97-AF65-F5344CB8AC3E}">
        <p14:creationId xmlns:p14="http://schemas.microsoft.com/office/powerpoint/2010/main" val="1880236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DAC180-BB6B-0344-889E-B01D8EC29DAD}" type="slidenum">
              <a:rPr lang="en-US" smtClean="0"/>
              <a:t>22</a:t>
            </a:fld>
            <a:endParaRPr lang="en-US"/>
          </a:p>
        </p:txBody>
      </p:sp>
    </p:spTree>
    <p:extLst>
      <p:ext uri="{BB962C8B-B14F-4D97-AF65-F5344CB8AC3E}">
        <p14:creationId xmlns:p14="http://schemas.microsoft.com/office/powerpoint/2010/main" val="1550857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Mandatory</a:t>
            </a:r>
          </a:p>
          <a:p>
            <a:r>
              <a:rPr lang="en-GB" sz="1200" dirty="0">
                <a:latin typeface="Avenir Book" charset="0"/>
                <a:ea typeface="Avenir Book" charset="0"/>
                <a:cs typeface="Avenir Book" charset="0"/>
              </a:rPr>
              <a:t>Certification for reporting purposes:</a:t>
            </a:r>
          </a:p>
          <a:p>
            <a:pPr marL="285750" indent="-285750">
              <a:buFontTx/>
              <a:buChar char="-"/>
            </a:pPr>
            <a:r>
              <a:rPr lang="en-GB" sz="1200" dirty="0">
                <a:latin typeface="Avenir Book" charset="0"/>
                <a:ea typeface="Avenir Book" charset="0"/>
                <a:cs typeface="Avenir Book" charset="0"/>
              </a:rPr>
              <a:t>Design level</a:t>
            </a:r>
          </a:p>
          <a:p>
            <a:pPr marL="285750" indent="-285750">
              <a:buFontTx/>
              <a:buChar char="-"/>
            </a:pPr>
            <a:r>
              <a:rPr lang="en-GB" sz="1200" dirty="0">
                <a:latin typeface="Avenir Book" charset="0"/>
                <a:ea typeface="Avenir Book" charset="0"/>
                <a:cs typeface="Avenir Book" charset="0"/>
              </a:rPr>
              <a:t>Performance level</a:t>
            </a:r>
          </a:p>
          <a:p>
            <a:pPr marL="0" indent="0">
              <a:buFontTx/>
              <a:buNone/>
            </a:pPr>
            <a:endParaRPr lang="en-GB" sz="1200" dirty="0">
              <a:latin typeface="Avenir Book" charset="0"/>
              <a:ea typeface="Avenir Book" charset="0"/>
              <a:cs typeface="Avenir Book" charset="0"/>
            </a:endParaRPr>
          </a:p>
          <a:p>
            <a:r>
              <a:rPr lang="en-GB" sz="1200" dirty="0">
                <a:latin typeface="Avenir Book" charset="0"/>
                <a:ea typeface="Avenir Book" charset="0"/>
                <a:cs typeface="Avenir Book" charset="0"/>
              </a:rPr>
              <a:t>optional</a:t>
            </a:r>
          </a:p>
          <a:p>
            <a:r>
              <a:rPr lang="en-GB" sz="1200" dirty="0">
                <a:latin typeface="Avenir Book" charset="0"/>
                <a:ea typeface="Avenir Book" charset="0"/>
                <a:cs typeface="Avenir Book" charset="0"/>
              </a:rPr>
              <a:t>Certification for monetisation purposes:</a:t>
            </a:r>
          </a:p>
          <a:p>
            <a:pPr marL="285750" indent="-285750">
              <a:buFontTx/>
              <a:buChar char="-"/>
            </a:pPr>
            <a:r>
              <a:rPr lang="en-GB" sz="1200" dirty="0">
                <a:latin typeface="Avenir Book" charset="0"/>
                <a:ea typeface="Avenir Book" charset="0"/>
                <a:cs typeface="Avenir Book" charset="0"/>
              </a:rPr>
              <a:t>Results-based payments</a:t>
            </a:r>
          </a:p>
          <a:p>
            <a:pPr marL="285750" indent="-285750">
              <a:buFontTx/>
              <a:buChar char="-"/>
            </a:pPr>
            <a:r>
              <a:rPr lang="en-GB" sz="1200">
                <a:latin typeface="Avenir Book" charset="0"/>
                <a:ea typeface="Avenir Book" charset="0"/>
                <a:cs typeface="Avenir Book" charset="0"/>
              </a:rPr>
              <a:t>Environmental markets</a:t>
            </a:r>
          </a:p>
          <a:p>
            <a:pPr marL="0" indent="0">
              <a:buFontTx/>
              <a:buNone/>
            </a:pPr>
            <a:endParaRPr lang="en-GB" sz="1200" dirty="0">
              <a:latin typeface="Avenir Book" charset="0"/>
              <a:ea typeface="Avenir Book" charset="0"/>
              <a:cs typeface="Avenir Book" charset="0"/>
            </a:endParaRPr>
          </a:p>
          <a:p>
            <a:pPr marL="0" indent="0">
              <a:buFontTx/>
              <a:buNone/>
            </a:pPr>
            <a:endParaRPr lang="en-GB" sz="1200" dirty="0">
              <a:latin typeface="Avenir Book" charset="0"/>
              <a:ea typeface="Avenir Book" charset="0"/>
              <a:cs typeface="Avenir Book" charset="0"/>
            </a:endParaRPr>
          </a:p>
          <a:p>
            <a:endParaRPr lang="en-US" dirty="0"/>
          </a:p>
        </p:txBody>
      </p:sp>
      <p:sp>
        <p:nvSpPr>
          <p:cNvPr id="4" name="Slide Number Placeholder 3"/>
          <p:cNvSpPr>
            <a:spLocks noGrp="1"/>
          </p:cNvSpPr>
          <p:nvPr>
            <p:ph type="sldNum" sz="quarter" idx="10"/>
          </p:nvPr>
        </p:nvSpPr>
        <p:spPr/>
        <p:txBody>
          <a:bodyPr/>
          <a:lstStyle/>
          <a:p>
            <a:fld id="{FFDAC180-BB6B-0344-889E-B01D8EC29DAD}" type="slidenum">
              <a:rPr lang="en-US" smtClean="0"/>
              <a:t>25</a:t>
            </a:fld>
            <a:endParaRPr lang="en-US"/>
          </a:p>
        </p:txBody>
      </p:sp>
    </p:spTree>
    <p:extLst>
      <p:ext uri="{BB962C8B-B14F-4D97-AF65-F5344CB8AC3E}">
        <p14:creationId xmlns:p14="http://schemas.microsoft.com/office/powerpoint/2010/main" val="1841402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Renewable energy</a:t>
            </a:r>
          </a:p>
          <a:p>
            <a:r>
              <a:rPr lang="en-US" sz="1200" b="1" dirty="0">
                <a:solidFill>
                  <a:srgbClr val="424341"/>
                </a:solidFill>
                <a:latin typeface="Avenir Black" charset="0"/>
                <a:ea typeface="Avenir Black" charset="0"/>
                <a:cs typeface="Avenir Black" charset="0"/>
              </a:rPr>
              <a:t>Differentiators</a:t>
            </a:r>
          </a:p>
          <a:p>
            <a:pPr marL="285750" indent="-285750">
              <a:buFont typeface="Arial" charset="0"/>
              <a:buChar char="•"/>
            </a:pPr>
            <a:r>
              <a:rPr lang="en-US" sz="1200" dirty="0">
                <a:solidFill>
                  <a:srgbClr val="424341"/>
                </a:solidFill>
                <a:latin typeface="Avenir Light" charset="0"/>
                <a:ea typeface="Avenir Light" charset="0"/>
                <a:cs typeface="Avenir Light" charset="0"/>
              </a:rPr>
              <a:t>Ensure that finance goes directly to the generation of new renewable energy </a:t>
            </a:r>
          </a:p>
          <a:p>
            <a:pPr marL="285750" indent="-285750">
              <a:buFont typeface="Arial" charset="0"/>
              <a:buChar char="•"/>
            </a:pPr>
            <a:r>
              <a:rPr lang="en-US" sz="1200" dirty="0">
                <a:solidFill>
                  <a:srgbClr val="424341"/>
                </a:solidFill>
                <a:latin typeface="Avenir Light" charset="0"/>
                <a:ea typeface="Avenir Light" charset="0"/>
                <a:cs typeface="Avenir Light" charset="0"/>
              </a:rPr>
              <a:t>Only from high quality projects with robust safeguards, stakeholder inclusivity </a:t>
            </a:r>
          </a:p>
          <a:p>
            <a:pPr marL="285750" indent="-285750">
              <a:buFont typeface="Arial" charset="0"/>
              <a:buChar char="•"/>
            </a:pPr>
            <a:r>
              <a:rPr lang="en-US" sz="1200" dirty="0">
                <a:solidFill>
                  <a:srgbClr val="424341"/>
                </a:solidFill>
                <a:latin typeface="Avenir Light" charset="0"/>
                <a:ea typeface="Avenir Light" charset="0"/>
                <a:cs typeface="Avenir Light" charset="0"/>
              </a:rPr>
              <a:t>Contributions to SDGs</a:t>
            </a:r>
          </a:p>
          <a:p>
            <a:endParaRPr lang="en-US" dirty="0"/>
          </a:p>
          <a:p>
            <a:endParaRPr lang="en-US" dirty="0"/>
          </a:p>
          <a:p>
            <a:r>
              <a:rPr lang="en-US" sz="1200" b="1" dirty="0">
                <a:solidFill>
                  <a:srgbClr val="424341"/>
                </a:solidFill>
                <a:latin typeface="Avenir Black" charset="0"/>
                <a:ea typeface="Avenir Black" charset="0"/>
                <a:cs typeface="Avenir Black" charset="0"/>
              </a:rPr>
              <a:t>Water safeguards</a:t>
            </a:r>
          </a:p>
          <a:p>
            <a:pPr lvl="0"/>
            <a:r>
              <a:rPr lang="en-US" sz="1200" dirty="0">
                <a:solidFill>
                  <a:srgbClr val="424341"/>
                </a:solidFill>
                <a:latin typeface="Avenir Light" charset="0"/>
                <a:ea typeface="Avenir Light" charset="0"/>
                <a:cs typeface="Avenir Light" charset="0"/>
              </a:rPr>
              <a:t>Enhanced safeguards at the project design level, enabling relevant projects to be labeled “water aware.”</a:t>
            </a:r>
          </a:p>
          <a:p>
            <a:endParaRPr lang="en-US" sz="1200" b="1" dirty="0">
              <a:solidFill>
                <a:srgbClr val="424341"/>
              </a:solidFill>
              <a:latin typeface="Avenir Black" charset="0"/>
              <a:ea typeface="Avenir Black" charset="0"/>
              <a:cs typeface="Avenir Black" charset="0"/>
            </a:endParaRPr>
          </a:p>
          <a:p>
            <a:r>
              <a:rPr lang="en-US" sz="1200" b="1" dirty="0">
                <a:solidFill>
                  <a:srgbClr val="424341"/>
                </a:solidFill>
                <a:latin typeface="Avenir Black" charset="0"/>
                <a:ea typeface="Avenir Black" charset="0"/>
                <a:cs typeface="Avenir Black" charset="0"/>
              </a:rPr>
              <a:t>Water Benefit Certificates</a:t>
            </a:r>
          </a:p>
          <a:p>
            <a:r>
              <a:rPr lang="en-US" sz="1200" dirty="0">
                <a:solidFill>
                  <a:srgbClr val="424341"/>
                </a:solidFill>
                <a:latin typeface="Avenir Light" charset="0"/>
                <a:ea typeface="Avenir Light" charset="0"/>
                <a:cs typeface="Avenir Light" charset="0"/>
              </a:rPr>
              <a:t>Gold Standard Certified SDG Impacts quantifying the water purified, supplied or conserved </a:t>
            </a:r>
          </a:p>
          <a:p>
            <a:pPr marL="285750" indent="-285750">
              <a:buFont typeface="Arial" charset="0"/>
              <a:buChar char="•"/>
            </a:pPr>
            <a:r>
              <a:rPr lang="en-US" sz="1200" dirty="0">
                <a:solidFill>
                  <a:srgbClr val="424341"/>
                </a:solidFill>
                <a:latin typeface="Avenir Light" charset="0"/>
                <a:ea typeface="Avenir Light" charset="0"/>
                <a:cs typeface="Avenir Light" charset="0"/>
              </a:rPr>
              <a:t>Sustainable Sugarcane Initiative</a:t>
            </a:r>
          </a:p>
          <a:p>
            <a:pPr marL="285750" indent="-285750">
              <a:buFont typeface="Arial" charset="0"/>
              <a:buChar char="•"/>
            </a:pPr>
            <a:r>
              <a:rPr lang="en-US" sz="1200" dirty="0">
                <a:solidFill>
                  <a:srgbClr val="424341"/>
                </a:solidFill>
                <a:latin typeface="Avenir Light" charset="0"/>
                <a:ea typeface="Avenir Light" charset="0"/>
                <a:cs typeface="Avenir Light" charset="0"/>
              </a:rPr>
              <a:t>WASH</a:t>
            </a:r>
          </a:p>
          <a:p>
            <a:pPr marL="285750" indent="-285750">
              <a:buFont typeface="Arial" charset="0"/>
              <a:buChar char="•"/>
            </a:pPr>
            <a:endParaRPr lang="en-US" sz="1200" dirty="0">
              <a:solidFill>
                <a:srgbClr val="424341"/>
              </a:solidFill>
              <a:latin typeface="Avenir Light" charset="0"/>
              <a:ea typeface="Avenir Light" charset="0"/>
              <a:cs typeface="Avenir Light" charset="0"/>
            </a:endParaRPr>
          </a:p>
          <a:p>
            <a:r>
              <a:rPr lang="en-US" sz="1200" b="1" dirty="0">
                <a:solidFill>
                  <a:srgbClr val="424341"/>
                </a:solidFill>
                <a:latin typeface="Avenir Black" charset="0"/>
                <a:ea typeface="Avenir Black" charset="0"/>
                <a:cs typeface="Avenir Black" charset="0"/>
              </a:rPr>
              <a:t>ADALYs</a:t>
            </a:r>
          </a:p>
          <a:p>
            <a:r>
              <a:rPr lang="en-US" sz="1200" dirty="0">
                <a:solidFill>
                  <a:srgbClr val="424341"/>
                </a:solidFill>
                <a:latin typeface="Avenir Light" charset="0"/>
                <a:ea typeface="Avenir Light" charset="0"/>
                <a:cs typeface="Avenir Light" charset="0"/>
              </a:rPr>
              <a:t>Averted Disability-Adjusted Life-Years, a unit for measuring health impact, representing the years attributed to premature death or disability due to a certain health impact. Effective in assessing the global burden of disease. </a:t>
            </a:r>
          </a:p>
          <a:p>
            <a:pPr marL="0" indent="0">
              <a:buFont typeface="Arial" charset="0"/>
              <a:buNone/>
            </a:pPr>
            <a:endParaRPr lang="en-US" sz="1200" dirty="0">
              <a:solidFill>
                <a:srgbClr val="424341"/>
              </a:solidFill>
              <a:latin typeface="Avenir Light" charset="0"/>
              <a:ea typeface="Avenir Light" charset="0"/>
              <a:cs typeface="Avenir Light" charset="0"/>
            </a:endParaRPr>
          </a:p>
          <a:p>
            <a:r>
              <a:rPr lang="en-US" sz="1400" b="1" dirty="0">
                <a:solidFill>
                  <a:srgbClr val="424341"/>
                </a:solidFill>
                <a:latin typeface="Avenir Black" charset="0"/>
                <a:ea typeface="Avenir Black" charset="0"/>
                <a:cs typeface="Avenir Black" charset="0"/>
              </a:rPr>
              <a:t>Gender safeguards</a:t>
            </a:r>
          </a:p>
          <a:p>
            <a:r>
              <a:rPr lang="en-US" sz="1400" dirty="0">
                <a:solidFill>
                  <a:srgbClr val="414141"/>
                </a:solidFill>
                <a:latin typeface="Avenir Book" charset="0"/>
                <a:ea typeface="Avenir Book" charset="0"/>
                <a:cs typeface="Avenir Book" charset="0"/>
              </a:rPr>
              <a:t>Enhanced safeguards at the project design level, enabling all projects to be labeled “gender sensitive.”</a:t>
            </a:r>
          </a:p>
          <a:p>
            <a:endParaRPr lang="en-US" sz="1400" dirty="0">
              <a:solidFill>
                <a:srgbClr val="414141"/>
              </a:solidFill>
              <a:latin typeface="Avenir Book" charset="0"/>
              <a:ea typeface="Avenir Book" charset="0"/>
              <a:cs typeface="Avenir Book" charset="0"/>
            </a:endParaRPr>
          </a:p>
          <a:p>
            <a:r>
              <a:rPr lang="en-US" sz="1400" b="1" dirty="0">
                <a:solidFill>
                  <a:srgbClr val="424341"/>
                </a:solidFill>
                <a:latin typeface="Avenir Black" charset="0"/>
                <a:ea typeface="Avenir Black" charset="0"/>
                <a:cs typeface="Avenir Black" charset="0"/>
              </a:rPr>
              <a:t>Certified SDG Impacts</a:t>
            </a:r>
          </a:p>
          <a:p>
            <a:r>
              <a:rPr lang="en-US" sz="1400" dirty="0">
                <a:solidFill>
                  <a:srgbClr val="414141"/>
                </a:solidFill>
                <a:latin typeface="Avenir Book" charset="0"/>
                <a:ea typeface="Avenir Book" charset="0"/>
                <a:cs typeface="Avenir Book" charset="0"/>
              </a:rPr>
              <a:t>New methodologies in development to quantify and certify impacts, potentially: </a:t>
            </a:r>
          </a:p>
          <a:p>
            <a:pPr marL="742950" lvl="1" indent="-285750">
              <a:buFont typeface="Arial" charset="0"/>
              <a:buChar char="•"/>
            </a:pPr>
            <a:r>
              <a:rPr lang="en-US" sz="1400" dirty="0">
                <a:solidFill>
                  <a:srgbClr val="414141"/>
                </a:solidFill>
                <a:latin typeface="Avenir Book" charset="0"/>
                <a:ea typeface="Avenir Book" charset="0"/>
                <a:cs typeface="Avenir Book" charset="0"/>
              </a:rPr>
              <a:t>Women’s economic empowerment</a:t>
            </a:r>
          </a:p>
          <a:p>
            <a:pPr marL="742950" lvl="1" indent="-285750">
              <a:buFont typeface="Arial" charset="0"/>
              <a:buChar char="•"/>
            </a:pPr>
            <a:r>
              <a:rPr lang="en-US" sz="1400" dirty="0">
                <a:solidFill>
                  <a:srgbClr val="414141"/>
                </a:solidFill>
                <a:latin typeface="Avenir Book" charset="0"/>
                <a:ea typeface="Avenir Book" charset="0"/>
                <a:cs typeface="Avenir Book" charset="0"/>
              </a:rPr>
              <a:t>Reduction in time poverty</a:t>
            </a:r>
          </a:p>
          <a:p>
            <a:pPr marL="742950" lvl="1" indent="-285750">
              <a:buFont typeface="Arial" charset="0"/>
              <a:buChar char="•"/>
            </a:pPr>
            <a:r>
              <a:rPr lang="en-US" sz="1400" dirty="0">
                <a:solidFill>
                  <a:srgbClr val="414141"/>
                </a:solidFill>
                <a:latin typeface="Avenir Book" charset="0"/>
                <a:ea typeface="Avenir Book" charset="0"/>
                <a:cs typeface="Avenir Book" charset="0"/>
              </a:rPr>
              <a:t>Women’s voice and agency</a:t>
            </a:r>
            <a:endParaRPr lang="en-US" sz="1400" dirty="0">
              <a:solidFill>
                <a:schemeClr val="tx1"/>
              </a:solidFill>
              <a:latin typeface="+mn-lt"/>
              <a:ea typeface="+mn-ea"/>
              <a:cs typeface="+mn-cs"/>
            </a:endParaRPr>
          </a:p>
          <a:p>
            <a:pPr marL="457200" lvl="1" indent="0">
              <a:buFont typeface="Arial" charset="0"/>
              <a:buNone/>
            </a:pPr>
            <a:endParaRPr lang="en-US" sz="1400" dirty="0">
              <a:solidFill>
                <a:schemeClr val="tx1"/>
              </a:solidFill>
              <a:latin typeface="+mn-lt"/>
              <a:ea typeface="+mn-ea"/>
              <a:cs typeface="+mn-cs"/>
            </a:endParaRPr>
          </a:p>
          <a:p>
            <a:pPr marL="457200" lvl="1" indent="0">
              <a:buFont typeface="Arial" charset="0"/>
              <a:buNone/>
            </a:pPr>
            <a:r>
              <a:rPr lang="en-US" sz="1400" b="1" dirty="0">
                <a:latin typeface="Avenir Light" charset="0"/>
                <a:ea typeface="Avenir Light" charset="0"/>
                <a:cs typeface="Avenir Light" charset="0"/>
              </a:rPr>
              <a:t>LARGE SCALE DEVELOPMENT</a:t>
            </a:r>
            <a:endParaRPr lang="en-US" sz="1400" b="1" dirty="0">
              <a:solidFill>
                <a:schemeClr val="tx1"/>
              </a:solidFill>
              <a:latin typeface="+mn-lt"/>
              <a:ea typeface="+mn-ea"/>
              <a:cs typeface="+mn-cs"/>
            </a:endParaRPr>
          </a:p>
          <a:p>
            <a:pPr marL="457200" lvl="1" indent="0">
              <a:buFont typeface="Arial" charset="0"/>
              <a:buNone/>
            </a:pPr>
            <a:r>
              <a:rPr lang="en-US" sz="1200" dirty="0">
                <a:solidFill>
                  <a:schemeClr val="bg1"/>
                </a:solidFill>
                <a:latin typeface="Avenir Book" charset="0"/>
                <a:ea typeface="Avenir Book" charset="0"/>
                <a:cs typeface="Avenir Book" charset="0"/>
              </a:rPr>
              <a:t>Project-only certification to de-risk investment and provide credible data for reporting purposes. APPLICATIONS:</a:t>
            </a:r>
          </a:p>
          <a:p>
            <a:pPr marL="600075" indent="-285750">
              <a:buFont typeface="Arial" charset="0"/>
              <a:buChar char="•"/>
            </a:pPr>
            <a:r>
              <a:rPr lang="en-US" sz="1200" dirty="0">
                <a:solidFill>
                  <a:schemeClr val="bg1"/>
                </a:solidFill>
                <a:latin typeface="Avenir Book" charset="0"/>
                <a:ea typeface="Avenir Book" charset="0"/>
                <a:cs typeface="Avenir Book" charset="0"/>
              </a:rPr>
              <a:t>Sustainable Urban Development</a:t>
            </a:r>
          </a:p>
          <a:p>
            <a:pPr marL="600075" indent="-285750">
              <a:buFont typeface="Arial" charset="0"/>
              <a:buChar char="•"/>
            </a:pPr>
            <a:r>
              <a:rPr lang="en-US" sz="1200" dirty="0">
                <a:solidFill>
                  <a:schemeClr val="bg1"/>
                </a:solidFill>
                <a:latin typeface="Avenir Book" charset="0"/>
                <a:ea typeface="Avenir Book" charset="0"/>
                <a:cs typeface="Avenir Book" charset="0"/>
              </a:rPr>
              <a:t>Green infrastructure</a:t>
            </a:r>
          </a:p>
          <a:p>
            <a:pPr marL="600075" indent="-285750">
              <a:buFont typeface="Arial" charset="0"/>
              <a:buChar char="•"/>
            </a:pPr>
            <a:r>
              <a:rPr lang="en-US" sz="1200" dirty="0">
                <a:solidFill>
                  <a:schemeClr val="bg1"/>
                </a:solidFill>
                <a:latin typeface="Avenir Book" charset="0"/>
                <a:ea typeface="Avenir Book" charset="0"/>
                <a:cs typeface="Avenir Book" charset="0"/>
              </a:rPr>
              <a:t>Development/Social Impact Bonds</a:t>
            </a:r>
          </a:p>
          <a:p>
            <a:pPr marL="0" indent="0">
              <a:buFont typeface="Arial" charset="0"/>
              <a:buNone/>
            </a:pPr>
            <a:endParaRPr lang="en-US" sz="1200" dirty="0">
              <a:solidFill>
                <a:srgbClr val="424341"/>
              </a:solidFill>
              <a:latin typeface="Avenir Light" charset="0"/>
              <a:ea typeface="Avenir Light" charset="0"/>
              <a:cs typeface="Avenir Light" charset="0"/>
            </a:endParaRPr>
          </a:p>
          <a:p>
            <a:endParaRPr lang="en-US" dirty="0"/>
          </a:p>
        </p:txBody>
      </p:sp>
      <p:sp>
        <p:nvSpPr>
          <p:cNvPr id="4" name="Slide Number Placeholder 3"/>
          <p:cNvSpPr>
            <a:spLocks noGrp="1"/>
          </p:cNvSpPr>
          <p:nvPr>
            <p:ph type="sldNum" sz="quarter" idx="10"/>
          </p:nvPr>
        </p:nvSpPr>
        <p:spPr/>
        <p:txBody>
          <a:bodyPr/>
          <a:lstStyle/>
          <a:p>
            <a:fld id="{FFDAC180-BB6B-0344-889E-B01D8EC29DAD}" type="slidenum">
              <a:rPr lang="en-US" smtClean="0"/>
              <a:t>26</a:t>
            </a:fld>
            <a:endParaRPr lang="en-US"/>
          </a:p>
        </p:txBody>
      </p:sp>
    </p:spTree>
    <p:extLst>
      <p:ext uri="{BB962C8B-B14F-4D97-AF65-F5344CB8AC3E}">
        <p14:creationId xmlns:p14="http://schemas.microsoft.com/office/powerpoint/2010/main" val="709962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DAC180-BB6B-0344-889E-B01D8EC29DAD}" type="slidenum">
              <a:rPr lang="en-US" smtClean="0"/>
              <a:t>27</a:t>
            </a:fld>
            <a:endParaRPr lang="en-US"/>
          </a:p>
        </p:txBody>
      </p:sp>
    </p:spTree>
    <p:extLst>
      <p:ext uri="{BB962C8B-B14F-4D97-AF65-F5344CB8AC3E}">
        <p14:creationId xmlns:p14="http://schemas.microsoft.com/office/powerpoint/2010/main" val="1372252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4D4D4C"/>
                </a:solidFill>
                <a:latin typeface="Avenir Light" charset="0"/>
                <a:ea typeface="Avenir Light" charset="0"/>
                <a:cs typeface="Avenir Light" charset="0"/>
              </a:rPr>
              <a:t>Leadership on climate and the SDGs is both INVALUABLE and VALUABLE</a:t>
            </a:r>
          </a:p>
          <a:p>
            <a:endParaRPr lang="en-US" sz="1200" dirty="0">
              <a:solidFill>
                <a:srgbClr val="4D4D4C"/>
              </a:solidFill>
              <a:latin typeface="Avenir Light" charset="0"/>
              <a:ea typeface="Avenir Light" charset="0"/>
              <a:cs typeface="Avenir Light" charset="0"/>
            </a:endParaRPr>
          </a:p>
          <a:p>
            <a:r>
              <a:rPr lang="en-US" sz="1200" dirty="0">
                <a:solidFill>
                  <a:srgbClr val="4D4D4C"/>
                </a:solidFill>
                <a:latin typeface="Avenir Light" charset="0"/>
                <a:ea typeface="Avenir Light" charset="0"/>
                <a:cs typeface="Avenir Light" charset="0"/>
              </a:rPr>
              <a:t>VALUABLE</a:t>
            </a:r>
          </a:p>
        </p:txBody>
      </p:sp>
      <p:sp>
        <p:nvSpPr>
          <p:cNvPr id="4" name="Slide Number Placeholder 3"/>
          <p:cNvSpPr>
            <a:spLocks noGrp="1"/>
          </p:cNvSpPr>
          <p:nvPr>
            <p:ph type="sldNum" sz="quarter" idx="10"/>
          </p:nvPr>
        </p:nvSpPr>
        <p:spPr/>
        <p:txBody>
          <a:bodyPr/>
          <a:lstStyle/>
          <a:p>
            <a:fld id="{FFDAC180-BB6B-0344-889E-B01D8EC29DAD}" type="slidenum">
              <a:rPr lang="en-US" smtClean="0"/>
              <a:t>4</a:t>
            </a:fld>
            <a:endParaRPr lang="en-US"/>
          </a:p>
        </p:txBody>
      </p:sp>
    </p:spTree>
    <p:extLst>
      <p:ext uri="{BB962C8B-B14F-4D97-AF65-F5344CB8AC3E}">
        <p14:creationId xmlns:p14="http://schemas.microsoft.com/office/powerpoint/2010/main" val="483125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DAC180-BB6B-0344-889E-B01D8EC29DAD}" type="slidenum">
              <a:rPr lang="en-US" smtClean="0"/>
              <a:t>28</a:t>
            </a:fld>
            <a:endParaRPr lang="en-US"/>
          </a:p>
        </p:txBody>
      </p:sp>
    </p:spTree>
    <p:extLst>
      <p:ext uri="{BB962C8B-B14F-4D97-AF65-F5344CB8AC3E}">
        <p14:creationId xmlns:p14="http://schemas.microsoft.com/office/powerpoint/2010/main" val="1441707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Development (WBCSD) found that 79% of the 157 companies </a:t>
            </a:r>
            <a:r>
              <a:rPr lang="en-US" sz="1200" b="0" i="0" u="none" strike="noStrike" kern="1200" baseline="0" dirty="0" err="1">
                <a:solidFill>
                  <a:schemeClr val="tx1"/>
                </a:solidFill>
                <a:latin typeface="+mn-lt"/>
                <a:ea typeface="+mn-ea"/>
                <a:cs typeface="+mn-cs"/>
              </a:rPr>
              <a:t>analysed</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acknowledge the SDGs in some way; 45% had started to align their sustainability strategies</a:t>
            </a:r>
          </a:p>
          <a:p>
            <a:r>
              <a:rPr lang="en-US" sz="1200" b="0" i="0" u="none" strike="noStrike" kern="1200" baseline="0" dirty="0">
                <a:solidFill>
                  <a:schemeClr val="tx1"/>
                </a:solidFill>
                <a:latin typeface="+mn-lt"/>
                <a:ea typeface="+mn-ea"/>
                <a:cs typeface="+mn-cs"/>
              </a:rPr>
              <a:t>with goal-level SDG criteria; but only 6% have aligned their strategy and targets to specific</a:t>
            </a:r>
          </a:p>
          <a:p>
            <a:r>
              <a:rPr lang="en-US" sz="1200" b="0" i="0" u="none" strike="noStrike" kern="1200" baseline="0" dirty="0">
                <a:solidFill>
                  <a:schemeClr val="tx1"/>
                </a:solidFill>
                <a:latin typeface="+mn-lt"/>
                <a:ea typeface="+mn-ea"/>
                <a:cs typeface="+mn-cs"/>
              </a:rPr>
              <a:t>target-level SDG criteria and measured their contributions to key SDGs</a:t>
            </a:r>
            <a:endParaRPr lang="en-US" dirty="0"/>
          </a:p>
        </p:txBody>
      </p:sp>
      <p:sp>
        <p:nvSpPr>
          <p:cNvPr id="4" name="Slide Number Placeholder 3"/>
          <p:cNvSpPr>
            <a:spLocks noGrp="1"/>
          </p:cNvSpPr>
          <p:nvPr>
            <p:ph type="sldNum" sz="quarter" idx="10"/>
          </p:nvPr>
        </p:nvSpPr>
        <p:spPr/>
        <p:txBody>
          <a:bodyPr/>
          <a:lstStyle/>
          <a:p>
            <a:fld id="{FFDAC180-BB6B-0344-889E-B01D8EC29DAD}" type="slidenum">
              <a:rPr lang="en-US" smtClean="0"/>
              <a:t>6</a:t>
            </a:fld>
            <a:endParaRPr lang="en-US"/>
          </a:p>
        </p:txBody>
      </p:sp>
    </p:spTree>
    <p:extLst>
      <p:ext uri="{BB962C8B-B14F-4D97-AF65-F5344CB8AC3E}">
        <p14:creationId xmlns:p14="http://schemas.microsoft.com/office/powerpoint/2010/main" val="643496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DAC180-BB6B-0344-889E-B01D8EC29DAD}" type="slidenum">
              <a:rPr lang="en-US" smtClean="0"/>
              <a:t>7</a:t>
            </a:fld>
            <a:endParaRPr lang="en-US"/>
          </a:p>
        </p:txBody>
      </p:sp>
    </p:spTree>
    <p:extLst>
      <p:ext uri="{BB962C8B-B14F-4D97-AF65-F5344CB8AC3E}">
        <p14:creationId xmlns:p14="http://schemas.microsoft.com/office/powerpoint/2010/main" val="1658452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UN report released in April 2017 found that 82 out of 100 blue chip companies demonstrated commitment to the SDGs in their 2016 annual reports, either through explicit statements about the goals or implicit actions that support them. SDG 13 (Climate Action), SDG 3 (Good Health) and SDG 10 (Reduced Inequalities) were top priorities.</a:t>
            </a:r>
          </a:p>
        </p:txBody>
      </p:sp>
      <p:sp>
        <p:nvSpPr>
          <p:cNvPr id="4" name="Slide Number Placeholder 3"/>
          <p:cNvSpPr>
            <a:spLocks noGrp="1"/>
          </p:cNvSpPr>
          <p:nvPr>
            <p:ph type="sldNum" sz="quarter" idx="10"/>
          </p:nvPr>
        </p:nvSpPr>
        <p:spPr/>
        <p:txBody>
          <a:bodyPr/>
          <a:lstStyle/>
          <a:p>
            <a:fld id="{FFDAC180-BB6B-0344-889E-B01D8EC29DAD}" type="slidenum">
              <a:rPr lang="en-US" smtClean="0"/>
              <a:t>8</a:t>
            </a:fld>
            <a:endParaRPr lang="en-US"/>
          </a:p>
        </p:txBody>
      </p:sp>
    </p:spTree>
    <p:extLst>
      <p:ext uri="{BB962C8B-B14F-4D97-AF65-F5344CB8AC3E}">
        <p14:creationId xmlns:p14="http://schemas.microsoft.com/office/powerpoint/2010/main" val="408985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DAC180-BB6B-0344-889E-B01D8EC29DAD}" type="slidenum">
              <a:rPr lang="en-US" smtClean="0"/>
              <a:t>9</a:t>
            </a:fld>
            <a:endParaRPr lang="en-US"/>
          </a:p>
        </p:txBody>
      </p:sp>
    </p:spTree>
    <p:extLst>
      <p:ext uri="{BB962C8B-B14F-4D97-AF65-F5344CB8AC3E}">
        <p14:creationId xmlns:p14="http://schemas.microsoft.com/office/powerpoint/2010/main" val="599954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DAC180-BB6B-0344-889E-B01D8EC29DAD}" type="slidenum">
              <a:rPr lang="en-US" smtClean="0"/>
              <a:t>10</a:t>
            </a:fld>
            <a:endParaRPr lang="en-US"/>
          </a:p>
        </p:txBody>
      </p:sp>
    </p:spTree>
    <p:extLst>
      <p:ext uri="{BB962C8B-B14F-4D97-AF65-F5344CB8AC3E}">
        <p14:creationId xmlns:p14="http://schemas.microsoft.com/office/powerpoint/2010/main" val="550021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DAC180-BB6B-0344-889E-B01D8EC29DAD}" type="slidenum">
              <a:rPr lang="en-US" smtClean="0"/>
              <a:t>11</a:t>
            </a:fld>
            <a:endParaRPr lang="en-US"/>
          </a:p>
        </p:txBody>
      </p:sp>
    </p:spTree>
    <p:extLst>
      <p:ext uri="{BB962C8B-B14F-4D97-AF65-F5344CB8AC3E}">
        <p14:creationId xmlns:p14="http://schemas.microsoft.com/office/powerpoint/2010/main" val="1712965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DAC180-BB6B-0344-889E-B01D8EC29DAD}" type="slidenum">
              <a:rPr lang="en-US" smtClean="0"/>
              <a:t>12</a:t>
            </a:fld>
            <a:endParaRPr lang="en-US"/>
          </a:p>
        </p:txBody>
      </p:sp>
    </p:spTree>
    <p:extLst>
      <p:ext uri="{BB962C8B-B14F-4D97-AF65-F5344CB8AC3E}">
        <p14:creationId xmlns:p14="http://schemas.microsoft.com/office/powerpoint/2010/main" val="16312726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erson 1">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759239" y="-1"/>
            <a:ext cx="3384761" cy="5143501"/>
          </a:xfrm>
          <a:prstGeom prst="rect">
            <a:avLst/>
          </a:prstGeom>
        </p:spPr>
      </p:pic>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4884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 Text + Phot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a:t>
            </a:r>
          </a:p>
        </p:txBody>
      </p:sp>
      <p:sp>
        <p:nvSpPr>
          <p:cNvPr id="4" name="Text Placeholder 3"/>
          <p:cNvSpPr>
            <a:spLocks noGrp="1"/>
          </p:cNvSpPr>
          <p:nvPr>
            <p:ph type="body" sz="quarter" idx="10" hasCustomPrompt="1"/>
          </p:nvPr>
        </p:nvSpPr>
        <p:spPr>
          <a:xfrm>
            <a:off x="669930" y="784862"/>
            <a:ext cx="3932555" cy="3878819"/>
          </a:xfrm>
          <a:prstGeom prst="rect">
            <a:avLst/>
          </a:prstGeom>
        </p:spPr>
        <p:txBody>
          <a:bodyPr/>
          <a:lstStyle>
            <a:lvl1pPr marL="342891" indent="-342891">
              <a:buFont typeface="AppleSymbols" charset="0"/>
              <a:buChar char="⌝"/>
              <a:defRPr b="1" i="0">
                <a:solidFill>
                  <a:srgbClr val="25A09E"/>
                </a:solidFill>
                <a:latin typeface="Avenir Heavy" charset="0"/>
                <a:ea typeface="Avenir Heavy" charset="0"/>
                <a:cs typeface="Avenir Heavy" charset="0"/>
              </a:defRPr>
            </a:lvl1pPr>
            <a:lvl2pPr marL="742932" indent="-285744">
              <a:buFont typeface="LucidaGrande" charset="0"/>
              <a:buChar char="-"/>
              <a:defRPr/>
            </a:lvl2pPr>
          </a:lstStyle>
          <a:p>
            <a:pPr lvl="0"/>
            <a:r>
              <a:rPr lang="en-US" dirty="0"/>
              <a:t>Subtitle</a:t>
            </a:r>
          </a:p>
          <a:p>
            <a:pPr lvl="1"/>
            <a:r>
              <a:rPr lang="en-US" dirty="0"/>
              <a:t>Second level</a:t>
            </a:r>
          </a:p>
        </p:txBody>
      </p:sp>
      <p:sp>
        <p:nvSpPr>
          <p:cNvPr id="5" name="Picture Placeholder 4"/>
          <p:cNvSpPr>
            <a:spLocks noGrp="1"/>
          </p:cNvSpPr>
          <p:nvPr>
            <p:ph type="pic" sz="quarter" idx="11"/>
          </p:nvPr>
        </p:nvSpPr>
        <p:spPr>
          <a:xfrm>
            <a:off x="4602480" y="784862"/>
            <a:ext cx="3912870" cy="3878819"/>
          </a:xfrm>
          <a:prstGeom prst="rect">
            <a:avLst/>
          </a:prstGeom>
        </p:spPr>
        <p:txBody>
          <a:bodyPr/>
          <a:lstStyle/>
          <a:p>
            <a:endParaRPr lang="en-US"/>
          </a:p>
        </p:txBody>
      </p:sp>
    </p:spTree>
    <p:extLst>
      <p:ext uri="{BB962C8B-B14F-4D97-AF65-F5344CB8AC3E}">
        <p14:creationId xmlns:p14="http://schemas.microsoft.com/office/powerpoint/2010/main" val="2054478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9948" y="293118"/>
            <a:ext cx="7845402" cy="411956"/>
          </a:xfrm>
        </p:spPr>
        <p:txBody>
          <a:bodyPr/>
          <a:lstStyle/>
          <a:p>
            <a:r>
              <a:rPr lang="en-US" dirty="0"/>
              <a:t>Title</a:t>
            </a:r>
          </a:p>
        </p:txBody>
      </p:sp>
      <p:sp>
        <p:nvSpPr>
          <p:cNvPr id="6" name="Picture Placeholder 4"/>
          <p:cNvSpPr>
            <a:spLocks noGrp="1"/>
          </p:cNvSpPr>
          <p:nvPr>
            <p:ph type="pic" sz="quarter" idx="11"/>
          </p:nvPr>
        </p:nvSpPr>
        <p:spPr>
          <a:xfrm>
            <a:off x="669930" y="784624"/>
            <a:ext cx="7845425" cy="3879056"/>
          </a:xfrm>
          <a:prstGeom prst="rect">
            <a:avLst/>
          </a:prstGeom>
        </p:spPr>
        <p:txBody>
          <a:bodyPr/>
          <a:lstStyle/>
          <a:p>
            <a:endParaRPr lang="en-US"/>
          </a:p>
        </p:txBody>
      </p:sp>
    </p:spTree>
    <p:extLst>
      <p:ext uri="{BB962C8B-B14F-4D97-AF65-F5344CB8AC3E}">
        <p14:creationId xmlns:p14="http://schemas.microsoft.com/office/powerpoint/2010/main" val="493913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dy -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a:t>
            </a:r>
          </a:p>
        </p:txBody>
      </p:sp>
      <p:sp>
        <p:nvSpPr>
          <p:cNvPr id="4" name="Text Placeholder 3"/>
          <p:cNvSpPr>
            <a:spLocks noGrp="1"/>
          </p:cNvSpPr>
          <p:nvPr>
            <p:ph type="body" sz="quarter" idx="10" hasCustomPrompt="1"/>
          </p:nvPr>
        </p:nvSpPr>
        <p:spPr>
          <a:xfrm>
            <a:off x="669930" y="784862"/>
            <a:ext cx="7845425" cy="3878819"/>
          </a:xfrm>
          <a:prstGeom prst="rect">
            <a:avLst/>
          </a:prstGeom>
        </p:spPr>
        <p:txBody>
          <a:bodyPr/>
          <a:lstStyle>
            <a:lvl1pPr marL="342891" indent="-342891">
              <a:buFont typeface="AppleSymbols" charset="0"/>
              <a:buChar char="⌝"/>
              <a:defRPr b="1" i="0">
                <a:solidFill>
                  <a:srgbClr val="25A09E"/>
                </a:solidFill>
                <a:latin typeface="Avenir Heavy" charset="0"/>
                <a:ea typeface="Avenir Heavy" charset="0"/>
                <a:cs typeface="Avenir Heavy" charset="0"/>
              </a:defRPr>
            </a:lvl1pPr>
            <a:lvl2pPr marL="742932" indent="-285744">
              <a:buFont typeface="LucidaGrande" charset="0"/>
              <a:buChar char="-"/>
              <a:defRPr/>
            </a:lvl2pPr>
          </a:lstStyle>
          <a:p>
            <a:pPr lvl="0"/>
            <a:r>
              <a:rPr lang="en-US" dirty="0"/>
              <a:t>Subtitle</a:t>
            </a:r>
          </a:p>
          <a:p>
            <a:pPr lvl="1"/>
            <a:r>
              <a:rPr lang="en-US" dirty="0"/>
              <a:t>Second level</a:t>
            </a:r>
          </a:p>
        </p:txBody>
      </p:sp>
    </p:spTree>
    <p:extLst>
      <p:ext uri="{BB962C8B-B14F-4D97-AF65-F5344CB8AC3E}">
        <p14:creationId xmlns:p14="http://schemas.microsoft.com/office/powerpoint/2010/main" val="1377184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 Text + Phot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a:t>
            </a:r>
          </a:p>
        </p:txBody>
      </p:sp>
      <p:sp>
        <p:nvSpPr>
          <p:cNvPr id="4" name="Text Placeholder 3"/>
          <p:cNvSpPr>
            <a:spLocks noGrp="1"/>
          </p:cNvSpPr>
          <p:nvPr>
            <p:ph type="body" sz="quarter" idx="10" hasCustomPrompt="1"/>
          </p:nvPr>
        </p:nvSpPr>
        <p:spPr>
          <a:xfrm>
            <a:off x="669930" y="784862"/>
            <a:ext cx="3932555" cy="3878819"/>
          </a:xfrm>
          <a:prstGeom prst="rect">
            <a:avLst/>
          </a:prstGeom>
        </p:spPr>
        <p:txBody>
          <a:bodyPr/>
          <a:lstStyle>
            <a:lvl1pPr marL="342891" indent="-342891">
              <a:buFont typeface="AppleSymbols" charset="0"/>
              <a:buChar char="⌝"/>
              <a:defRPr b="1" i="0">
                <a:solidFill>
                  <a:srgbClr val="25A09E"/>
                </a:solidFill>
                <a:latin typeface="Avenir Heavy" charset="0"/>
                <a:ea typeface="Avenir Heavy" charset="0"/>
                <a:cs typeface="Avenir Heavy" charset="0"/>
              </a:defRPr>
            </a:lvl1pPr>
            <a:lvl2pPr marL="742932" indent="-285744">
              <a:buFont typeface="LucidaGrande" charset="0"/>
              <a:buChar char="-"/>
              <a:defRPr/>
            </a:lvl2pPr>
          </a:lstStyle>
          <a:p>
            <a:pPr lvl="0"/>
            <a:r>
              <a:rPr lang="en-US" dirty="0"/>
              <a:t>Subtitle</a:t>
            </a:r>
          </a:p>
          <a:p>
            <a:pPr lvl="1"/>
            <a:r>
              <a:rPr lang="en-US" dirty="0"/>
              <a:t>Second level</a:t>
            </a:r>
          </a:p>
        </p:txBody>
      </p:sp>
      <p:sp>
        <p:nvSpPr>
          <p:cNvPr id="5" name="Picture Placeholder 4"/>
          <p:cNvSpPr>
            <a:spLocks noGrp="1"/>
          </p:cNvSpPr>
          <p:nvPr>
            <p:ph type="pic" sz="quarter" idx="11"/>
          </p:nvPr>
        </p:nvSpPr>
        <p:spPr>
          <a:xfrm>
            <a:off x="4602480" y="784862"/>
            <a:ext cx="3912870" cy="3878819"/>
          </a:xfrm>
          <a:prstGeom prst="rect">
            <a:avLst/>
          </a:prstGeom>
        </p:spPr>
        <p:txBody>
          <a:bodyPr/>
          <a:lstStyle>
            <a:lvl1pPr>
              <a:defRPr b="1" i="0">
                <a:latin typeface="Avenir Heavy" charset="0"/>
                <a:ea typeface="Avenir Heavy" charset="0"/>
                <a:cs typeface="Avenir Heavy" charset="0"/>
              </a:defRPr>
            </a:lvl1pPr>
          </a:lstStyle>
          <a:p>
            <a:endParaRPr lang="en-US" dirty="0"/>
          </a:p>
        </p:txBody>
      </p:sp>
    </p:spTree>
    <p:extLst>
      <p:ext uri="{BB962C8B-B14F-4D97-AF65-F5344CB8AC3E}">
        <p14:creationId xmlns:p14="http://schemas.microsoft.com/office/powerpoint/2010/main" val="1718493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 Phot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a:t>
            </a:r>
          </a:p>
        </p:txBody>
      </p:sp>
      <p:sp>
        <p:nvSpPr>
          <p:cNvPr id="6" name="Picture Placeholder 4"/>
          <p:cNvSpPr>
            <a:spLocks noGrp="1"/>
          </p:cNvSpPr>
          <p:nvPr>
            <p:ph type="pic" sz="quarter" idx="11"/>
          </p:nvPr>
        </p:nvSpPr>
        <p:spPr>
          <a:xfrm>
            <a:off x="669930" y="777479"/>
            <a:ext cx="7845425" cy="3886200"/>
          </a:xfrm>
          <a:prstGeom prst="rect">
            <a:avLst/>
          </a:prstGeom>
        </p:spPr>
        <p:txBody>
          <a:bodyPr/>
          <a:lstStyle>
            <a:lvl1pPr>
              <a:defRPr b="1" i="0">
                <a:latin typeface="Avenir Heavy" charset="0"/>
                <a:ea typeface="Avenir Heavy" charset="0"/>
                <a:cs typeface="Avenir Heavy" charset="0"/>
              </a:defRPr>
            </a:lvl1pPr>
          </a:lstStyle>
          <a:p>
            <a:endParaRPr lang="en-US" dirty="0"/>
          </a:p>
        </p:txBody>
      </p:sp>
    </p:spTree>
    <p:extLst>
      <p:ext uri="{BB962C8B-B14F-4D97-AF65-F5344CB8AC3E}">
        <p14:creationId xmlns:p14="http://schemas.microsoft.com/office/powerpoint/2010/main" val="1030121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51B88-BBEA-1742-ACC6-EEF0F50D87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5B435-2024-0540-903C-093215C680AF}"/>
              </a:ext>
            </a:extLst>
          </p:cNvPr>
          <p:cNvSpPr>
            <a:spLocks noGrp="1"/>
          </p:cNvSpPr>
          <p:nvPr>
            <p:ph idx="1"/>
          </p:nvPr>
        </p:nvSpPr>
        <p:spPr>
          <a:xfrm>
            <a:off x="628650" y="1369219"/>
            <a:ext cx="78867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8649C9-111F-FD4B-868C-86B6C9BAD877}"/>
              </a:ext>
            </a:extLst>
          </p:cNvPr>
          <p:cNvSpPr>
            <a:spLocks noGrp="1"/>
          </p:cNvSpPr>
          <p:nvPr>
            <p:ph type="dt" sz="half" idx="10"/>
          </p:nvPr>
        </p:nvSpPr>
        <p:spPr>
          <a:xfrm>
            <a:off x="628650" y="4767263"/>
            <a:ext cx="2057400" cy="273844"/>
          </a:xfrm>
          <a:prstGeom prst="rect">
            <a:avLst/>
          </a:prstGeom>
        </p:spPr>
        <p:txBody>
          <a:bodyPr/>
          <a:lstStyle/>
          <a:p>
            <a:fld id="{F0292D9F-062E-4E4E-9CD1-AFB0709F53E4}" type="datetimeFigureOut">
              <a:rPr lang="en-US" smtClean="0"/>
              <a:t>5/2/18</a:t>
            </a:fld>
            <a:endParaRPr lang="en-US"/>
          </a:p>
        </p:txBody>
      </p:sp>
      <p:sp>
        <p:nvSpPr>
          <p:cNvPr id="5" name="Footer Placeholder 4">
            <a:extLst>
              <a:ext uri="{FF2B5EF4-FFF2-40B4-BE49-F238E27FC236}">
                <a16:creationId xmlns:a16="http://schemas.microsoft.com/office/drawing/2014/main" id="{1F1FA69A-D286-CC4F-8B2E-3DA3495C5B7F}"/>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D875BA0-46A4-244E-A882-1D916B40BE61}"/>
              </a:ext>
            </a:extLst>
          </p:cNvPr>
          <p:cNvSpPr>
            <a:spLocks noGrp="1"/>
          </p:cNvSpPr>
          <p:nvPr>
            <p:ph type="sldNum" sz="quarter" idx="12"/>
          </p:nvPr>
        </p:nvSpPr>
        <p:spPr>
          <a:xfrm>
            <a:off x="6457950" y="4767263"/>
            <a:ext cx="2057400" cy="273844"/>
          </a:xfrm>
          <a:prstGeom prst="rect">
            <a:avLst/>
          </a:prstGeom>
        </p:spPr>
        <p:txBody>
          <a:bodyPr/>
          <a:lstStyle/>
          <a:p>
            <a:fld id="{5770A9DA-3613-9145-A522-77CC7BC32645}" type="slidenum">
              <a:rPr lang="en-US" smtClean="0"/>
              <a:t>‹#›</a:t>
            </a:fld>
            <a:endParaRPr lang="en-US"/>
          </a:p>
        </p:txBody>
      </p:sp>
    </p:spTree>
    <p:extLst>
      <p:ext uri="{BB962C8B-B14F-4D97-AF65-F5344CB8AC3E}">
        <p14:creationId xmlns:p14="http://schemas.microsoft.com/office/powerpoint/2010/main" val="537164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19C14-3916-2E45-97BF-03FE5C014F14}"/>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446C843-CAC3-634C-9898-A214810A86C0}"/>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0203D11-9DE9-2747-A8C7-DDB8D3FB93B5}"/>
              </a:ext>
            </a:extLst>
          </p:cNvPr>
          <p:cNvSpPr>
            <a:spLocks noGrp="1"/>
          </p:cNvSpPr>
          <p:nvPr>
            <p:ph type="dt" sz="half" idx="10"/>
          </p:nvPr>
        </p:nvSpPr>
        <p:spPr>
          <a:xfrm>
            <a:off x="628650" y="4767263"/>
            <a:ext cx="2057400" cy="273844"/>
          </a:xfrm>
          <a:prstGeom prst="rect">
            <a:avLst/>
          </a:prstGeom>
        </p:spPr>
        <p:txBody>
          <a:bodyPr/>
          <a:lstStyle/>
          <a:p>
            <a:fld id="{F5523E32-9688-C44B-8D66-1AB5F8FB03DD}" type="datetimeFigureOut">
              <a:rPr lang="en-US" smtClean="0"/>
              <a:t>5/2/18</a:t>
            </a:fld>
            <a:endParaRPr lang="en-US"/>
          </a:p>
        </p:txBody>
      </p:sp>
      <p:sp>
        <p:nvSpPr>
          <p:cNvPr id="5" name="Footer Placeholder 4">
            <a:extLst>
              <a:ext uri="{FF2B5EF4-FFF2-40B4-BE49-F238E27FC236}">
                <a16:creationId xmlns:a16="http://schemas.microsoft.com/office/drawing/2014/main" id="{56A184AE-C44E-DD46-892C-6E0175E6E8D5}"/>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BAF2990-BA32-AA48-99C4-2C76984FCB1C}"/>
              </a:ext>
            </a:extLst>
          </p:cNvPr>
          <p:cNvSpPr>
            <a:spLocks noGrp="1"/>
          </p:cNvSpPr>
          <p:nvPr>
            <p:ph type="sldNum" sz="quarter" idx="12"/>
          </p:nvPr>
        </p:nvSpPr>
        <p:spPr>
          <a:xfrm>
            <a:off x="6457950" y="4767263"/>
            <a:ext cx="2057400" cy="273844"/>
          </a:xfrm>
          <a:prstGeom prst="rect">
            <a:avLst/>
          </a:prstGeom>
        </p:spPr>
        <p:txBody>
          <a:bodyPr/>
          <a:lstStyle/>
          <a:p>
            <a:fld id="{2F8145B7-2AE4-3B42-B1E5-E05E10A66664}" type="slidenum">
              <a:rPr lang="en-US" smtClean="0"/>
              <a:t>‹#›</a:t>
            </a:fld>
            <a:endParaRPr lang="en-US"/>
          </a:p>
        </p:txBody>
      </p:sp>
    </p:spTree>
    <p:extLst>
      <p:ext uri="{BB962C8B-B14F-4D97-AF65-F5344CB8AC3E}">
        <p14:creationId xmlns:p14="http://schemas.microsoft.com/office/powerpoint/2010/main" val="1872132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clusion - Photo 1">
    <p:spTree>
      <p:nvGrpSpPr>
        <p:cNvPr id="1" name="Shape 39"/>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978" y="0"/>
            <a:ext cx="9171956" cy="4032803"/>
          </a:xfrm>
          <a:prstGeom prst="rect">
            <a:avLst/>
          </a:prstGeom>
        </p:spPr>
      </p:pic>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700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clusion - Photo 2">
    <p:spTree>
      <p:nvGrpSpPr>
        <p:cNvPr id="1" name="Shape 39"/>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
            <a:ext cx="9150096" cy="4032801"/>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81135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lusion - Photo 3">
    <p:spTree>
      <p:nvGrpSpPr>
        <p:cNvPr id="1" name="Shape 39"/>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l="-694" r="-25"/>
          <a:stretch/>
        </p:blipFill>
        <p:spPr>
          <a:xfrm>
            <a:off x="-94130" y="2"/>
            <a:ext cx="9240445" cy="4032801"/>
          </a:xfrm>
          <a:prstGeom prst="rect">
            <a:avLst/>
          </a:prstGeom>
        </p:spPr>
      </p:pic>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92525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erson 2">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770463" y="0"/>
            <a:ext cx="3373537" cy="5143500"/>
          </a:xfrm>
          <a:prstGeom prst="rect">
            <a:avLst/>
          </a:prstGeom>
        </p:spPr>
      </p:pic>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15556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erson 3">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772912" y="0"/>
            <a:ext cx="3371088" cy="5143500"/>
          </a:xfrm>
          <a:prstGeom prst="rect">
            <a:avLst/>
          </a:prstGeom>
        </p:spPr>
      </p:pic>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3738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UF">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760720" y="0"/>
            <a:ext cx="3383280" cy="5143500"/>
          </a:xfrm>
          <a:prstGeom prst="rect">
            <a:avLst/>
          </a:prstGeom>
        </p:spPr>
      </p:pic>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62493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Renewable Energ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772912" y="-1"/>
            <a:ext cx="3371088" cy="5143501"/>
          </a:xfrm>
          <a:prstGeom prst="rect">
            <a:avLst/>
          </a:prstGeom>
        </p:spPr>
      </p:pic>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4198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Biogas">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766816" y="-1"/>
            <a:ext cx="3377184" cy="5143501"/>
          </a:xfrm>
          <a:prstGeom prst="rect">
            <a:avLst/>
          </a:prstGeom>
        </p:spPr>
      </p:pic>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59275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ICS">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l="-116"/>
          <a:stretch/>
        </p:blipFill>
        <p:spPr>
          <a:xfrm>
            <a:off x="5769018" y="0"/>
            <a:ext cx="3371088" cy="5143500"/>
          </a:xfrm>
          <a:prstGeom prst="rect">
            <a:avLst/>
          </a:prstGeom>
        </p:spPr>
      </p:pic>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49691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Cities">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766816" y="0"/>
            <a:ext cx="3377184" cy="5143500"/>
          </a:xfrm>
          <a:prstGeom prst="rect">
            <a:avLst/>
          </a:prstGeom>
        </p:spPr>
      </p:pic>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816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a:t>
            </a:r>
          </a:p>
        </p:txBody>
      </p:sp>
      <p:sp>
        <p:nvSpPr>
          <p:cNvPr id="4" name="Text Placeholder 3"/>
          <p:cNvSpPr>
            <a:spLocks noGrp="1"/>
          </p:cNvSpPr>
          <p:nvPr>
            <p:ph type="body" sz="quarter" idx="10" hasCustomPrompt="1"/>
          </p:nvPr>
        </p:nvSpPr>
        <p:spPr>
          <a:xfrm>
            <a:off x="669930" y="784862"/>
            <a:ext cx="7845425" cy="3878819"/>
          </a:xfrm>
          <a:prstGeom prst="rect">
            <a:avLst/>
          </a:prstGeom>
        </p:spPr>
        <p:txBody>
          <a:bodyPr/>
          <a:lstStyle>
            <a:lvl1pPr marL="342891" indent="-342891">
              <a:buFont typeface="AppleSymbols" charset="0"/>
              <a:buChar char="⌝"/>
              <a:defRPr b="1" i="0">
                <a:solidFill>
                  <a:srgbClr val="25A09E"/>
                </a:solidFill>
                <a:latin typeface="Avenir Heavy" charset="0"/>
                <a:ea typeface="Avenir Heavy" charset="0"/>
                <a:cs typeface="Avenir Heavy" charset="0"/>
              </a:defRPr>
            </a:lvl1pPr>
            <a:lvl2pPr marL="742932" indent="-285744">
              <a:buFont typeface="LucidaGrande" charset="0"/>
              <a:buChar char="-"/>
              <a:defRPr/>
            </a:lvl2pPr>
          </a:lstStyle>
          <a:p>
            <a:pPr lvl="0"/>
            <a:r>
              <a:rPr lang="en-US" dirty="0"/>
              <a:t>Subtitle</a:t>
            </a:r>
          </a:p>
          <a:p>
            <a:pPr lvl="1"/>
            <a:r>
              <a:rPr lang="en-US" dirty="0"/>
              <a:t>Second level</a:t>
            </a:r>
          </a:p>
        </p:txBody>
      </p:sp>
    </p:spTree>
    <p:extLst>
      <p:ext uri="{BB962C8B-B14F-4D97-AF65-F5344CB8AC3E}">
        <p14:creationId xmlns:p14="http://schemas.microsoft.com/office/powerpoint/2010/main" val="161213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3.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2.wmf"/><Relationship Id="rId5" Type="http://schemas.openxmlformats.org/officeDocument/2006/relationships/image" Target="../media/image11.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14.xml"/><Relationship Id="rId7" Type="http://schemas.openxmlformats.org/officeDocument/2006/relationships/image" Target="../media/image14.w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15.jpe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1" y="3381328"/>
            <a:ext cx="5762625" cy="1762172"/>
          </a:xfrm>
          <a:prstGeom prst="rect">
            <a:avLst/>
          </a:prstGeom>
        </p:spPr>
      </p:pic>
      <p:pic>
        <p:nvPicPr>
          <p:cNvPr id="6" name="Picture 5"/>
          <p:cNvPicPr>
            <a:picLocks noChangeAspect="1"/>
          </p:cNvPicPr>
          <p:nvPr userDrawn="1"/>
        </p:nvPicPr>
        <p:blipFill>
          <a:blip r:embed="rId11"/>
          <a:stretch>
            <a:fillRect/>
          </a:stretch>
        </p:blipFill>
        <p:spPr>
          <a:xfrm>
            <a:off x="484100" y="2568389"/>
            <a:ext cx="4972103" cy="574174"/>
          </a:xfrm>
          <a:prstGeom prst="rect">
            <a:avLst/>
          </a:prstGeom>
        </p:spPr>
      </p:pic>
      <p:sp>
        <p:nvSpPr>
          <p:cNvPr id="2" name="Title Placeholder 1"/>
          <p:cNvSpPr>
            <a:spLocks noGrp="1"/>
          </p:cNvSpPr>
          <p:nvPr>
            <p:ph type="title"/>
          </p:nvPr>
        </p:nvSpPr>
        <p:spPr>
          <a:xfrm>
            <a:off x="484100" y="3733285"/>
            <a:ext cx="4972103" cy="993775"/>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12026918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48" r:id="rId3"/>
    <p:sldLayoutId id="2147483743" r:id="rId4"/>
    <p:sldLayoutId id="2147483744" r:id="rId5"/>
    <p:sldLayoutId id="2147483745" r:id="rId6"/>
    <p:sldLayoutId id="2147483746" r:id="rId7"/>
    <p:sldLayoutId id="2147483747" r:id="rId8"/>
  </p:sldLayoutIdLst>
  <p:txStyles>
    <p:titleStyle>
      <a:lvl1pPr algn="ctr" defTabSz="457189" rtl="0" eaLnBrk="1" latinLnBrk="0" hangingPunct="1">
        <a:spcBef>
          <a:spcPct val="0"/>
        </a:spcBef>
        <a:buNone/>
        <a:defRPr sz="2800" b="1" i="0" kern="1200" cap="none" normalizeH="0">
          <a:solidFill>
            <a:schemeClr val="bg1"/>
          </a:solidFill>
          <a:latin typeface="Avenir Heavy" charset="0"/>
          <a:ea typeface="Avenir Heavy" charset="0"/>
          <a:cs typeface="Avenir Heavy" charset="0"/>
        </a:defRPr>
      </a:lvl1pPr>
    </p:titleStyle>
    <p:bodyStyle>
      <a:lvl1pPr marL="0" indent="0" algn="l" defTabSz="457189" rtl="0" eaLnBrk="1" latinLnBrk="0" hangingPunct="1">
        <a:spcBef>
          <a:spcPct val="20000"/>
        </a:spcBef>
        <a:buFont typeface="Arial"/>
        <a:buNone/>
        <a:defRPr sz="2400" b="0" i="0" kern="1200" cap="none">
          <a:solidFill>
            <a:srgbClr val="4D4D4C"/>
          </a:solidFill>
          <a:latin typeface="Gotham Medium" charset="0"/>
          <a:ea typeface="Gotham Medium" charset="0"/>
          <a:cs typeface="Gotham Medium" charset="0"/>
        </a:defRPr>
      </a:lvl1pPr>
      <a:lvl2pPr marL="742932" indent="-285744" algn="l" defTabSz="457189" rtl="0" eaLnBrk="1" latinLnBrk="0" hangingPunct="1">
        <a:spcBef>
          <a:spcPct val="20000"/>
        </a:spcBef>
        <a:buFont typeface="AppleSymbols" charset="0"/>
        <a:buChar char="⌝"/>
        <a:defRPr sz="2000" b="0" i="0" kern="1200">
          <a:solidFill>
            <a:srgbClr val="4D4D4C"/>
          </a:solidFill>
          <a:latin typeface="Avenir Book" charset="0"/>
          <a:ea typeface="Avenir Book" charset="0"/>
          <a:cs typeface="Avenir Book" charset="0"/>
        </a:defRPr>
      </a:lvl2pPr>
      <a:lvl3pPr marL="1142971" indent="-228594" algn="l" defTabSz="457189" rtl="0" eaLnBrk="1" latinLnBrk="0" hangingPunct="1">
        <a:spcBef>
          <a:spcPct val="20000"/>
        </a:spcBef>
        <a:buFont typeface="LucidaGrande" charset="0"/>
        <a:buChar char="-"/>
        <a:defRPr sz="1800" b="0" i="0" kern="1200">
          <a:solidFill>
            <a:srgbClr val="4D4D4C"/>
          </a:solidFill>
          <a:latin typeface="Avenir Book" charset="0"/>
          <a:ea typeface="Avenir Book" charset="0"/>
          <a:cs typeface="Avenir Book" charset="0"/>
        </a:defRPr>
      </a:lvl3pPr>
      <a:lvl4pPr marL="1600160" indent="-228594" algn="l" defTabSz="457189" rtl="0" eaLnBrk="1" latinLnBrk="0" hangingPunct="1">
        <a:spcBef>
          <a:spcPct val="20000"/>
        </a:spcBef>
        <a:buFont typeface="Arial"/>
        <a:buChar char="–"/>
        <a:defRPr sz="1600" b="0" i="0" kern="1200">
          <a:solidFill>
            <a:srgbClr val="4D4D4C"/>
          </a:solidFill>
          <a:latin typeface="Avenir Book" charset="0"/>
          <a:ea typeface="Avenir Book" charset="0"/>
          <a:cs typeface="Avenir Book" charset="0"/>
        </a:defRPr>
      </a:lvl4pPr>
      <a:lvl5pPr marL="2057349" indent="-228594" algn="l" defTabSz="457189" rtl="0" eaLnBrk="1" latinLnBrk="0" hangingPunct="1">
        <a:spcBef>
          <a:spcPct val="20000"/>
        </a:spcBef>
        <a:buFont typeface="Arial"/>
        <a:buChar char="»"/>
        <a:defRPr sz="2000" b="0" i="0" kern="1200">
          <a:solidFill>
            <a:srgbClr val="4D4D4C"/>
          </a:solidFill>
          <a:latin typeface="Avenir Book" charset="0"/>
          <a:ea typeface="Avenir Book" charset="0"/>
          <a:cs typeface="Avenir Book"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a:ext>
            </a:extLst>
          </a:blip>
          <a:srcRect l="51349" t="4197" r="4694" b="68117"/>
          <a:stretch/>
        </p:blipFill>
        <p:spPr>
          <a:xfrm>
            <a:off x="10165" y="-7619"/>
            <a:ext cx="9133835" cy="5151120"/>
          </a:xfrm>
          <a:prstGeom prst="rect">
            <a:avLst/>
          </a:prstGeom>
        </p:spPr>
      </p:pic>
      <p:pic>
        <p:nvPicPr>
          <p:cNvPr id="18" name="Picture 17"/>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4787900"/>
            <a:ext cx="9144000" cy="355600"/>
          </a:xfrm>
          <a:prstGeom prst="rect">
            <a:avLst/>
          </a:prstGeom>
        </p:spPr>
      </p:pic>
      <p:pic>
        <p:nvPicPr>
          <p:cNvPr id="21" name="Picture 20"/>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25455" y="378366"/>
            <a:ext cx="243840" cy="243840"/>
          </a:xfrm>
          <a:prstGeom prst="rect">
            <a:avLst/>
          </a:prstGeom>
        </p:spPr>
      </p:pic>
      <p:sp>
        <p:nvSpPr>
          <p:cNvPr id="22" name="Title Placeholder 21"/>
          <p:cNvSpPr>
            <a:spLocks noGrp="1"/>
          </p:cNvSpPr>
          <p:nvPr>
            <p:ph type="title"/>
          </p:nvPr>
        </p:nvSpPr>
        <p:spPr>
          <a:xfrm>
            <a:off x="669948" y="306565"/>
            <a:ext cx="7845402" cy="411956"/>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89792787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1" r:id="rId3"/>
  </p:sldLayoutIdLst>
  <p:txStyles>
    <p:titleStyle>
      <a:lvl1pPr algn="l" defTabSz="457189" rtl="0" eaLnBrk="1" latinLnBrk="0" hangingPunct="1">
        <a:spcBef>
          <a:spcPct val="0"/>
        </a:spcBef>
        <a:buNone/>
        <a:defRPr sz="2800" b="1" i="0" kern="1200" cap="none" normalizeH="0">
          <a:solidFill>
            <a:srgbClr val="4D4D4C"/>
          </a:solidFill>
          <a:latin typeface="Avenir Heavy" charset="0"/>
          <a:ea typeface="Avenir Heavy" charset="0"/>
          <a:cs typeface="Avenir Heavy" charset="0"/>
        </a:defRPr>
      </a:lvl1pPr>
    </p:titleStyle>
    <p:bodyStyle>
      <a:lvl1pPr marL="0" indent="0" algn="l" defTabSz="457189" rtl="0" eaLnBrk="1" latinLnBrk="0" hangingPunct="1">
        <a:spcBef>
          <a:spcPct val="20000"/>
        </a:spcBef>
        <a:buFont typeface="Arial"/>
        <a:buNone/>
        <a:defRPr sz="2400" b="0" i="0" kern="1200" cap="none">
          <a:solidFill>
            <a:srgbClr val="4D4D4C"/>
          </a:solidFill>
          <a:latin typeface="Gotham Medium" charset="0"/>
          <a:ea typeface="Gotham Medium" charset="0"/>
          <a:cs typeface="Gotham Medium" charset="0"/>
        </a:defRPr>
      </a:lvl1pPr>
      <a:lvl2pPr marL="742932" indent="-285744" algn="l" defTabSz="457189" rtl="0" eaLnBrk="1" latinLnBrk="0" hangingPunct="1">
        <a:spcBef>
          <a:spcPct val="20000"/>
        </a:spcBef>
        <a:buFont typeface="AppleSymbols" charset="0"/>
        <a:buChar char="⌝"/>
        <a:defRPr sz="2000" b="0" i="0" kern="1200">
          <a:solidFill>
            <a:srgbClr val="4D4D4C"/>
          </a:solidFill>
          <a:latin typeface="Avenir Book" charset="0"/>
          <a:ea typeface="Avenir Book" charset="0"/>
          <a:cs typeface="Avenir Book" charset="0"/>
        </a:defRPr>
      </a:lvl2pPr>
      <a:lvl3pPr marL="1142971" indent="-228594" algn="l" defTabSz="457189" rtl="0" eaLnBrk="1" latinLnBrk="0" hangingPunct="1">
        <a:spcBef>
          <a:spcPct val="20000"/>
        </a:spcBef>
        <a:buFont typeface="LucidaGrande" charset="0"/>
        <a:buChar char="-"/>
        <a:defRPr sz="1800" b="0" i="0" kern="1200">
          <a:solidFill>
            <a:srgbClr val="4D4D4C"/>
          </a:solidFill>
          <a:latin typeface="Avenir Book" charset="0"/>
          <a:ea typeface="Avenir Book" charset="0"/>
          <a:cs typeface="Avenir Book" charset="0"/>
        </a:defRPr>
      </a:lvl3pPr>
      <a:lvl4pPr marL="1600160" indent="-228594" algn="l" defTabSz="457189" rtl="0" eaLnBrk="1" latinLnBrk="0" hangingPunct="1">
        <a:spcBef>
          <a:spcPct val="20000"/>
        </a:spcBef>
        <a:buFont typeface="Arial"/>
        <a:buChar char="–"/>
        <a:defRPr sz="1600" b="0" i="0" kern="1200">
          <a:solidFill>
            <a:srgbClr val="4D4D4C"/>
          </a:solidFill>
          <a:latin typeface="Avenir Book" charset="0"/>
          <a:ea typeface="Avenir Book" charset="0"/>
          <a:cs typeface="Avenir Book" charset="0"/>
        </a:defRPr>
      </a:lvl4pPr>
      <a:lvl5pPr marL="2057349" indent="-228594" algn="l" defTabSz="457189" rtl="0" eaLnBrk="1" latinLnBrk="0" hangingPunct="1">
        <a:spcBef>
          <a:spcPct val="20000"/>
        </a:spcBef>
        <a:buFont typeface="Arial"/>
        <a:buChar char="»"/>
        <a:defRPr sz="2000" b="0" i="0" kern="1200">
          <a:solidFill>
            <a:srgbClr val="4D4D4C"/>
          </a:solidFill>
          <a:latin typeface="Avenir Book" charset="0"/>
          <a:ea typeface="Avenir Book" charset="0"/>
          <a:cs typeface="Avenir Book"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0" y="4787900"/>
            <a:ext cx="9144000" cy="355600"/>
          </a:xfrm>
          <a:prstGeom prst="rect">
            <a:avLst/>
          </a:prstGeom>
        </p:spPr>
      </p:pic>
      <p:pic>
        <p:nvPicPr>
          <p:cNvPr id="21" name="Picture 20"/>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425455" y="378366"/>
            <a:ext cx="243840" cy="243840"/>
          </a:xfrm>
          <a:prstGeom prst="rect">
            <a:avLst/>
          </a:prstGeom>
        </p:spPr>
      </p:pic>
      <p:sp>
        <p:nvSpPr>
          <p:cNvPr id="22" name="Title Placeholder 21"/>
          <p:cNvSpPr>
            <a:spLocks noGrp="1"/>
          </p:cNvSpPr>
          <p:nvPr>
            <p:ph type="title"/>
          </p:nvPr>
        </p:nvSpPr>
        <p:spPr>
          <a:xfrm>
            <a:off x="669948" y="306565"/>
            <a:ext cx="7845402" cy="411956"/>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24702761"/>
      </p:ext>
    </p:extLst>
  </p:cSld>
  <p:clrMap bg1="lt1" tx1="dk1" bg2="lt2" tx2="dk2" accent1="accent1" accent2="accent2" accent3="accent3" accent4="accent4" accent5="accent5" accent6="accent6" hlink="hlink" folHlink="folHlink"/>
  <p:sldLayoutIdLst>
    <p:sldLayoutId id="2147483735" r:id="rId1"/>
    <p:sldLayoutId id="2147483726" r:id="rId2"/>
    <p:sldLayoutId id="2147483740" r:id="rId3"/>
    <p:sldLayoutId id="2147483750" r:id="rId4"/>
    <p:sldLayoutId id="2147483751" r:id="rId5"/>
  </p:sldLayoutIdLst>
  <p:txStyles>
    <p:titleStyle>
      <a:lvl1pPr algn="l" defTabSz="457189" rtl="0" eaLnBrk="1" latinLnBrk="0" hangingPunct="1">
        <a:spcBef>
          <a:spcPct val="0"/>
        </a:spcBef>
        <a:buNone/>
        <a:defRPr sz="2800" b="1" i="0" kern="1200" cap="none" normalizeH="0">
          <a:solidFill>
            <a:srgbClr val="4D4D4C"/>
          </a:solidFill>
          <a:latin typeface="Avenir Heavy" charset="0"/>
          <a:ea typeface="Avenir Heavy" charset="0"/>
          <a:cs typeface="Avenir Heavy" charset="0"/>
        </a:defRPr>
      </a:lvl1pPr>
    </p:titleStyle>
    <p:bodyStyle>
      <a:lvl1pPr marL="0" indent="0" algn="l" defTabSz="457189" rtl="0" eaLnBrk="1" latinLnBrk="0" hangingPunct="1">
        <a:spcBef>
          <a:spcPct val="20000"/>
        </a:spcBef>
        <a:buFont typeface="Arial"/>
        <a:buNone/>
        <a:defRPr sz="2400" b="0" i="0" kern="1200" cap="none">
          <a:solidFill>
            <a:srgbClr val="4D4D4C"/>
          </a:solidFill>
          <a:latin typeface="Gotham Medium" charset="0"/>
          <a:ea typeface="Gotham Medium" charset="0"/>
          <a:cs typeface="Gotham Medium" charset="0"/>
        </a:defRPr>
      </a:lvl1pPr>
      <a:lvl2pPr marL="742932" indent="-285744" algn="l" defTabSz="457189" rtl="0" eaLnBrk="1" latinLnBrk="0" hangingPunct="1">
        <a:spcBef>
          <a:spcPct val="20000"/>
        </a:spcBef>
        <a:buFont typeface="AppleSymbols" charset="0"/>
        <a:buChar char="⌝"/>
        <a:defRPr sz="2000" b="0" i="0" kern="1200">
          <a:solidFill>
            <a:srgbClr val="4D4D4C"/>
          </a:solidFill>
          <a:latin typeface="Avenir Book" charset="0"/>
          <a:ea typeface="Avenir Book" charset="0"/>
          <a:cs typeface="Avenir Book" charset="0"/>
        </a:defRPr>
      </a:lvl2pPr>
      <a:lvl3pPr marL="1142971" indent="-228594" algn="l" defTabSz="457189" rtl="0" eaLnBrk="1" latinLnBrk="0" hangingPunct="1">
        <a:spcBef>
          <a:spcPct val="20000"/>
        </a:spcBef>
        <a:buFont typeface="LucidaGrande" charset="0"/>
        <a:buChar char="-"/>
        <a:defRPr sz="1800" b="0" i="0" kern="1200">
          <a:solidFill>
            <a:srgbClr val="4D4D4C"/>
          </a:solidFill>
          <a:latin typeface="Avenir Book" charset="0"/>
          <a:ea typeface="Avenir Book" charset="0"/>
          <a:cs typeface="Avenir Book" charset="0"/>
        </a:defRPr>
      </a:lvl3pPr>
      <a:lvl4pPr marL="1600160" indent="-228594" algn="l" defTabSz="457189" rtl="0" eaLnBrk="1" latinLnBrk="0" hangingPunct="1">
        <a:spcBef>
          <a:spcPct val="20000"/>
        </a:spcBef>
        <a:buFont typeface="Arial"/>
        <a:buChar char="–"/>
        <a:defRPr sz="1600" b="0" i="0" kern="1200">
          <a:solidFill>
            <a:srgbClr val="4D4D4C"/>
          </a:solidFill>
          <a:latin typeface="Avenir Book" charset="0"/>
          <a:ea typeface="Avenir Book" charset="0"/>
          <a:cs typeface="Avenir Book" charset="0"/>
        </a:defRPr>
      </a:lvl4pPr>
      <a:lvl5pPr marL="2057349" indent="-228594" algn="l" defTabSz="457189" rtl="0" eaLnBrk="1" latinLnBrk="0" hangingPunct="1">
        <a:spcBef>
          <a:spcPct val="20000"/>
        </a:spcBef>
        <a:buFont typeface="Arial"/>
        <a:buChar char="»"/>
        <a:defRPr sz="2000" b="0" i="0" kern="1200">
          <a:solidFill>
            <a:srgbClr val="4D4D4C"/>
          </a:solidFill>
          <a:latin typeface="Avenir Book" charset="0"/>
          <a:ea typeface="Avenir Book" charset="0"/>
          <a:cs typeface="Avenir Book"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Shape 38"/>
          <p:cNvPicPr preferRelativeResize="0">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0" y="4030266"/>
            <a:ext cx="9144000" cy="111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94129" y="4089995"/>
            <a:ext cx="8955742" cy="99377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5897655"/>
      </p:ext>
    </p:extLst>
  </p:cSld>
  <p:clrMap bg1="lt1" tx1="dk1" bg2="dk2" tx2="lt2" accent1="accent1" accent2="accent2" accent3="accent3" accent4="accent4" accent5="accent5" accent6="accent6" hlink="hlink" folHlink="folHlink"/>
  <p:sldLayoutIdLst>
    <p:sldLayoutId id="2147483732" r:id="rId1"/>
    <p:sldLayoutId id="2147483733" r:id="rId2"/>
    <p:sldLayoutId id="2147483734" r:id="rId3"/>
  </p:sldLayoutIdLst>
  <p:hf sldNum="0" hdr="0" ftr="0" dt="0"/>
  <p:txStyles>
    <p:titleStyle>
      <a:defPPr marR="0" lvl="0" algn="l" rtl="0">
        <a:lnSpc>
          <a:spcPct val="100000"/>
        </a:lnSpc>
        <a:spcBef>
          <a:spcPts val="0"/>
        </a:spcBef>
        <a:spcAft>
          <a:spcPts val="0"/>
        </a:spcAft>
      </a:defPPr>
      <a:lvl1pPr algn="ctr" rtl="0" eaLnBrk="0" fontAlgn="base" hangingPunct="0">
        <a:spcBef>
          <a:spcPct val="0"/>
        </a:spcBef>
        <a:spcAft>
          <a:spcPct val="0"/>
        </a:spcAft>
        <a:defRPr sz="2800" b="1" i="0">
          <a:solidFill>
            <a:schemeClr val="bg1"/>
          </a:solidFill>
          <a:latin typeface="Avenir Heavy" charset="0"/>
          <a:ea typeface="Avenir Heavy" charset="0"/>
          <a:cs typeface="Avenir Heavy" charset="0"/>
          <a:sym typeface="Arial" charset="0"/>
        </a:defRPr>
      </a:lvl1pPr>
      <a:lvl2pPr algn="l" rtl="0" eaLnBrk="0" fontAlgn="base" hangingPunct="0">
        <a:spcBef>
          <a:spcPct val="0"/>
        </a:spcBef>
        <a:spcAft>
          <a:spcPct val="0"/>
        </a:spcAft>
        <a:defRPr sz="1400">
          <a:solidFill>
            <a:srgbClr val="000000"/>
          </a:solidFill>
          <a:latin typeface="Arial" charset="0"/>
          <a:ea typeface="Arial" charset="0"/>
          <a:cs typeface="Arial" charset="0"/>
          <a:sym typeface="Arial" charset="0"/>
        </a:defRPr>
      </a:lvl2pPr>
      <a:lvl3pPr algn="l" rtl="0" eaLnBrk="0" fontAlgn="base" hangingPunct="0">
        <a:spcBef>
          <a:spcPct val="0"/>
        </a:spcBef>
        <a:spcAft>
          <a:spcPct val="0"/>
        </a:spcAft>
        <a:defRPr sz="1400">
          <a:solidFill>
            <a:srgbClr val="000000"/>
          </a:solidFill>
          <a:latin typeface="Arial" charset="0"/>
          <a:ea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ea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ea typeface="Arial" charset="0"/>
          <a:cs typeface="Arial" charset="0"/>
          <a:sym typeface="Arial" charset="0"/>
        </a:defRPr>
      </a:lvl5pPr>
      <a:lvl6pPr marL="457189" algn="l" rtl="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914377" algn="l" rtl="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1371566" algn="l" rtl="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1828754" algn="l" rtl="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p:titleStyle>
    <p:bodyStyle>
      <a:defPPr marR="0" lvl="0" algn="l" rtl="0">
        <a:lnSpc>
          <a:spcPct val="100000"/>
        </a:lnSpc>
        <a:spcBef>
          <a:spcPts val="0"/>
        </a:spcBef>
        <a:spcAft>
          <a:spcPts val="0"/>
        </a:spcAft>
      </a:defPPr>
      <a:lvl1pPr marL="342891" indent="-342891" algn="l" rtl="0" eaLnBrk="0" fontAlgn="base" hangingPunct="0">
        <a:spcBef>
          <a:spcPct val="0"/>
        </a:spcBef>
        <a:spcAft>
          <a:spcPct val="0"/>
        </a:spcAft>
        <a:defRPr sz="1400">
          <a:solidFill>
            <a:srgbClr val="000000"/>
          </a:solidFill>
          <a:latin typeface="Arial"/>
          <a:ea typeface="Arial"/>
          <a:cs typeface="Arial"/>
          <a:sym typeface="Arial" charset="0"/>
        </a:defRPr>
      </a:lvl1pPr>
      <a:lvl2pPr marL="742932" lvl="1" indent="-285744" algn="l" rtl="0" eaLnBrk="0" fontAlgn="base" hangingPunct="0">
        <a:spcBef>
          <a:spcPct val="0"/>
        </a:spcBef>
        <a:spcAft>
          <a:spcPct val="0"/>
        </a:spcAft>
        <a:defRPr sz="1400">
          <a:solidFill>
            <a:srgbClr val="000000"/>
          </a:solidFill>
          <a:latin typeface="Arial"/>
          <a:ea typeface="Arial"/>
          <a:cs typeface="Arial"/>
          <a:sym typeface="Arial" charset="0"/>
        </a:defRPr>
      </a:lvl2pPr>
      <a:lvl3pPr marL="1142971" lvl="2" indent="-228594" algn="l" rtl="0" eaLnBrk="0" fontAlgn="base" hangingPunct="0">
        <a:spcBef>
          <a:spcPct val="0"/>
        </a:spcBef>
        <a:spcAft>
          <a:spcPct val="0"/>
        </a:spcAft>
        <a:defRPr sz="1400">
          <a:solidFill>
            <a:srgbClr val="000000"/>
          </a:solidFill>
          <a:latin typeface="Arial"/>
          <a:ea typeface="Arial"/>
          <a:cs typeface="Arial"/>
          <a:sym typeface="Arial" charset="0"/>
        </a:defRPr>
      </a:lvl3pPr>
      <a:lvl4pPr marL="1600160" lvl="3" indent="-228594" algn="l" rtl="0" eaLnBrk="0" fontAlgn="base" hangingPunct="0">
        <a:spcBef>
          <a:spcPct val="0"/>
        </a:spcBef>
        <a:spcAft>
          <a:spcPct val="0"/>
        </a:spcAft>
        <a:defRPr sz="1400">
          <a:solidFill>
            <a:srgbClr val="000000"/>
          </a:solidFill>
          <a:latin typeface="Arial"/>
          <a:ea typeface="Arial"/>
          <a:cs typeface="Arial"/>
          <a:sym typeface="Arial" charset="0"/>
        </a:defRPr>
      </a:lvl4pPr>
      <a:lvl5pPr marL="2057349" lvl="4" indent="-228594" algn="l" rtl="0" eaLnBrk="0" fontAlgn="base" hangingPunct="0">
        <a:spcBef>
          <a:spcPct val="0"/>
        </a:spcBef>
        <a:spcAft>
          <a:spcPct val="0"/>
        </a:spcAft>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29.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8.jpeg"/><Relationship Id="rId5" Type="http://schemas.openxmlformats.org/officeDocument/2006/relationships/image" Target="../media/image32.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41.jpe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tiff"/><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13.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8.tif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1.jpeg"/><Relationship Id="rId7" Type="http://schemas.openxmlformats.org/officeDocument/2006/relationships/diagramColors" Target="../diagrams/colors2.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62.jpg"/><Relationship Id="rId7" Type="http://schemas.openxmlformats.org/officeDocument/2006/relationships/image" Target="../media/image65.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image" Target="../media/image32.png"/><Relationship Id="rId5" Type="http://schemas.openxmlformats.org/officeDocument/2006/relationships/diagramQuickStyle" Target="../diagrams/quickStyle1.xml"/><Relationship Id="rId10" Type="http://schemas.openxmlformats.org/officeDocument/2006/relationships/image" Target="../media/image31.jpeg"/><Relationship Id="rId4" Type="http://schemas.openxmlformats.org/officeDocument/2006/relationships/diagramLayout" Target="../diagrams/layout1.xml"/><Relationship Id="rId9" Type="http://schemas.openxmlformats.org/officeDocument/2006/relationships/image" Target="../media/image30.png"/><Relationship Id="rId1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3E8D55-7EA6-274C-B14E-4DC9A9803EA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009"/>
            <a:ext cx="9144000" cy="5135483"/>
          </a:xfrm>
          <a:prstGeom prst="rect">
            <a:avLst/>
          </a:prstGeom>
        </p:spPr>
      </p:pic>
      <p:sp>
        <p:nvSpPr>
          <p:cNvPr id="9" name="Rectangle 8">
            <a:extLst>
              <a:ext uri="{FF2B5EF4-FFF2-40B4-BE49-F238E27FC236}">
                <a16:creationId xmlns:a16="http://schemas.microsoft.com/office/drawing/2014/main" id="{E85F1D8E-7BFE-2E44-B99B-99C3D5897BC6}"/>
              </a:ext>
            </a:extLst>
          </p:cNvPr>
          <p:cNvSpPr/>
          <p:nvPr/>
        </p:nvSpPr>
        <p:spPr>
          <a:xfrm>
            <a:off x="0" y="0"/>
            <a:ext cx="9144000" cy="5143500"/>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D347F461-3555-5041-B377-DF4F6EBC62CB}"/>
              </a:ext>
            </a:extLst>
          </p:cNvPr>
          <p:cNvSpPr>
            <a:spLocks noGrp="1"/>
          </p:cNvSpPr>
          <p:nvPr>
            <p:ph type="ctrTitle"/>
          </p:nvPr>
        </p:nvSpPr>
        <p:spPr>
          <a:xfrm>
            <a:off x="0" y="517448"/>
            <a:ext cx="9144000" cy="1718191"/>
          </a:xfrm>
          <a:noFill/>
        </p:spPr>
        <p:txBody>
          <a:bodyPr/>
          <a:lstStyle/>
          <a:p>
            <a:r>
              <a:rPr lang="en-US" sz="2700" b="0" dirty="0">
                <a:solidFill>
                  <a:schemeClr val="bg1"/>
                </a:solidFill>
                <a:latin typeface="Avenir Light" charset="0"/>
                <a:ea typeface="Avenir Light" charset="0"/>
                <a:cs typeface="Avenir Light" charset="0"/>
              </a:rPr>
              <a:t>BUSINESS </a:t>
            </a:r>
            <a:r>
              <a:rPr lang="en-US" sz="2700" b="0" dirty="0">
                <a:solidFill>
                  <a:schemeClr val="bg1"/>
                </a:solidFill>
                <a:latin typeface="Avenir Book" charset="0"/>
                <a:ea typeface="Avenir Book" charset="0"/>
                <a:cs typeface="Avenir Book" charset="0"/>
              </a:rPr>
              <a:t>LEADERSHIP</a:t>
            </a:r>
            <a:r>
              <a:rPr lang="en-US" sz="2700" b="0" dirty="0">
                <a:solidFill>
                  <a:schemeClr val="bg1"/>
                </a:solidFill>
                <a:latin typeface="Avenir Light" charset="0"/>
                <a:ea typeface="Avenir Light" charset="0"/>
                <a:cs typeface="Avenir Light" charset="0"/>
              </a:rPr>
              <a:t> ON CLIMATE + SDGS</a:t>
            </a:r>
          </a:p>
        </p:txBody>
      </p:sp>
      <p:sp>
        <p:nvSpPr>
          <p:cNvPr id="3" name="Subtitle 2">
            <a:extLst>
              <a:ext uri="{FF2B5EF4-FFF2-40B4-BE49-F238E27FC236}">
                <a16:creationId xmlns:a16="http://schemas.microsoft.com/office/drawing/2014/main" id="{F2EE5F12-EFFF-244B-A9FF-958F473560CD}"/>
              </a:ext>
            </a:extLst>
          </p:cNvPr>
          <p:cNvSpPr>
            <a:spLocks noGrp="1"/>
          </p:cNvSpPr>
          <p:nvPr>
            <p:ph type="subTitle" idx="1"/>
          </p:nvPr>
        </p:nvSpPr>
        <p:spPr>
          <a:xfrm>
            <a:off x="504825" y="3204091"/>
            <a:ext cx="8134350" cy="1939409"/>
          </a:xfrm>
        </p:spPr>
        <p:txBody>
          <a:bodyPr/>
          <a:lstStyle/>
          <a:p>
            <a:r>
              <a:rPr lang="en-US" sz="1350" dirty="0">
                <a:solidFill>
                  <a:schemeClr val="bg1"/>
                </a:solidFill>
                <a:latin typeface="Avenir Light" charset="0"/>
                <a:ea typeface="Avenir Light" charset="0"/>
                <a:cs typeface="Avenir Light" charset="0"/>
              </a:rPr>
              <a:t>Sarah </a:t>
            </a:r>
            <a:r>
              <a:rPr lang="en-US" sz="1350" dirty="0" err="1">
                <a:solidFill>
                  <a:schemeClr val="bg1"/>
                </a:solidFill>
                <a:latin typeface="Avenir Light" charset="0"/>
                <a:ea typeface="Avenir Light" charset="0"/>
                <a:cs typeface="Avenir Light" charset="0"/>
              </a:rPr>
              <a:t>Leugers</a:t>
            </a:r>
            <a:r>
              <a:rPr lang="en-US" sz="1350" dirty="0">
                <a:solidFill>
                  <a:schemeClr val="bg1"/>
                </a:solidFill>
                <a:latin typeface="Avenir Light" charset="0"/>
                <a:ea typeface="Avenir Light" charset="0"/>
                <a:cs typeface="Avenir Light" charset="0"/>
              </a:rPr>
              <a:t>, Director of Communications, Gold Standard</a:t>
            </a:r>
          </a:p>
        </p:txBody>
      </p:sp>
      <p:pic>
        <p:nvPicPr>
          <p:cNvPr id="14" name="Picture 13">
            <a:extLst>
              <a:ext uri="{FF2B5EF4-FFF2-40B4-BE49-F238E27FC236}">
                <a16:creationId xmlns:a16="http://schemas.microsoft.com/office/drawing/2014/main" id="{B2910D6B-3A95-A74E-864D-4D6B4D0FFCEB}"/>
              </a:ext>
            </a:extLst>
          </p:cNvPr>
          <p:cNvPicPr>
            <a:picLocks noChangeAspect="1"/>
          </p:cNvPicPr>
          <p:nvPr/>
        </p:nvPicPr>
        <p:blipFill>
          <a:blip r:embed="rId3"/>
          <a:stretch>
            <a:fillRect/>
          </a:stretch>
        </p:blipFill>
        <p:spPr>
          <a:xfrm>
            <a:off x="4029075" y="2553177"/>
            <a:ext cx="1066800" cy="323850"/>
          </a:xfrm>
          <a:prstGeom prst="rect">
            <a:avLst/>
          </a:prstGeom>
        </p:spPr>
      </p:pic>
      <p:sp>
        <p:nvSpPr>
          <p:cNvPr id="4" name="Round Diagonal Corner Rectangle 3">
            <a:extLst>
              <a:ext uri="{FF2B5EF4-FFF2-40B4-BE49-F238E27FC236}">
                <a16:creationId xmlns:a16="http://schemas.microsoft.com/office/drawing/2014/main" id="{DE53E869-E524-1848-B74B-1AF7DC4A35D2}"/>
              </a:ext>
            </a:extLst>
          </p:cNvPr>
          <p:cNvSpPr/>
          <p:nvPr/>
        </p:nvSpPr>
        <p:spPr>
          <a:xfrm>
            <a:off x="-74295" y="-11546"/>
            <a:ext cx="3120390" cy="491490"/>
          </a:xfrm>
          <a:prstGeom prst="round2DiagRect">
            <a:avLst/>
          </a:prstGeom>
          <a:solidFill>
            <a:srgbClr val="30B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p>
          <a:p>
            <a:pPr algn="ctr"/>
            <a:r>
              <a:rPr lang="en-US" sz="1350" b="1" dirty="0"/>
              <a:t>CORPORATE TRACK</a:t>
            </a:r>
            <a:endParaRPr lang="en-US" sz="1350" dirty="0"/>
          </a:p>
          <a:p>
            <a:pPr algn="ctr"/>
            <a:endParaRPr lang="en-US" sz="1350" dirty="0"/>
          </a:p>
        </p:txBody>
      </p:sp>
      <p:sp>
        <p:nvSpPr>
          <p:cNvPr id="8" name="Rectangle 7">
            <a:extLst>
              <a:ext uri="{FF2B5EF4-FFF2-40B4-BE49-F238E27FC236}">
                <a16:creationId xmlns:a16="http://schemas.microsoft.com/office/drawing/2014/main" id="{25DAF04A-0D51-BE44-9F27-CA9AE099C373}"/>
              </a:ext>
            </a:extLst>
          </p:cNvPr>
          <p:cNvSpPr/>
          <p:nvPr/>
        </p:nvSpPr>
        <p:spPr>
          <a:xfrm>
            <a:off x="1011175" y="4278198"/>
            <a:ext cx="4572000" cy="715581"/>
          </a:xfrm>
          <a:prstGeom prst="rect">
            <a:avLst/>
          </a:prstGeom>
        </p:spPr>
        <p:txBody>
          <a:bodyPr>
            <a:spAutoFit/>
          </a:bodyPr>
          <a:lstStyle/>
          <a:p>
            <a:r>
              <a:rPr lang="en-US" sz="1350" b="1" dirty="0">
                <a:solidFill>
                  <a:srgbClr val="1EBFD2"/>
                </a:solidFill>
                <a:latin typeface="Avenir Black" charset="0"/>
                <a:ea typeface="Avenir Black" charset="0"/>
                <a:cs typeface="Avenir Black" charset="0"/>
              </a:rPr>
              <a:t>SOCIAL MEDIA</a:t>
            </a:r>
            <a:endParaRPr lang="en-US" sz="1350" dirty="0">
              <a:solidFill>
                <a:srgbClr val="1EBFD2"/>
              </a:solidFill>
              <a:latin typeface="Avenir Light" charset="0"/>
              <a:ea typeface="Avenir Light" charset="0"/>
              <a:cs typeface="Avenir Light" charset="0"/>
            </a:endParaRPr>
          </a:p>
          <a:p>
            <a:r>
              <a:rPr lang="en-US" sz="1350" b="1" dirty="0">
                <a:solidFill>
                  <a:schemeClr val="bg1"/>
                </a:solidFill>
                <a:latin typeface="Avenir Heavy" panose="02000503020000020003" pitchFamily="2" charset="0"/>
                <a:ea typeface="Avenir Light" charset="0"/>
                <a:cs typeface="Avenir Light" charset="0"/>
              </a:rPr>
              <a:t>@</a:t>
            </a:r>
            <a:r>
              <a:rPr lang="en-US" sz="1350" b="1" dirty="0" err="1">
                <a:solidFill>
                  <a:schemeClr val="bg1"/>
                </a:solidFill>
                <a:latin typeface="Avenir Heavy" panose="02000503020000020003" pitchFamily="2" charset="0"/>
                <a:ea typeface="Avenir Light" charset="0"/>
                <a:cs typeface="Avenir Light" charset="0"/>
              </a:rPr>
              <a:t>cdmgoldstandard</a:t>
            </a:r>
            <a:endParaRPr lang="en-US" sz="1350" b="1" dirty="0">
              <a:solidFill>
                <a:schemeClr val="bg1"/>
              </a:solidFill>
              <a:latin typeface="Avenir Heavy" panose="02000503020000020003" pitchFamily="2" charset="0"/>
              <a:ea typeface="Avenir Light" charset="0"/>
              <a:cs typeface="Avenir Light" charset="0"/>
            </a:endParaRPr>
          </a:p>
          <a:p>
            <a:r>
              <a:rPr lang="en-US" sz="1350" b="1" dirty="0">
                <a:solidFill>
                  <a:schemeClr val="bg1"/>
                </a:solidFill>
                <a:latin typeface="Avenir Heavy" panose="02000503020000020003" pitchFamily="2" charset="0"/>
                <a:ea typeface="Avenir Light" charset="0"/>
                <a:cs typeface="Avenir Light" charset="0"/>
              </a:rPr>
              <a:t>#</a:t>
            </a:r>
            <a:r>
              <a:rPr lang="en-US" sz="1350" b="1" dirty="0" err="1">
                <a:solidFill>
                  <a:schemeClr val="bg1"/>
                </a:solidFill>
                <a:latin typeface="Avenir Heavy" panose="02000503020000020003" pitchFamily="2" charset="0"/>
                <a:ea typeface="Avenir Light" charset="0"/>
                <a:cs typeface="Avenir Light" charset="0"/>
              </a:rPr>
              <a:t>GrowToZero</a:t>
            </a:r>
            <a:endParaRPr lang="en-US" sz="1350" b="1" dirty="0">
              <a:solidFill>
                <a:schemeClr val="bg1"/>
              </a:solidFill>
              <a:latin typeface="Avenir Heavy" panose="02000503020000020003" pitchFamily="2" charset="0"/>
              <a:ea typeface="Avenir Light" charset="0"/>
              <a:cs typeface="Avenir Light" charset="0"/>
            </a:endParaRPr>
          </a:p>
        </p:txBody>
      </p:sp>
      <p:sp>
        <p:nvSpPr>
          <p:cNvPr id="10" name="Rectangle 9">
            <a:extLst>
              <a:ext uri="{FF2B5EF4-FFF2-40B4-BE49-F238E27FC236}">
                <a16:creationId xmlns:a16="http://schemas.microsoft.com/office/drawing/2014/main" id="{92545A61-9D37-9645-AA18-11A18B34BE9D}"/>
              </a:ext>
            </a:extLst>
          </p:cNvPr>
          <p:cNvSpPr/>
          <p:nvPr/>
        </p:nvSpPr>
        <p:spPr>
          <a:xfrm>
            <a:off x="3033377" y="4278198"/>
            <a:ext cx="4572000" cy="715581"/>
          </a:xfrm>
          <a:prstGeom prst="rect">
            <a:avLst/>
          </a:prstGeom>
        </p:spPr>
        <p:txBody>
          <a:bodyPr>
            <a:spAutoFit/>
          </a:bodyPr>
          <a:lstStyle/>
          <a:p>
            <a:r>
              <a:rPr lang="en-US" sz="1350" b="1" dirty="0">
                <a:solidFill>
                  <a:srgbClr val="1EBFD2"/>
                </a:solidFill>
                <a:latin typeface="Avenir Black" charset="0"/>
                <a:ea typeface="Avenir Black" charset="0"/>
                <a:cs typeface="Avenir Black" charset="0"/>
              </a:rPr>
              <a:t>WWW.SLIDO.COM</a:t>
            </a:r>
          </a:p>
          <a:p>
            <a:r>
              <a:rPr lang="en-US" sz="1350" b="1" dirty="0">
                <a:solidFill>
                  <a:schemeClr val="bg1"/>
                </a:solidFill>
                <a:latin typeface="Avenir Heavy" panose="02000503020000020003" pitchFamily="2" charset="0"/>
                <a:ea typeface="Avenir Light" charset="0"/>
                <a:cs typeface="Avenir Light" charset="0"/>
              </a:rPr>
              <a:t>1025</a:t>
            </a:r>
          </a:p>
          <a:p>
            <a:endParaRPr lang="en-US" sz="1350" dirty="0">
              <a:solidFill>
                <a:srgbClr val="4D4D4C"/>
              </a:solidFill>
              <a:latin typeface="Avenir Light" charset="0"/>
              <a:ea typeface="Avenir Light" charset="0"/>
              <a:cs typeface="Avenir Light" charset="0"/>
            </a:endParaRPr>
          </a:p>
        </p:txBody>
      </p:sp>
      <p:sp>
        <p:nvSpPr>
          <p:cNvPr id="11" name="Rectangle 10">
            <a:extLst>
              <a:ext uri="{FF2B5EF4-FFF2-40B4-BE49-F238E27FC236}">
                <a16:creationId xmlns:a16="http://schemas.microsoft.com/office/drawing/2014/main" id="{70920E59-D9A6-9B4F-A9AC-9C38FD7AC4C6}"/>
              </a:ext>
            </a:extLst>
          </p:cNvPr>
          <p:cNvSpPr/>
          <p:nvPr/>
        </p:nvSpPr>
        <p:spPr>
          <a:xfrm>
            <a:off x="5516698" y="4278198"/>
            <a:ext cx="2827202" cy="715581"/>
          </a:xfrm>
          <a:prstGeom prst="rect">
            <a:avLst/>
          </a:prstGeom>
        </p:spPr>
        <p:txBody>
          <a:bodyPr wrap="square">
            <a:spAutoFit/>
          </a:bodyPr>
          <a:lstStyle/>
          <a:p>
            <a:r>
              <a:rPr lang="en-US" sz="1350" b="1" dirty="0">
                <a:solidFill>
                  <a:srgbClr val="1EBFD2"/>
                </a:solidFill>
                <a:latin typeface="Avenir Black" charset="0"/>
                <a:ea typeface="Avenir Black" charset="0"/>
                <a:cs typeface="Avenir Black" charset="0"/>
              </a:rPr>
              <a:t>WIFI </a:t>
            </a:r>
          </a:p>
          <a:p>
            <a:r>
              <a:rPr lang="en-US" sz="1350" b="1" dirty="0">
                <a:solidFill>
                  <a:schemeClr val="bg1"/>
                </a:solidFill>
                <a:latin typeface="Avenir Heavy" panose="02000503020000020003" pitchFamily="2" charset="0"/>
                <a:ea typeface="Avenir Light" charset="0"/>
                <a:cs typeface="Avenir Light" charset="0"/>
              </a:rPr>
              <a:t>Network: Gold Standard</a:t>
            </a:r>
          </a:p>
          <a:p>
            <a:r>
              <a:rPr lang="en-US" sz="1350" b="1" dirty="0">
                <a:solidFill>
                  <a:schemeClr val="bg1"/>
                </a:solidFill>
                <a:latin typeface="Avenir Heavy" panose="02000503020000020003" pitchFamily="2" charset="0"/>
                <a:ea typeface="Avenir Light" charset="0"/>
                <a:cs typeface="Avenir Light" charset="0"/>
              </a:rPr>
              <a:t>Password: 180418GoldStandard</a:t>
            </a:r>
          </a:p>
        </p:txBody>
      </p:sp>
    </p:spTree>
    <p:extLst>
      <p:ext uri="{BB962C8B-B14F-4D97-AF65-F5344CB8AC3E}">
        <p14:creationId xmlns:p14="http://schemas.microsoft.com/office/powerpoint/2010/main" val="120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C2FC159-7574-4541-8116-AA77C08B680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16224" y="1332974"/>
            <a:ext cx="3240207" cy="2779077"/>
          </a:xfrm>
          <a:prstGeom prst="rect">
            <a:avLst/>
          </a:prstGeom>
        </p:spPr>
      </p:pic>
      <p:sp>
        <p:nvSpPr>
          <p:cNvPr id="6" name="Title 1"/>
          <p:cNvSpPr>
            <a:spLocks noGrp="1"/>
          </p:cNvSpPr>
          <p:nvPr>
            <p:ph type="title"/>
          </p:nvPr>
        </p:nvSpPr>
        <p:spPr>
          <a:xfrm>
            <a:off x="669948" y="330360"/>
            <a:ext cx="7845402" cy="411956"/>
          </a:xfrm>
        </p:spPr>
        <p:txBody>
          <a:bodyPr>
            <a:normAutofit fontScale="90000"/>
          </a:bodyPr>
          <a:lstStyle/>
          <a:p>
            <a:r>
              <a:rPr lang="en-US" b="0" dirty="0">
                <a:latin typeface="Avenir Light" charset="0"/>
                <a:ea typeface="Avenir Light" charset="0"/>
                <a:cs typeface="Avenir Light" charset="0"/>
              </a:rPr>
              <a:t>PILLAR 1: MEASURE + DISCLOSE</a:t>
            </a:r>
          </a:p>
        </p:txBody>
      </p:sp>
      <p:sp>
        <p:nvSpPr>
          <p:cNvPr id="2" name="Rectangle 1"/>
          <p:cNvSpPr/>
          <p:nvPr/>
        </p:nvSpPr>
        <p:spPr>
          <a:xfrm>
            <a:off x="3017375" y="1539433"/>
            <a:ext cx="5359079" cy="2800767"/>
          </a:xfrm>
          <a:prstGeom prst="rect">
            <a:avLst/>
          </a:prstGeom>
        </p:spPr>
        <p:txBody>
          <a:bodyPr wrap="square">
            <a:spAutoFit/>
          </a:bodyPr>
          <a:lstStyle/>
          <a:p>
            <a:pPr marL="342900" lvl="0" indent="-342900">
              <a:buFont typeface="+mj-lt"/>
              <a:buAutoNum type="arabicPeriod"/>
            </a:pPr>
            <a:r>
              <a:rPr lang="en-GB" sz="1600" dirty="0">
                <a:solidFill>
                  <a:srgbClr val="424341"/>
                </a:solidFill>
                <a:latin typeface="Avenir Light" charset="0"/>
                <a:ea typeface="Avenir Light" charset="0"/>
                <a:cs typeface="Avenir Light" charset="0"/>
              </a:rPr>
              <a:t>Conduct complete GHG accounting per the GHG Protocol with third party verification.</a:t>
            </a:r>
            <a:endParaRPr lang="en-US" sz="1600" dirty="0">
              <a:solidFill>
                <a:srgbClr val="424341"/>
              </a:solidFill>
              <a:latin typeface="Avenir Light" charset="0"/>
              <a:ea typeface="Avenir Light" charset="0"/>
              <a:cs typeface="Avenir Light" charset="0"/>
            </a:endParaRPr>
          </a:p>
          <a:p>
            <a:pPr marL="342900" lvl="0" indent="-342900">
              <a:buFont typeface="+mj-lt"/>
              <a:buAutoNum type="arabicPeriod"/>
            </a:pPr>
            <a:r>
              <a:rPr lang="en-GB" sz="1600" dirty="0">
                <a:solidFill>
                  <a:srgbClr val="424341"/>
                </a:solidFill>
                <a:latin typeface="Avenir Light" charset="0"/>
                <a:ea typeface="Avenir Light" charset="0"/>
                <a:cs typeface="Avenir Light" charset="0"/>
              </a:rPr>
              <a:t>Transparently report full scope 1-3 emissions.</a:t>
            </a:r>
            <a:endParaRPr lang="en-US" sz="1600" dirty="0">
              <a:solidFill>
                <a:srgbClr val="424341"/>
              </a:solidFill>
              <a:latin typeface="Avenir Light" charset="0"/>
              <a:ea typeface="Avenir Light" charset="0"/>
              <a:cs typeface="Avenir Light" charset="0"/>
            </a:endParaRPr>
          </a:p>
          <a:p>
            <a:pPr marL="342900" lvl="0" indent="-342900">
              <a:buFont typeface="+mj-lt"/>
              <a:buAutoNum type="arabicPeriod"/>
            </a:pPr>
            <a:r>
              <a:rPr lang="en-GB" sz="1600" dirty="0">
                <a:solidFill>
                  <a:srgbClr val="424341"/>
                </a:solidFill>
                <a:latin typeface="Avenir Light" charset="0"/>
                <a:ea typeface="Avenir Light" charset="0"/>
                <a:cs typeface="Avenir Light" charset="0"/>
              </a:rPr>
              <a:t>Implement an internal or “shadow” price on carbon high enough to materially affect investment decisions.</a:t>
            </a:r>
            <a:endParaRPr lang="en-US" sz="1600" dirty="0">
              <a:solidFill>
                <a:srgbClr val="424341"/>
              </a:solidFill>
              <a:latin typeface="Avenir Light" charset="0"/>
              <a:ea typeface="Avenir Light" charset="0"/>
              <a:cs typeface="Avenir Light" charset="0"/>
            </a:endParaRPr>
          </a:p>
          <a:p>
            <a:pPr marL="800100" lvl="1" indent="-342900">
              <a:buFont typeface="Arial" charset="0"/>
              <a:buChar char="•"/>
            </a:pPr>
            <a:r>
              <a:rPr lang="en-US" sz="1600" dirty="0">
                <a:solidFill>
                  <a:srgbClr val="424341"/>
                </a:solidFill>
                <a:latin typeface="Avenir Light" charset="0"/>
                <a:ea typeface="Avenir Light" charset="0"/>
                <a:cs typeface="Avenir Light" charset="0"/>
              </a:rPr>
              <a:t>e</a:t>
            </a:r>
            <a:r>
              <a:rPr lang="en-GB" sz="1600" dirty="0">
                <a:solidFill>
                  <a:srgbClr val="424341"/>
                </a:solidFill>
                <a:latin typeface="Avenir Light" charset="0"/>
                <a:ea typeface="Avenir Light" charset="0"/>
                <a:cs typeface="Avenir Light" charset="0"/>
              </a:rPr>
              <a:t>.g. Internalise the environmental and social costs of GHG emissions by implementing a carbon fee to support the investment in renewables and climate protection projects and incentivise further emission reductions.</a:t>
            </a:r>
            <a:endParaRPr lang="en-US" sz="1600" dirty="0">
              <a:solidFill>
                <a:srgbClr val="424341"/>
              </a:solidFill>
              <a:latin typeface="Avenir Light" charset="0"/>
              <a:ea typeface="Avenir Light" charset="0"/>
              <a:cs typeface="Avenir Light" charset="0"/>
            </a:endParaRPr>
          </a:p>
        </p:txBody>
      </p:sp>
      <p:pic>
        <p:nvPicPr>
          <p:cNvPr id="8" name="Picture 7"/>
          <p:cNvPicPr/>
          <p:nvPr/>
        </p:nvPicPr>
        <p:blipFill>
          <a:blip r:embed="rId5" cstate="screen">
            <a:extLst>
              <a:ext uri="{28A0092B-C50C-407E-A947-70E740481C1C}">
                <a14:useLocalDpi xmlns:a14="http://schemas.microsoft.com/office/drawing/2010/main"/>
              </a:ext>
            </a:extLst>
          </a:blip>
          <a:stretch>
            <a:fillRect/>
          </a:stretch>
        </p:blipFill>
        <p:spPr>
          <a:xfrm>
            <a:off x="6670967" y="820529"/>
            <a:ext cx="1201420" cy="512445"/>
          </a:xfrm>
          <a:prstGeom prst="rect">
            <a:avLst/>
          </a:prstGeom>
        </p:spPr>
      </p:pic>
      <p:pic>
        <p:nvPicPr>
          <p:cNvPr id="9" name="Picture 8"/>
          <p:cNvPicPr>
            <a:picLocks noChangeAspect="1"/>
          </p:cNvPicPr>
          <p:nvPr/>
        </p:nvPicPr>
        <p:blipFill rotWithShape="1">
          <a:blip r:embed="rId6" cstate="screen">
            <a:extLst>
              <a:ext uri="{28A0092B-C50C-407E-A947-70E740481C1C}">
                <a14:useLocalDpi xmlns:a14="http://schemas.microsoft.com/office/drawing/2010/main"/>
              </a:ext>
            </a:extLst>
          </a:blip>
          <a:srcRect r="38520"/>
          <a:stretch/>
        </p:blipFill>
        <p:spPr>
          <a:xfrm>
            <a:off x="6254447" y="183331"/>
            <a:ext cx="2024258" cy="558985"/>
          </a:xfrm>
          <a:prstGeom prst="rect">
            <a:avLst/>
          </a:prstGeom>
        </p:spPr>
      </p:pic>
    </p:spTree>
    <p:extLst>
      <p:ext uri="{BB962C8B-B14F-4D97-AF65-F5344CB8AC3E}">
        <p14:creationId xmlns:p14="http://schemas.microsoft.com/office/powerpoint/2010/main" val="198038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A4155E1-000D-F545-8161-CB5C45A67D34}"/>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a:fillRect/>
          </a:stretch>
        </p:blipFill>
        <p:spPr>
          <a:xfrm>
            <a:off x="230421" y="1336590"/>
            <a:ext cx="3175012" cy="2723160"/>
          </a:xfrm>
          <a:prstGeom prst="rect">
            <a:avLst/>
          </a:prstGeom>
        </p:spPr>
      </p:pic>
      <p:sp>
        <p:nvSpPr>
          <p:cNvPr id="6" name="Title 1"/>
          <p:cNvSpPr>
            <a:spLocks noGrp="1"/>
          </p:cNvSpPr>
          <p:nvPr>
            <p:ph type="title"/>
          </p:nvPr>
        </p:nvSpPr>
        <p:spPr>
          <a:xfrm>
            <a:off x="669948" y="484062"/>
            <a:ext cx="7845402" cy="411956"/>
          </a:xfrm>
        </p:spPr>
        <p:txBody>
          <a:bodyPr>
            <a:normAutofit fontScale="90000"/>
          </a:bodyPr>
          <a:lstStyle/>
          <a:p>
            <a:r>
              <a:rPr lang="en-US" b="0" dirty="0">
                <a:latin typeface="Avenir Light" charset="0"/>
                <a:ea typeface="Avenir Light" charset="0"/>
                <a:cs typeface="Avenir Light" charset="0"/>
              </a:rPr>
              <a:t>PILLAR 2: REDUCE </a:t>
            </a:r>
            <a:r>
              <a:rPr lang="en-US" b="0">
                <a:latin typeface="Avenir Light" charset="0"/>
                <a:ea typeface="Avenir Light" charset="0"/>
                <a:cs typeface="Avenir Light" charset="0"/>
              </a:rPr>
              <a:t>CLIMATE </a:t>
            </a:r>
            <a:br>
              <a:rPr lang="en-US" b="0">
                <a:latin typeface="Avenir Light" charset="0"/>
                <a:ea typeface="Avenir Light" charset="0"/>
                <a:cs typeface="Avenir Light" charset="0"/>
              </a:rPr>
            </a:br>
            <a:r>
              <a:rPr lang="en-US" b="0">
                <a:latin typeface="Avenir Light" charset="0"/>
                <a:ea typeface="Avenir Light" charset="0"/>
                <a:cs typeface="Avenir Light" charset="0"/>
              </a:rPr>
              <a:t>IMPACT + RISKS</a:t>
            </a:r>
            <a:endParaRPr lang="en-US" b="0" dirty="0">
              <a:latin typeface="Avenir Light" charset="0"/>
              <a:ea typeface="Avenir Light" charset="0"/>
              <a:cs typeface="Avenir Light" charset="0"/>
            </a:endParaRPr>
          </a:p>
        </p:txBody>
      </p:sp>
      <p:sp>
        <p:nvSpPr>
          <p:cNvPr id="2" name="Rectangle 1"/>
          <p:cNvSpPr/>
          <p:nvPr/>
        </p:nvSpPr>
        <p:spPr>
          <a:xfrm>
            <a:off x="3156271" y="1595618"/>
            <a:ext cx="5359079" cy="2554545"/>
          </a:xfrm>
          <a:prstGeom prst="rect">
            <a:avLst/>
          </a:prstGeom>
        </p:spPr>
        <p:txBody>
          <a:bodyPr wrap="square">
            <a:spAutoFit/>
          </a:bodyPr>
          <a:lstStyle/>
          <a:p>
            <a:pPr marL="342900" lvl="0" indent="-342900">
              <a:buFont typeface="+mj-lt"/>
              <a:buAutoNum type="arabicPeriod"/>
            </a:pPr>
            <a:r>
              <a:rPr lang="es-ES" sz="1600" dirty="0">
                <a:solidFill>
                  <a:srgbClr val="424341"/>
                </a:solidFill>
                <a:latin typeface="Avenir Light" charset="0"/>
                <a:ea typeface="Avenir Light" charset="0"/>
                <a:cs typeface="Avenir Light" charset="0"/>
              </a:rPr>
              <a:t>Set and </a:t>
            </a:r>
            <a:r>
              <a:rPr lang="es-ES" sz="1600" dirty="0" err="1">
                <a:solidFill>
                  <a:srgbClr val="424341"/>
                </a:solidFill>
                <a:latin typeface="Avenir Light" charset="0"/>
                <a:ea typeface="Avenir Light" charset="0"/>
                <a:cs typeface="Avenir Light" charset="0"/>
              </a:rPr>
              <a:t>implement</a:t>
            </a:r>
            <a:r>
              <a:rPr lang="es-ES" sz="1600" dirty="0">
                <a:solidFill>
                  <a:srgbClr val="424341"/>
                </a:solidFill>
                <a:latin typeface="Avenir Light" charset="0"/>
                <a:ea typeface="Avenir Light" charset="0"/>
                <a:cs typeface="Avenir Light" charset="0"/>
              </a:rPr>
              <a:t> GHG </a:t>
            </a:r>
            <a:r>
              <a:rPr lang="es-ES" sz="1600" dirty="0" err="1">
                <a:solidFill>
                  <a:srgbClr val="424341"/>
                </a:solidFill>
                <a:latin typeface="Avenir Light" charset="0"/>
                <a:ea typeface="Avenir Light" charset="0"/>
                <a:cs typeface="Avenir Light" charset="0"/>
              </a:rPr>
              <a:t>emission</a:t>
            </a:r>
            <a:r>
              <a:rPr lang="es-ES" sz="1600" dirty="0">
                <a:solidFill>
                  <a:srgbClr val="424341"/>
                </a:solidFill>
                <a:latin typeface="Avenir Light" charset="0"/>
                <a:ea typeface="Avenir Light" charset="0"/>
                <a:cs typeface="Avenir Light" charset="0"/>
              </a:rPr>
              <a:t> </a:t>
            </a:r>
            <a:r>
              <a:rPr lang="es-ES" sz="1600" dirty="0" err="1">
                <a:solidFill>
                  <a:srgbClr val="424341"/>
                </a:solidFill>
                <a:latin typeface="Avenir Light" charset="0"/>
                <a:ea typeface="Avenir Light" charset="0"/>
                <a:cs typeface="Avenir Light" charset="0"/>
              </a:rPr>
              <a:t>reduction</a:t>
            </a:r>
            <a:r>
              <a:rPr lang="es-ES" sz="1600" dirty="0">
                <a:solidFill>
                  <a:srgbClr val="424341"/>
                </a:solidFill>
                <a:latin typeface="Avenir Light" charset="0"/>
                <a:ea typeface="Avenir Light" charset="0"/>
                <a:cs typeface="Avenir Light" charset="0"/>
              </a:rPr>
              <a:t> targets </a:t>
            </a:r>
            <a:r>
              <a:rPr lang="es-ES" sz="1600" dirty="0" err="1">
                <a:solidFill>
                  <a:srgbClr val="424341"/>
                </a:solidFill>
                <a:latin typeface="Avenir Light" charset="0"/>
                <a:ea typeface="Avenir Light" charset="0"/>
                <a:cs typeface="Avenir Light" charset="0"/>
              </a:rPr>
              <a:t>based</a:t>
            </a:r>
            <a:r>
              <a:rPr lang="es-ES" sz="1600" dirty="0">
                <a:solidFill>
                  <a:srgbClr val="424341"/>
                </a:solidFill>
                <a:latin typeface="Avenir Light" charset="0"/>
                <a:ea typeface="Avenir Light" charset="0"/>
                <a:cs typeface="Avenir Light" charset="0"/>
              </a:rPr>
              <a:t> </a:t>
            </a:r>
            <a:r>
              <a:rPr lang="es-ES" sz="1600" dirty="0" err="1">
                <a:solidFill>
                  <a:srgbClr val="424341"/>
                </a:solidFill>
                <a:latin typeface="Avenir Light" charset="0"/>
                <a:ea typeface="Avenir Light" charset="0"/>
                <a:cs typeface="Avenir Light" charset="0"/>
              </a:rPr>
              <a:t>on</a:t>
            </a:r>
            <a:r>
              <a:rPr lang="es-ES" sz="1600" dirty="0">
                <a:solidFill>
                  <a:srgbClr val="424341"/>
                </a:solidFill>
                <a:latin typeface="Avenir Light" charset="0"/>
                <a:ea typeface="Avenir Light" charset="0"/>
                <a:cs typeface="Avenir Light" charset="0"/>
              </a:rPr>
              <a:t> </a:t>
            </a:r>
            <a:r>
              <a:rPr lang="es-ES" sz="1600" dirty="0" err="1">
                <a:solidFill>
                  <a:srgbClr val="424341"/>
                </a:solidFill>
                <a:latin typeface="Avenir Light" charset="0"/>
                <a:ea typeface="Avenir Light" charset="0"/>
                <a:cs typeface="Avenir Light" charset="0"/>
              </a:rPr>
              <a:t>science</a:t>
            </a:r>
            <a:endParaRPr lang="en-US" sz="1600" dirty="0">
              <a:solidFill>
                <a:srgbClr val="424341"/>
              </a:solidFill>
              <a:latin typeface="Avenir Light" charset="0"/>
              <a:ea typeface="Avenir Light" charset="0"/>
              <a:cs typeface="Avenir Light" charset="0"/>
            </a:endParaRPr>
          </a:p>
          <a:p>
            <a:pPr marL="342900" lvl="0" indent="-342900">
              <a:buFont typeface="+mj-lt"/>
              <a:buAutoNum type="arabicPeriod"/>
            </a:pPr>
            <a:r>
              <a:rPr lang="en-GB" sz="1600" dirty="0">
                <a:solidFill>
                  <a:srgbClr val="424341"/>
                </a:solidFill>
                <a:latin typeface="Avenir Light" charset="0"/>
                <a:ea typeface="Avenir Light" charset="0"/>
                <a:cs typeface="Avenir Light" charset="0"/>
              </a:rPr>
              <a:t>Define a transition plan to your company, designing and thinking through your own company transition scenario to a low-carbon economy</a:t>
            </a:r>
            <a:endParaRPr lang="en-US" sz="1600" dirty="0">
              <a:solidFill>
                <a:srgbClr val="424341"/>
              </a:solidFill>
              <a:latin typeface="Avenir Light" charset="0"/>
              <a:ea typeface="Avenir Light" charset="0"/>
              <a:cs typeface="Avenir Light" charset="0"/>
            </a:endParaRPr>
          </a:p>
          <a:p>
            <a:pPr marL="342900" indent="-342900">
              <a:buFont typeface="+mj-lt"/>
              <a:buAutoNum type="arabicPeriod"/>
            </a:pPr>
            <a:r>
              <a:rPr lang="en-GB" sz="1600" dirty="0">
                <a:solidFill>
                  <a:srgbClr val="424341"/>
                </a:solidFill>
                <a:latin typeface="Avenir Light" charset="0"/>
                <a:ea typeface="Avenir Light" charset="0"/>
                <a:cs typeface="Avenir Light" charset="0"/>
              </a:rPr>
              <a:t>Start to implement your transition plan and get it assessed by an Assessing low-Carbon Transition (ACT) methodology to ensure strategic planning and investment decisions are aligned with the low-carbon transition</a:t>
            </a:r>
            <a:endParaRPr lang="en-US" sz="1600" dirty="0">
              <a:solidFill>
                <a:srgbClr val="424341"/>
              </a:solidFill>
              <a:latin typeface="Avenir Light" charset="0"/>
              <a:ea typeface="Avenir Light" charset="0"/>
              <a:cs typeface="Avenir Light" charset="0"/>
            </a:endParaRPr>
          </a:p>
        </p:txBody>
      </p:sp>
      <p:pic>
        <p:nvPicPr>
          <p:cNvPr id="12" name="Picture 11" descr="../../logo.png"/>
          <p:cNvPicPr/>
          <p:nvPr/>
        </p:nvPicPr>
        <p:blipFill>
          <a:blip r:embed="rId5">
            <a:extLst>
              <a:ext uri="{28A0092B-C50C-407E-A947-70E740481C1C}">
                <a14:useLocalDpi xmlns:a14="http://schemas.microsoft.com/office/drawing/2010/main"/>
              </a:ext>
            </a:extLst>
          </a:blip>
          <a:srcRect/>
          <a:stretch>
            <a:fillRect/>
          </a:stretch>
        </p:blipFill>
        <p:spPr bwMode="auto">
          <a:xfrm>
            <a:off x="7518736" y="383742"/>
            <a:ext cx="785495" cy="335915"/>
          </a:xfrm>
          <a:prstGeom prst="rect">
            <a:avLst/>
          </a:prstGeom>
          <a:noFill/>
          <a:ln>
            <a:noFill/>
          </a:ln>
        </p:spPr>
      </p:pic>
      <p:pic>
        <p:nvPicPr>
          <p:cNvPr id="13" name="Picture 12" descr="../../301932acf308593b-RE100-2016.jpg"/>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46513" y="896018"/>
            <a:ext cx="965835" cy="387985"/>
          </a:xfrm>
          <a:prstGeom prst="rect">
            <a:avLst/>
          </a:prstGeom>
          <a:noFill/>
          <a:ln>
            <a:noFill/>
          </a:ln>
        </p:spPr>
      </p:pic>
      <p:pic>
        <p:nvPicPr>
          <p:cNvPr id="15" name="Picture 14" descr="Screen Shot 2016-03-23 at 11.47.58.png"/>
          <p:cNvPicPr/>
          <p:nvPr/>
        </p:nvPicPr>
        <p:blipFill rotWithShape="1">
          <a:blip r:embed="rId7" cstate="screen">
            <a:extLst>
              <a:ext uri="{28A0092B-C50C-407E-A947-70E740481C1C}">
                <a14:useLocalDpi xmlns:a14="http://schemas.microsoft.com/office/drawing/2010/main"/>
              </a:ext>
            </a:extLst>
          </a:blip>
          <a:srcRect/>
          <a:stretch/>
        </p:blipFill>
        <p:spPr>
          <a:xfrm>
            <a:off x="5835810" y="276013"/>
            <a:ext cx="1601298" cy="876638"/>
          </a:xfrm>
          <a:prstGeom prst="rect">
            <a:avLst/>
          </a:prstGeom>
        </p:spPr>
      </p:pic>
    </p:spTree>
    <p:extLst>
      <p:ext uri="{BB962C8B-B14F-4D97-AF65-F5344CB8AC3E}">
        <p14:creationId xmlns:p14="http://schemas.microsoft.com/office/powerpoint/2010/main" val="1433716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9C4A69C-ACBE-504F-871C-273500EC2D8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34925" y="1316736"/>
            <a:ext cx="3325994" cy="2852656"/>
          </a:xfrm>
          <a:prstGeom prst="rect">
            <a:avLst/>
          </a:prstGeom>
        </p:spPr>
      </p:pic>
      <p:sp>
        <p:nvSpPr>
          <p:cNvPr id="6" name="Title 1"/>
          <p:cNvSpPr>
            <a:spLocks noGrp="1"/>
          </p:cNvSpPr>
          <p:nvPr>
            <p:ph type="title"/>
          </p:nvPr>
        </p:nvSpPr>
        <p:spPr>
          <a:xfrm>
            <a:off x="669948" y="486288"/>
            <a:ext cx="7845402" cy="411956"/>
          </a:xfrm>
        </p:spPr>
        <p:txBody>
          <a:bodyPr>
            <a:normAutofit fontScale="90000"/>
          </a:bodyPr>
          <a:lstStyle/>
          <a:p>
            <a:r>
              <a:rPr lang="en-US" b="0" dirty="0">
                <a:latin typeface="Avenir Light" charset="0"/>
                <a:ea typeface="Avenir Light" charset="0"/>
                <a:cs typeface="Avenir Light" charset="0"/>
              </a:rPr>
              <a:t>PILLAR 3</a:t>
            </a:r>
            <a:r>
              <a:rPr lang="en-US" b="0">
                <a:latin typeface="Avenir Light" charset="0"/>
                <a:ea typeface="Avenir Light" charset="0"/>
                <a:cs typeface="Avenir Light" charset="0"/>
              </a:rPr>
              <a:t>: CONTRIBUTE TO </a:t>
            </a:r>
            <a:br>
              <a:rPr lang="en-US" b="0">
                <a:latin typeface="Avenir Light" charset="0"/>
                <a:ea typeface="Avenir Light" charset="0"/>
                <a:cs typeface="Avenir Light" charset="0"/>
              </a:rPr>
            </a:br>
            <a:r>
              <a:rPr lang="en-US" b="0">
                <a:latin typeface="Avenir Light" charset="0"/>
                <a:ea typeface="Avenir Light" charset="0"/>
                <a:cs typeface="Avenir Light" charset="0"/>
              </a:rPr>
              <a:t>CLIMATE FINANCE</a:t>
            </a:r>
            <a:endParaRPr lang="en-US" b="0" dirty="0">
              <a:latin typeface="Avenir Light" charset="0"/>
              <a:ea typeface="Avenir Light" charset="0"/>
              <a:cs typeface="Avenir Light" charset="0"/>
            </a:endParaRPr>
          </a:p>
        </p:txBody>
      </p:sp>
      <p:sp>
        <p:nvSpPr>
          <p:cNvPr id="2" name="Rectangle 1"/>
          <p:cNvSpPr/>
          <p:nvPr/>
        </p:nvSpPr>
        <p:spPr>
          <a:xfrm>
            <a:off x="3156271" y="1595618"/>
            <a:ext cx="5359079" cy="1815882"/>
          </a:xfrm>
          <a:prstGeom prst="rect">
            <a:avLst/>
          </a:prstGeom>
        </p:spPr>
        <p:txBody>
          <a:bodyPr wrap="square">
            <a:spAutoFit/>
          </a:bodyPr>
          <a:lstStyle/>
          <a:p>
            <a:pPr lvl="0"/>
            <a:r>
              <a:rPr lang="en-GB" sz="1600" dirty="0">
                <a:solidFill>
                  <a:srgbClr val="424341"/>
                </a:solidFill>
                <a:latin typeface="Avenir Light" charset="0"/>
                <a:ea typeface="Avenir Light" charset="0"/>
                <a:cs typeface="Avenir Light" charset="0"/>
              </a:rPr>
              <a:t>Internalise costs of unabated GHG emissions and contribute to close the finance gap. </a:t>
            </a:r>
          </a:p>
          <a:p>
            <a:pPr lvl="0"/>
            <a:r>
              <a:rPr lang="en-GB" sz="1600" dirty="0">
                <a:solidFill>
                  <a:srgbClr val="424341"/>
                </a:solidFill>
                <a:latin typeface="Avenir Light" charset="0"/>
                <a:ea typeface="Avenir Light" charset="0"/>
                <a:cs typeface="Avenir Light" charset="0"/>
              </a:rPr>
              <a:t>	Potential methods and mechanisms:</a:t>
            </a:r>
            <a:endParaRPr lang="en-US" sz="1600" dirty="0">
              <a:solidFill>
                <a:srgbClr val="424341"/>
              </a:solidFill>
              <a:latin typeface="Avenir Light" charset="0"/>
              <a:ea typeface="Avenir Light" charset="0"/>
              <a:cs typeface="Avenir Light" charset="0"/>
            </a:endParaRPr>
          </a:p>
          <a:p>
            <a:pPr marL="742950" lvl="1" indent="-285750">
              <a:buFont typeface="Arial" charset="0"/>
              <a:buChar char="•"/>
            </a:pPr>
            <a:r>
              <a:rPr lang="en-US" sz="1600" dirty="0">
                <a:solidFill>
                  <a:srgbClr val="424341"/>
                </a:solidFill>
                <a:latin typeface="Avenir Light" charset="0"/>
                <a:ea typeface="Avenir Light" charset="0"/>
                <a:cs typeface="Avenir Light" charset="0"/>
              </a:rPr>
              <a:t>Carbon credits </a:t>
            </a:r>
          </a:p>
          <a:p>
            <a:pPr marL="742950" lvl="1" indent="-285750">
              <a:buFont typeface="Arial" charset="0"/>
              <a:buChar char="•"/>
            </a:pPr>
            <a:r>
              <a:rPr lang="en-US" sz="1600" dirty="0">
                <a:solidFill>
                  <a:srgbClr val="424341"/>
                </a:solidFill>
                <a:latin typeface="Avenir Light" charset="0"/>
                <a:ea typeface="Avenir Light" charset="0"/>
                <a:cs typeface="Avenir Light" charset="0"/>
              </a:rPr>
              <a:t>Value chain mitigation + adaptation</a:t>
            </a:r>
          </a:p>
          <a:p>
            <a:pPr marL="742950" lvl="1" indent="-285750">
              <a:buFont typeface="Arial" charset="0"/>
              <a:buChar char="•"/>
            </a:pPr>
            <a:r>
              <a:rPr lang="en-US" sz="1600" dirty="0">
                <a:solidFill>
                  <a:srgbClr val="424341"/>
                </a:solidFill>
                <a:latin typeface="Avenir Light" charset="0"/>
                <a:ea typeface="Avenir Light" charset="0"/>
                <a:cs typeface="Avenir Light" charset="0"/>
              </a:rPr>
              <a:t>Contribute to a new fund</a:t>
            </a:r>
          </a:p>
          <a:p>
            <a:pPr marL="742950" lvl="1" indent="-285750">
              <a:buFont typeface="Arial" charset="0"/>
              <a:buChar char="•"/>
            </a:pPr>
            <a:r>
              <a:rPr lang="en-US" sz="1600" dirty="0">
                <a:solidFill>
                  <a:srgbClr val="424341"/>
                </a:solidFill>
                <a:latin typeface="Avenir Light" charset="0"/>
                <a:ea typeface="Avenir Light" charset="0"/>
                <a:cs typeface="Avenir Light" charset="0"/>
              </a:rPr>
              <a:t>Purchase, fund or build renewable energy</a:t>
            </a:r>
          </a:p>
        </p:txBody>
      </p:sp>
      <p:pic>
        <p:nvPicPr>
          <p:cNvPr id="16" name="Picture 15"/>
          <p:cNvPicPr/>
          <p:nvPr/>
        </p:nvPicPr>
        <p:blipFill>
          <a:blip r:embed="rId5" cstate="screen">
            <a:extLst>
              <a:ext uri="{28A0092B-C50C-407E-A947-70E740481C1C}">
                <a14:useLocalDpi xmlns:a14="http://schemas.microsoft.com/office/drawing/2010/main"/>
              </a:ext>
            </a:extLst>
          </a:blip>
          <a:stretch>
            <a:fillRect/>
          </a:stretch>
        </p:blipFill>
        <p:spPr>
          <a:xfrm>
            <a:off x="6685915" y="330360"/>
            <a:ext cx="1829435" cy="229870"/>
          </a:xfrm>
          <a:prstGeom prst="rect">
            <a:avLst/>
          </a:prstGeom>
        </p:spPr>
      </p:pic>
    </p:spTree>
    <p:extLst>
      <p:ext uri="{BB962C8B-B14F-4D97-AF65-F5344CB8AC3E}">
        <p14:creationId xmlns:p14="http://schemas.microsoft.com/office/powerpoint/2010/main" val="639857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0C8FC0-49E9-834C-9C68-C43BB2F7712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43320" y="1298448"/>
            <a:ext cx="3269392" cy="2804109"/>
          </a:xfrm>
          <a:prstGeom prst="rect">
            <a:avLst/>
          </a:prstGeom>
        </p:spPr>
      </p:pic>
      <p:sp>
        <p:nvSpPr>
          <p:cNvPr id="6" name="Title 1"/>
          <p:cNvSpPr>
            <a:spLocks noGrp="1"/>
          </p:cNvSpPr>
          <p:nvPr>
            <p:ph type="title"/>
          </p:nvPr>
        </p:nvSpPr>
        <p:spPr>
          <a:xfrm>
            <a:off x="669948" y="330360"/>
            <a:ext cx="7845402" cy="411956"/>
          </a:xfrm>
        </p:spPr>
        <p:txBody>
          <a:bodyPr>
            <a:normAutofit fontScale="90000"/>
          </a:bodyPr>
          <a:lstStyle/>
          <a:p>
            <a:r>
              <a:rPr lang="en-US" b="0" dirty="0">
                <a:latin typeface="Avenir Light" charset="0"/>
                <a:ea typeface="Avenir Light" charset="0"/>
                <a:cs typeface="Avenir Light" charset="0"/>
              </a:rPr>
              <a:t>PILLAR 4</a:t>
            </a:r>
            <a:r>
              <a:rPr lang="en-US" b="0">
                <a:latin typeface="Avenir Light" charset="0"/>
                <a:ea typeface="Avenir Light" charset="0"/>
                <a:cs typeface="Avenir Light" charset="0"/>
              </a:rPr>
              <a:t>: PARTICIPATE IN ADVOCACY</a:t>
            </a:r>
            <a:endParaRPr lang="en-US" b="0" dirty="0">
              <a:latin typeface="Avenir Light" charset="0"/>
              <a:ea typeface="Avenir Light" charset="0"/>
              <a:cs typeface="Avenir Light" charset="0"/>
            </a:endParaRPr>
          </a:p>
        </p:txBody>
      </p:sp>
      <p:sp>
        <p:nvSpPr>
          <p:cNvPr id="2" name="Rectangle 1"/>
          <p:cNvSpPr/>
          <p:nvPr/>
        </p:nvSpPr>
        <p:spPr>
          <a:xfrm>
            <a:off x="3156271" y="1595618"/>
            <a:ext cx="5359079" cy="2554545"/>
          </a:xfrm>
          <a:prstGeom prst="rect">
            <a:avLst/>
          </a:prstGeom>
        </p:spPr>
        <p:txBody>
          <a:bodyPr wrap="square">
            <a:spAutoFit/>
          </a:bodyPr>
          <a:lstStyle/>
          <a:p>
            <a:pPr marL="342900" lvl="0" indent="-342900">
              <a:buFont typeface="+mj-lt"/>
              <a:buAutoNum type="arabicPeriod"/>
            </a:pPr>
            <a:r>
              <a:rPr lang="en-GB" sz="1600" dirty="0">
                <a:solidFill>
                  <a:srgbClr val="424341"/>
                </a:solidFill>
                <a:latin typeface="Avenir Light" charset="0"/>
                <a:ea typeface="Avenir Light" charset="0"/>
                <a:cs typeface="Avenir Light" charset="0"/>
              </a:rPr>
              <a:t>Influence market or policy developments by promoting your vision, solutions and achievements.</a:t>
            </a:r>
            <a:endParaRPr lang="en-US" sz="1600" dirty="0">
              <a:solidFill>
                <a:srgbClr val="424341"/>
              </a:solidFill>
              <a:latin typeface="Avenir Light" charset="0"/>
              <a:ea typeface="Avenir Light" charset="0"/>
              <a:cs typeface="Avenir Light" charset="0"/>
            </a:endParaRPr>
          </a:p>
          <a:p>
            <a:pPr marL="342900" indent="-342900">
              <a:buFont typeface="+mj-lt"/>
              <a:buAutoNum type="arabicPeriod"/>
            </a:pPr>
            <a:r>
              <a:rPr lang="en-US" sz="1600" dirty="0">
                <a:solidFill>
                  <a:srgbClr val="424341"/>
                </a:solidFill>
                <a:latin typeface="Avenir Light" charset="0"/>
                <a:ea typeface="Avenir Light" charset="0"/>
                <a:cs typeface="Avenir Light" charset="0"/>
              </a:rPr>
              <a:t>Engage suppliers in your climate strategy.</a:t>
            </a:r>
          </a:p>
          <a:p>
            <a:pPr marL="342900" lvl="0" indent="-342900">
              <a:buFont typeface="+mj-lt"/>
              <a:buAutoNum type="arabicPeriod"/>
            </a:pPr>
            <a:r>
              <a:rPr lang="en-GB" sz="1600" dirty="0">
                <a:solidFill>
                  <a:srgbClr val="424341"/>
                </a:solidFill>
                <a:latin typeface="Avenir Light" charset="0"/>
                <a:ea typeface="Avenir Light" charset="0"/>
                <a:cs typeface="Avenir Light" charset="0"/>
              </a:rPr>
              <a:t>Inspire constituents to also strong climate action through initiatives like employee engagement programs, consumer matching programs, which can also lower your own GHG footprint.</a:t>
            </a:r>
            <a:endParaRPr lang="en-US" sz="1600" dirty="0">
              <a:solidFill>
                <a:srgbClr val="424341"/>
              </a:solidFill>
              <a:latin typeface="Avenir Light" charset="0"/>
              <a:ea typeface="Avenir Light" charset="0"/>
              <a:cs typeface="Avenir Light" charset="0"/>
            </a:endParaRPr>
          </a:p>
          <a:p>
            <a:pPr marL="342900" lvl="0" indent="-342900">
              <a:buFont typeface="+mj-lt"/>
              <a:buAutoNum type="arabicPeriod"/>
            </a:pPr>
            <a:r>
              <a:rPr lang="en-US" sz="1600" dirty="0">
                <a:solidFill>
                  <a:srgbClr val="424341"/>
                </a:solidFill>
                <a:latin typeface="Avenir Light" charset="0"/>
                <a:ea typeface="Avenir Light" charset="0"/>
                <a:cs typeface="Avenir Light" charset="0"/>
              </a:rPr>
              <a:t>Begin educating your investors, employees, and customers about climate impacts and your climate strategy.</a:t>
            </a:r>
          </a:p>
        </p:txBody>
      </p:sp>
    </p:spTree>
    <p:extLst>
      <p:ext uri="{BB962C8B-B14F-4D97-AF65-F5344CB8AC3E}">
        <p14:creationId xmlns:p14="http://schemas.microsoft.com/office/powerpoint/2010/main" val="202362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69948" y="306565"/>
            <a:ext cx="8053428" cy="411956"/>
          </a:xfrm>
        </p:spPr>
        <p:txBody>
          <a:bodyPr>
            <a:noAutofit/>
          </a:bodyPr>
          <a:lstStyle/>
          <a:p>
            <a:r>
              <a:rPr lang="en-US" sz="2200" b="0" dirty="0">
                <a:latin typeface="Avenir Light" charset="0"/>
                <a:ea typeface="Avenir Light" charset="0"/>
                <a:cs typeface="Avenir Light" charset="0"/>
              </a:rPr>
              <a:t>SDG VALUE CREATION FROM CLIMATE ACTION</a:t>
            </a:r>
          </a:p>
        </p:txBody>
      </p:sp>
      <p:grpSp>
        <p:nvGrpSpPr>
          <p:cNvPr id="9" name="Group 8"/>
          <p:cNvGrpSpPr/>
          <p:nvPr/>
        </p:nvGrpSpPr>
        <p:grpSpPr>
          <a:xfrm>
            <a:off x="4698909" y="718521"/>
            <a:ext cx="3243609" cy="2744561"/>
            <a:chOff x="3560502" y="142999"/>
            <a:chExt cx="4882849" cy="4202868"/>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13287" y="274638"/>
              <a:ext cx="3530064" cy="407122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560502" y="2696901"/>
              <a:ext cx="1790797" cy="143735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29904" y="255681"/>
              <a:ext cx="1458508" cy="64566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88414" y="142999"/>
              <a:ext cx="2854937" cy="193828"/>
            </a:xfrm>
            <a:prstGeom prst="rect">
              <a:avLst/>
            </a:prstGeom>
          </p:spPr>
        </p:pic>
      </p:grpSp>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878186" y="3549045"/>
            <a:ext cx="5641445" cy="1230639"/>
          </a:xfrm>
          <a:prstGeom prst="rect">
            <a:avLst/>
          </a:prstGeom>
        </p:spPr>
      </p:pic>
      <p:pic>
        <p:nvPicPr>
          <p:cNvPr id="14" name="Picture 13"/>
          <p:cNvPicPr>
            <a:picLocks noChangeAspect="1"/>
          </p:cNvPicPr>
          <p:nvPr/>
        </p:nvPicPr>
        <p:blipFill rotWithShape="1">
          <a:blip r:embed="rId6" cstate="screen">
            <a:extLst>
              <a:ext uri="{28A0092B-C50C-407E-A947-70E740481C1C}">
                <a14:useLocalDpi xmlns:a14="http://schemas.microsoft.com/office/drawing/2010/main"/>
              </a:ext>
            </a:extLst>
          </a:blip>
          <a:srcRect l="-192" b="-4259"/>
          <a:stretch/>
        </p:blipFill>
        <p:spPr>
          <a:xfrm>
            <a:off x="1272678" y="804484"/>
            <a:ext cx="4230960" cy="2799522"/>
          </a:xfrm>
          <a:prstGeom prst="rect">
            <a:avLst/>
          </a:prstGeom>
        </p:spPr>
      </p:pic>
    </p:spTree>
    <p:extLst>
      <p:ext uri="{BB962C8B-B14F-4D97-AF65-F5344CB8AC3E}">
        <p14:creationId xmlns:p14="http://schemas.microsoft.com/office/powerpoint/2010/main" val="865637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2452" y="1306664"/>
            <a:ext cx="3383280" cy="2185214"/>
          </a:xfrm>
          <a:prstGeom prst="rect">
            <a:avLst/>
          </a:prstGeom>
        </p:spPr>
        <p:txBody>
          <a:bodyPr wrap="square">
            <a:spAutoFit/>
          </a:bodyPr>
          <a:lstStyle/>
          <a:p>
            <a:r>
              <a:rPr lang="en-US" sz="1700" b="1" dirty="0">
                <a:solidFill>
                  <a:srgbClr val="1A6736"/>
                </a:solidFill>
                <a:latin typeface="Arial" charset="0"/>
                <a:ea typeface="Arial" charset="0"/>
                <a:cs typeface="Arial" charset="0"/>
              </a:rPr>
              <a:t>“</a:t>
            </a:r>
            <a:r>
              <a:rPr lang="is-IS" sz="1700" b="1" dirty="0">
                <a:solidFill>
                  <a:srgbClr val="1A6736"/>
                </a:solidFill>
                <a:latin typeface="Arial" charset="0"/>
                <a:ea typeface="Arial" charset="0"/>
                <a:cs typeface="Arial" charset="0"/>
              </a:rPr>
              <a:t>…</a:t>
            </a:r>
            <a:r>
              <a:rPr lang="en-US" sz="1700" b="1" dirty="0">
                <a:solidFill>
                  <a:srgbClr val="1A6736"/>
                </a:solidFill>
                <a:latin typeface="Arial" charset="0"/>
                <a:ea typeface="Arial" charset="0"/>
                <a:cs typeface="Arial" charset="0"/>
              </a:rPr>
              <a:t>we help the coffee farmers, who grow coffee for us, to more easily get clean drinking water. The project will avoid the emission of around 35,000 </a:t>
            </a:r>
            <a:r>
              <a:rPr lang="en-US" sz="1700" b="1" dirty="0" err="1">
                <a:solidFill>
                  <a:srgbClr val="1A6736"/>
                </a:solidFill>
                <a:latin typeface="Arial" charset="0"/>
                <a:ea typeface="Arial" charset="0"/>
                <a:cs typeface="Arial" charset="0"/>
              </a:rPr>
              <a:t>tonnes</a:t>
            </a:r>
            <a:r>
              <a:rPr lang="en-US" sz="1700" b="1" dirty="0">
                <a:solidFill>
                  <a:srgbClr val="1A6736"/>
                </a:solidFill>
                <a:latin typeface="Arial" charset="0"/>
                <a:ea typeface="Arial" charset="0"/>
                <a:cs typeface="Arial" charset="0"/>
              </a:rPr>
              <a:t> of CO2 and benefits the health and well-being of the local population.”</a:t>
            </a:r>
            <a:endParaRPr lang="en-US" sz="1700" b="1" dirty="0">
              <a:latin typeface="Arial" charset="0"/>
              <a:ea typeface="Arial" charset="0"/>
              <a:cs typeface="Arial"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93158" y="-18288"/>
            <a:ext cx="3822192" cy="4804178"/>
          </a:xfrm>
          <a:prstGeom prst="rect">
            <a:avLst/>
          </a:prstGeom>
        </p:spPr>
      </p:pic>
      <p:sp>
        <p:nvSpPr>
          <p:cNvPr id="13" name="Title 1"/>
          <p:cNvSpPr txBox="1">
            <a:spLocks/>
          </p:cNvSpPr>
          <p:nvPr/>
        </p:nvSpPr>
        <p:spPr>
          <a:xfrm>
            <a:off x="669947" y="306565"/>
            <a:ext cx="8381455" cy="411956"/>
          </a:xfrm>
          <a:prstGeom prst="rect">
            <a:avLst/>
          </a:prstGeom>
        </p:spPr>
        <p:txBody>
          <a:bodyPr vert="horz" lIns="91440" tIns="45720" rIns="91440" bIns="45720" rtlCol="0" anchor="ctr">
            <a:normAutofit fontScale="82500" lnSpcReduction="20000"/>
          </a:bodyPr>
          <a:lstStyle>
            <a:lvl1pPr algn="l" defTabSz="457189" rtl="0" eaLnBrk="1" latinLnBrk="0" hangingPunct="1">
              <a:spcBef>
                <a:spcPct val="0"/>
              </a:spcBef>
              <a:buNone/>
              <a:defRPr sz="2800" b="1" i="0" kern="1200" cap="none" normalizeH="0">
                <a:solidFill>
                  <a:srgbClr val="4D4D4C"/>
                </a:solidFill>
                <a:latin typeface="Avenir Heavy" charset="0"/>
                <a:ea typeface="Avenir Heavy" charset="0"/>
                <a:cs typeface="Avenir Heavy" charset="0"/>
              </a:defRPr>
            </a:lvl1pPr>
          </a:lstStyle>
          <a:p>
            <a:r>
              <a:rPr lang="en-US" b="0" dirty="0">
                <a:latin typeface="Avenir Light" charset="0"/>
                <a:ea typeface="Avenir Light" charset="0"/>
                <a:cs typeface="Avenir Light" charset="0"/>
              </a:rPr>
              <a:t>EXAMPLE:</a:t>
            </a:r>
          </a:p>
        </p:txBody>
      </p:sp>
      <p:pic>
        <p:nvPicPr>
          <p:cNvPr id="14" name="Picture 13"/>
          <p:cNvPicPr>
            <a:picLocks noChangeAspect="1"/>
          </p:cNvPicPr>
          <p:nvPr/>
        </p:nvPicPr>
        <p:blipFill>
          <a:blip r:embed="rId3"/>
          <a:stretch>
            <a:fillRect/>
          </a:stretch>
        </p:blipFill>
        <p:spPr>
          <a:xfrm>
            <a:off x="2372868" y="343897"/>
            <a:ext cx="1115568" cy="333717"/>
          </a:xfrm>
          <a:prstGeom prst="rect">
            <a:avLst/>
          </a:prstGeom>
        </p:spPr>
      </p:pic>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36388" y="69470"/>
            <a:ext cx="2464374" cy="1440000"/>
          </a:xfrm>
          <a:prstGeom prst="rect">
            <a:avLst/>
          </a:prstGeom>
        </p:spPr>
      </p:pic>
      <p:pic>
        <p:nvPicPr>
          <p:cNvPr id="16" name="Picture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50717" y="1176796"/>
            <a:ext cx="2448863" cy="1429200"/>
          </a:xfrm>
          <a:prstGeom prst="rect">
            <a:avLst/>
          </a:prstGeom>
        </p:spPr>
      </p:pic>
      <p:pic>
        <p:nvPicPr>
          <p:cNvPr id="17" name="Picture 1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565845" y="2444278"/>
            <a:ext cx="2226740" cy="1047600"/>
          </a:xfrm>
          <a:prstGeom prst="rect">
            <a:avLst/>
          </a:prstGeom>
        </p:spPr>
      </p:pic>
      <p:pic>
        <p:nvPicPr>
          <p:cNvPr id="18" name="Picture 1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60394" y="3329258"/>
            <a:ext cx="2445890" cy="1429200"/>
          </a:xfrm>
          <a:prstGeom prst="rect">
            <a:avLst/>
          </a:prstGeom>
        </p:spPr>
      </p:pic>
      <p:pic>
        <p:nvPicPr>
          <p:cNvPr id="11" name="Picture 10"/>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693158" y="2232732"/>
            <a:ext cx="1207408" cy="1429200"/>
          </a:xfrm>
          <a:prstGeom prst="rect">
            <a:avLst/>
          </a:prstGeom>
        </p:spPr>
      </p:pic>
    </p:spTree>
    <p:extLst>
      <p:ext uri="{BB962C8B-B14F-4D97-AF65-F5344CB8AC3E}">
        <p14:creationId xmlns:p14="http://schemas.microsoft.com/office/powerpoint/2010/main" val="77600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4845947"/>
          </a:xfrm>
          <a:prstGeom prst="rect">
            <a:avLst/>
          </a:prstGeom>
        </p:spPr>
      </p:pic>
    </p:spTree>
    <p:extLst>
      <p:ext uri="{BB962C8B-B14F-4D97-AF65-F5344CB8AC3E}">
        <p14:creationId xmlns:p14="http://schemas.microsoft.com/office/powerpoint/2010/main" val="1901314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69947" y="306565"/>
            <a:ext cx="8381455" cy="411956"/>
          </a:xfrm>
        </p:spPr>
        <p:txBody>
          <a:bodyPr>
            <a:normAutofit fontScale="90000"/>
          </a:bodyPr>
          <a:lstStyle/>
          <a:p>
            <a:r>
              <a:rPr lang="en-US" b="0" dirty="0">
                <a:latin typeface="Avenir Light" charset="0"/>
                <a:ea typeface="Avenir Light" charset="0"/>
                <a:cs typeface="Avenir Light" charset="0"/>
              </a:rPr>
              <a:t>SDGs: COMMON CHALLENGES/PITFALLS</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350666"/>
            <a:ext cx="9144000" cy="3443347"/>
          </a:xfrm>
          <a:prstGeom prst="rect">
            <a:avLst/>
          </a:prstGeom>
        </p:spPr>
      </p:pic>
      <p:sp>
        <p:nvSpPr>
          <p:cNvPr id="7" name="Rectangle 6"/>
          <p:cNvSpPr/>
          <p:nvPr/>
        </p:nvSpPr>
        <p:spPr>
          <a:xfrm>
            <a:off x="762528" y="900612"/>
            <a:ext cx="4629150" cy="1661993"/>
          </a:xfrm>
          <a:prstGeom prst="rect">
            <a:avLst/>
          </a:prstGeom>
          <a:solidFill>
            <a:srgbClr val="424341">
              <a:alpha val="84000"/>
            </a:srgbClr>
          </a:solidFill>
        </p:spPr>
        <p:txBody>
          <a:bodyPr wrap="square">
            <a:spAutoFit/>
          </a:bodyPr>
          <a:lstStyle/>
          <a:p>
            <a:pPr marL="314325"/>
            <a:endParaRPr lang="en-US" dirty="0">
              <a:solidFill>
                <a:schemeClr val="bg1"/>
              </a:solidFill>
              <a:latin typeface="Avenir Book" charset="0"/>
              <a:ea typeface="Avenir Book" charset="0"/>
              <a:cs typeface="Avenir Book" charset="0"/>
            </a:endParaRPr>
          </a:p>
          <a:p>
            <a:pPr marL="600075" indent="-285750">
              <a:buFont typeface="Arial" charset="0"/>
              <a:buChar char="•"/>
            </a:pPr>
            <a:r>
              <a:rPr lang="en-US" sz="1400" dirty="0">
                <a:solidFill>
                  <a:schemeClr val="bg1"/>
                </a:solidFill>
                <a:latin typeface="Avenir Book" charset="0"/>
                <a:ea typeface="Avenir Book" charset="0"/>
                <a:cs typeface="Avenir Book" charset="0"/>
              </a:rPr>
              <a:t>Reframing communications while maintaining business as usual</a:t>
            </a:r>
          </a:p>
          <a:p>
            <a:pPr marL="600075" indent="-285750">
              <a:buFont typeface="Arial" charset="0"/>
              <a:buChar char="•"/>
            </a:pPr>
            <a:r>
              <a:rPr lang="en-US" sz="1400" dirty="0">
                <a:solidFill>
                  <a:schemeClr val="bg1"/>
                </a:solidFill>
                <a:latin typeface="Avenir Book" charset="0"/>
                <a:ea typeface="Avenir Book" charset="0"/>
                <a:cs typeface="Avenir Book" charset="0"/>
              </a:rPr>
              <a:t>Internally-driven target setting</a:t>
            </a:r>
          </a:p>
          <a:p>
            <a:pPr marL="600075" indent="-285750">
              <a:buFont typeface="Arial" charset="0"/>
              <a:buChar char="•"/>
            </a:pPr>
            <a:r>
              <a:rPr lang="en-US" sz="1400" dirty="0">
                <a:solidFill>
                  <a:schemeClr val="bg1"/>
                </a:solidFill>
                <a:latin typeface="Avenir Book" charset="0"/>
                <a:ea typeface="Avenir Book" charset="0"/>
                <a:cs typeface="Avenir Book" charset="0"/>
              </a:rPr>
              <a:t>Leaving out negatives and trade-offs</a:t>
            </a:r>
          </a:p>
          <a:p>
            <a:pPr marL="600075" indent="-285750">
              <a:buFont typeface="Arial" charset="0"/>
              <a:buChar char="•"/>
            </a:pPr>
            <a:r>
              <a:rPr lang="en-US" sz="1400" dirty="0">
                <a:solidFill>
                  <a:schemeClr val="bg1"/>
                </a:solidFill>
                <a:latin typeface="Avenir Book" charset="0"/>
                <a:ea typeface="Avenir Book" charset="0"/>
                <a:cs typeface="Avenir Book" charset="0"/>
              </a:rPr>
              <a:t>Inconsistent reporting methods and indicators</a:t>
            </a:r>
          </a:p>
          <a:p>
            <a:pPr marL="600075" indent="-285750">
              <a:buFont typeface="Arial" charset="0"/>
              <a:buChar char="•"/>
            </a:pPr>
            <a:endParaRPr lang="en-US" sz="1400" dirty="0">
              <a:solidFill>
                <a:schemeClr val="bg1"/>
              </a:solidFill>
              <a:latin typeface="Avenir Book" charset="0"/>
              <a:ea typeface="Avenir Book" charset="0"/>
              <a:cs typeface="Avenir Book" charset="0"/>
            </a:endParaRPr>
          </a:p>
        </p:txBody>
      </p:sp>
    </p:spTree>
    <p:extLst>
      <p:ext uri="{BB962C8B-B14F-4D97-AF65-F5344CB8AC3E}">
        <p14:creationId xmlns:p14="http://schemas.microsoft.com/office/powerpoint/2010/main" val="119641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69948" y="330360"/>
            <a:ext cx="7845402" cy="411956"/>
          </a:xfrm>
        </p:spPr>
        <p:txBody>
          <a:bodyPr>
            <a:normAutofit fontScale="90000"/>
          </a:bodyPr>
          <a:lstStyle/>
          <a:p>
            <a:r>
              <a:rPr lang="en-US" b="0">
                <a:latin typeface="Avenir Light" charset="0"/>
                <a:ea typeface="Avenir Light" charset="0"/>
                <a:cs typeface="Avenir Light" charset="0"/>
              </a:rPr>
              <a:t>BEST PRACTICES</a:t>
            </a:r>
            <a:endParaRPr lang="en-US" b="0" dirty="0">
              <a:latin typeface="Avenir Light" charset="0"/>
              <a:ea typeface="Avenir Light" charset="0"/>
              <a:cs typeface="Avenir Light" charset="0"/>
            </a:endParaRPr>
          </a:p>
        </p:txBody>
      </p:sp>
    </p:spTree>
    <p:extLst>
      <p:ext uri="{BB962C8B-B14F-4D97-AF65-F5344CB8AC3E}">
        <p14:creationId xmlns:p14="http://schemas.microsoft.com/office/powerpoint/2010/main" val="1828190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1817" y="1344168"/>
            <a:ext cx="6601968" cy="3153467"/>
          </a:xfrm>
          <a:prstGeom prst="rect">
            <a:avLst/>
          </a:prstGeom>
        </p:spPr>
      </p:pic>
      <p:sp>
        <p:nvSpPr>
          <p:cNvPr id="8" name="Title 1"/>
          <p:cNvSpPr>
            <a:spLocks noGrp="1"/>
          </p:cNvSpPr>
          <p:nvPr>
            <p:ph type="title"/>
          </p:nvPr>
        </p:nvSpPr>
        <p:spPr>
          <a:xfrm>
            <a:off x="669948" y="504096"/>
            <a:ext cx="7845402" cy="411956"/>
          </a:xfrm>
        </p:spPr>
        <p:txBody>
          <a:bodyPr>
            <a:normAutofit fontScale="90000"/>
          </a:bodyPr>
          <a:lstStyle/>
          <a:p>
            <a:r>
              <a:rPr lang="en-US" b="0" dirty="0">
                <a:latin typeface="Avenir Light" charset="0"/>
                <a:ea typeface="Avenir Light" charset="0"/>
                <a:cs typeface="Avenir Light" charset="0"/>
              </a:rPr>
              <a:t>COMMIT </a:t>
            </a:r>
            <a:r>
              <a:rPr lang="en-US" b="0">
                <a:latin typeface="Avenir Light" charset="0"/>
                <a:ea typeface="Avenir Light" charset="0"/>
                <a:cs typeface="Avenir Light" charset="0"/>
              </a:rPr>
              <a:t>TO COMPREHENSIVE IMPACT QUANTIFICATION + TARGET SETTING  </a:t>
            </a:r>
            <a:endParaRPr lang="en-US" b="0" dirty="0">
              <a:latin typeface="Avenir Light" charset="0"/>
              <a:ea typeface="Avenir Light" charset="0"/>
              <a:cs typeface="Avenir Light" charset="0"/>
            </a:endParaRPr>
          </a:p>
        </p:txBody>
      </p:sp>
      <p:sp>
        <p:nvSpPr>
          <p:cNvPr id="9" name="Rectangle 8"/>
          <p:cNvSpPr/>
          <p:nvPr/>
        </p:nvSpPr>
        <p:spPr>
          <a:xfrm>
            <a:off x="6272784" y="1504178"/>
            <a:ext cx="2754630" cy="2308324"/>
          </a:xfrm>
          <a:prstGeom prst="rect">
            <a:avLst/>
          </a:prstGeom>
        </p:spPr>
        <p:txBody>
          <a:bodyPr wrap="square">
            <a:spAutoFit/>
          </a:bodyPr>
          <a:lstStyle/>
          <a:p>
            <a:pPr marL="342900" lvl="0" indent="-342900">
              <a:buFont typeface="+mj-lt"/>
              <a:buAutoNum type="arabicPeriod"/>
            </a:pPr>
            <a:r>
              <a:rPr lang="en-US" sz="1600" dirty="0">
                <a:solidFill>
                  <a:srgbClr val="424341"/>
                </a:solidFill>
                <a:latin typeface="Avenir Light" charset="0"/>
                <a:ea typeface="Avenir Light" charset="0"/>
                <a:cs typeface="Avenir Light" charset="0"/>
              </a:rPr>
              <a:t>Set ambition in line with best practice</a:t>
            </a:r>
          </a:p>
          <a:p>
            <a:pPr marL="342900" lvl="0" indent="-342900">
              <a:buFont typeface="+mj-lt"/>
              <a:buAutoNum type="arabicPeriod"/>
            </a:pPr>
            <a:r>
              <a:rPr lang="en-US" sz="1600" dirty="0">
                <a:solidFill>
                  <a:srgbClr val="424341"/>
                </a:solidFill>
                <a:latin typeface="Avenir Light" charset="0"/>
                <a:ea typeface="Avenir Light" charset="0"/>
                <a:cs typeface="Avenir Light" charset="0"/>
              </a:rPr>
              <a:t>Make sure negatives are part of the equation</a:t>
            </a:r>
          </a:p>
          <a:p>
            <a:pPr marL="342900" lvl="0" indent="-342900">
              <a:buFont typeface="+mj-lt"/>
              <a:buAutoNum type="arabicPeriod"/>
            </a:pPr>
            <a:r>
              <a:rPr lang="en-US" sz="1600" dirty="0">
                <a:solidFill>
                  <a:srgbClr val="424341"/>
                </a:solidFill>
                <a:latin typeface="Avenir Light" charset="0"/>
                <a:ea typeface="Avenir Light" charset="0"/>
                <a:cs typeface="Avenir Light" charset="0"/>
              </a:rPr>
              <a:t>Include value chain impacts </a:t>
            </a:r>
          </a:p>
          <a:p>
            <a:pPr marL="342900" lvl="0" indent="-342900">
              <a:buFont typeface="+mj-lt"/>
              <a:buAutoNum type="arabicPeriod"/>
            </a:pPr>
            <a:r>
              <a:rPr lang="en-US" sz="1600" dirty="0">
                <a:solidFill>
                  <a:srgbClr val="424341"/>
                </a:solidFill>
                <a:latin typeface="Avenir Light" charset="0"/>
                <a:ea typeface="Avenir Light" charset="0"/>
                <a:cs typeface="Avenir Light" charset="0"/>
              </a:rPr>
              <a:t>Involve relevant stakeholders in the process</a:t>
            </a:r>
          </a:p>
        </p:txBody>
      </p:sp>
    </p:spTree>
    <p:extLst>
      <p:ext uri="{BB962C8B-B14F-4D97-AF65-F5344CB8AC3E}">
        <p14:creationId xmlns:p14="http://schemas.microsoft.com/office/powerpoint/2010/main" val="2070412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2BF2462-729B-E34E-9181-88EBE53C76B0}"/>
              </a:ext>
            </a:extLst>
          </p:cNvPr>
          <p:cNvGraphicFramePr>
            <a:graphicFrameLocks noGrp="1"/>
          </p:cNvGraphicFramePr>
          <p:nvPr>
            <p:extLst>
              <p:ext uri="{D42A27DB-BD31-4B8C-83A1-F6EECF244321}">
                <p14:modId xmlns:p14="http://schemas.microsoft.com/office/powerpoint/2010/main" val="1242927034"/>
              </p:ext>
            </p:extLst>
          </p:nvPr>
        </p:nvGraphicFramePr>
        <p:xfrm>
          <a:off x="856486" y="1074653"/>
          <a:ext cx="5257801" cy="2905956"/>
        </p:xfrm>
        <a:graphic>
          <a:graphicData uri="http://schemas.openxmlformats.org/drawingml/2006/table">
            <a:tbl>
              <a:tblPr/>
              <a:tblGrid>
                <a:gridCol w="5257801">
                  <a:extLst>
                    <a:ext uri="{9D8B030D-6E8A-4147-A177-3AD203B41FA5}">
                      <a16:colId xmlns:a16="http://schemas.microsoft.com/office/drawing/2014/main" val="2305816167"/>
                    </a:ext>
                  </a:extLst>
                </a:gridCol>
              </a:tblGrid>
              <a:tr h="555655">
                <a:tc>
                  <a:txBody>
                    <a:bodyPr/>
                    <a:lstStyle/>
                    <a:p>
                      <a:pPr algn="l"/>
                      <a:r>
                        <a:rPr lang="en-US" sz="1800" b="1" i="0" dirty="0">
                          <a:solidFill>
                            <a:srgbClr val="00B050"/>
                          </a:solidFill>
                          <a:effectLst/>
                          <a:latin typeface="Avenir Black" charset="0"/>
                          <a:ea typeface="Avenir Black" charset="0"/>
                          <a:cs typeface="Avenir Black" charset="0"/>
                        </a:rPr>
                        <a:t>CORPORATE TRACK</a:t>
                      </a:r>
                    </a:p>
                    <a:p>
                      <a:pPr algn="l"/>
                      <a:endParaRPr lang="en-US" sz="1800" b="1" i="0" dirty="0">
                        <a:solidFill>
                          <a:srgbClr val="35C0D2"/>
                        </a:solidFill>
                        <a:effectLst/>
                        <a:latin typeface="Avenir Book" charset="0"/>
                        <a:ea typeface="Avenir Book" charset="0"/>
                        <a:cs typeface="Avenir Book" charset="0"/>
                      </a:endParaRPr>
                    </a:p>
                  </a:txBody>
                  <a:tcPr marL="8349" marR="8349" marT="8349" marB="834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2916090"/>
                  </a:ext>
                </a:extLst>
              </a:tr>
              <a:tr h="339804">
                <a:tc>
                  <a:txBody>
                    <a:bodyPr/>
                    <a:lstStyle/>
                    <a:p>
                      <a:pPr marL="285750" lvl="0" indent="-285750">
                        <a:buFont typeface="Arial" panose="020B0604020202020204" pitchFamily="34" charset="0"/>
                        <a:buChar char="•"/>
                      </a:pPr>
                      <a:r>
                        <a:rPr lang="en-US" sz="1800" b="0" i="0" dirty="0">
                          <a:solidFill>
                            <a:srgbClr val="595959"/>
                          </a:solidFill>
                          <a:effectLst/>
                          <a:latin typeface="Avenir Light" charset="0"/>
                          <a:ea typeface="Avenir Light" charset="0"/>
                          <a:cs typeface="Avenir Light" charset="0"/>
                        </a:rPr>
                        <a:t>Business Leadership on Climate + SDGs</a:t>
                      </a:r>
                    </a:p>
                    <a:p>
                      <a:pPr marL="285750" lvl="0" indent="-285750">
                        <a:buFont typeface="Arial" panose="020B0604020202020204" pitchFamily="34" charset="0"/>
                        <a:buChar char="•"/>
                      </a:pPr>
                      <a:endParaRPr lang="en-US" sz="1000" b="0" i="0" dirty="0">
                        <a:solidFill>
                          <a:srgbClr val="595959"/>
                        </a:solidFill>
                        <a:effectLst/>
                        <a:latin typeface="Avenir Light" charset="0"/>
                        <a:ea typeface="Avenir Light" charset="0"/>
                        <a:cs typeface="Avenir Light" charset="0"/>
                      </a:endParaRPr>
                    </a:p>
                  </a:txBody>
                  <a:tcPr marL="8349" marR="8349" marT="8349" marB="83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1445224"/>
                  </a:ext>
                </a:extLst>
              </a:tr>
              <a:tr h="339804">
                <a:tc>
                  <a:txBody>
                    <a:bodyPr/>
                    <a:lstStyle/>
                    <a:p>
                      <a:pPr marL="285750" lvl="0" indent="-285750">
                        <a:buFont typeface="Arial" panose="020B0604020202020204" pitchFamily="34" charset="0"/>
                        <a:buChar char="•"/>
                      </a:pPr>
                      <a:r>
                        <a:rPr lang="en-US" sz="1800" b="0" i="0" dirty="0">
                          <a:solidFill>
                            <a:srgbClr val="595959"/>
                          </a:solidFill>
                          <a:effectLst/>
                          <a:latin typeface="Avenir Light" charset="0"/>
                          <a:ea typeface="Avenir Light" charset="0"/>
                          <a:cs typeface="Avenir Light" charset="0"/>
                        </a:rPr>
                        <a:t>“Finance Beyond”: How companies can use markets to reduce emissions + contribute to sustainable development</a:t>
                      </a:r>
                    </a:p>
                    <a:p>
                      <a:pPr marL="285750" lvl="0" indent="-285750">
                        <a:buFont typeface="Arial" panose="020B0604020202020204" pitchFamily="34" charset="0"/>
                        <a:buChar char="•"/>
                      </a:pPr>
                      <a:endParaRPr lang="en-US" sz="1000" b="0" i="0" dirty="0">
                        <a:solidFill>
                          <a:srgbClr val="595959"/>
                        </a:solidFill>
                        <a:effectLst/>
                        <a:latin typeface="Avenir Light" charset="0"/>
                        <a:ea typeface="Avenir Light" charset="0"/>
                        <a:cs typeface="Avenir Light" charset="0"/>
                      </a:endParaRPr>
                    </a:p>
                  </a:txBody>
                  <a:tcPr marL="8349" marR="8349" marT="8349" marB="83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2648706"/>
                  </a:ext>
                </a:extLst>
              </a:tr>
              <a:tr h="339804">
                <a:tc>
                  <a:txBody>
                    <a:bodyPr/>
                    <a:lstStyle/>
                    <a:p>
                      <a:pPr marL="285750" lvl="0" indent="-285750">
                        <a:buFont typeface="Arial" panose="020B0604020202020204" pitchFamily="34" charset="0"/>
                        <a:buChar char="•"/>
                      </a:pPr>
                      <a:r>
                        <a:rPr lang="en-US" sz="1800" b="0" i="0" dirty="0">
                          <a:solidFill>
                            <a:srgbClr val="595959"/>
                          </a:solidFill>
                          <a:effectLst/>
                          <a:latin typeface="Avenir Light" charset="0"/>
                          <a:ea typeface="Avenir Light" charset="0"/>
                          <a:cs typeface="Avenir Light" charset="0"/>
                        </a:rPr>
                        <a:t>CDP: Best practices in addressing corporate value chain emissions</a:t>
                      </a:r>
                    </a:p>
                  </a:txBody>
                  <a:tcPr marL="8349" marR="8349" marT="8349" marB="83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7204417"/>
                  </a:ext>
                </a:extLst>
              </a:tr>
              <a:tr h="339804">
                <a:tc>
                  <a:txBody>
                    <a:bodyPr/>
                    <a:lstStyle/>
                    <a:p>
                      <a:pPr lvl="1"/>
                      <a:endParaRPr lang="en-US" sz="1800" b="0" i="0" dirty="0">
                        <a:solidFill>
                          <a:srgbClr val="595959"/>
                        </a:solidFill>
                        <a:effectLst/>
                        <a:latin typeface="Avenir Book" charset="0"/>
                        <a:ea typeface="Avenir Book" charset="0"/>
                        <a:cs typeface="Avenir Book" charset="0"/>
                      </a:endParaRPr>
                    </a:p>
                  </a:txBody>
                  <a:tcPr marL="8349" marR="8349" marT="8349" marB="83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5855815"/>
                  </a:ext>
                </a:extLst>
              </a:tr>
            </a:tbl>
          </a:graphicData>
        </a:graphic>
      </p:graphicFrame>
      <p:sp>
        <p:nvSpPr>
          <p:cNvPr id="6" name="Title 1"/>
          <p:cNvSpPr txBox="1">
            <a:spLocks/>
          </p:cNvSpPr>
          <p:nvPr/>
        </p:nvSpPr>
        <p:spPr>
          <a:xfrm>
            <a:off x="740052" y="330949"/>
            <a:ext cx="7845402" cy="411956"/>
          </a:xfrm>
          <a:prstGeom prst="rect">
            <a:avLst/>
          </a:prstGeom>
        </p:spPr>
        <p:txBody>
          <a:bodyPr vert="horz" lIns="91440" tIns="45720" rIns="91440" bIns="45720" rtlCol="0" anchor="ctr">
            <a:normAutofit fontScale="82500" lnSpcReduction="20000"/>
          </a:bodyPr>
          <a:lstStyle>
            <a:lvl1pPr algn="l" defTabSz="457189" rtl="0" eaLnBrk="1" latinLnBrk="0" hangingPunct="1">
              <a:spcBef>
                <a:spcPct val="0"/>
              </a:spcBef>
              <a:buNone/>
              <a:defRPr sz="2800" b="1" i="0" kern="1200" cap="none" normalizeH="0">
                <a:solidFill>
                  <a:srgbClr val="4D4D4C"/>
                </a:solidFill>
                <a:latin typeface="Avenir Heavy" charset="0"/>
                <a:ea typeface="Avenir Heavy" charset="0"/>
                <a:cs typeface="Avenir Heavy" charset="0"/>
              </a:defRPr>
            </a:lvl1pPr>
          </a:lstStyle>
          <a:p>
            <a:r>
              <a:rPr lang="en-US" b="0" dirty="0">
                <a:latin typeface="Avenir Light" charset="0"/>
                <a:ea typeface="Avenir Light" charset="0"/>
                <a:cs typeface="Avenir Light" charset="0"/>
              </a:rPr>
              <a:t>TODAY’S AGENDA</a:t>
            </a:r>
          </a:p>
        </p:txBody>
      </p:sp>
      <p:pic>
        <p:nvPicPr>
          <p:cNvPr id="7" name="Picture 6" descr="/Users/sarahleugers/Desktop/growtozero_header.png"/>
          <p:cNvPicPr/>
          <p:nvPr/>
        </p:nvPicPr>
        <p:blipFill rotWithShape="1">
          <a:blip r:embed="rId2" cstate="screen">
            <a:extLst>
              <a:ext uri="{28A0092B-C50C-407E-A947-70E740481C1C}">
                <a14:useLocalDpi xmlns:a14="http://schemas.microsoft.com/office/drawing/2010/main"/>
              </a:ext>
            </a:extLst>
          </a:blip>
          <a:srcRect/>
          <a:stretch/>
        </p:blipFill>
        <p:spPr bwMode="auto">
          <a:xfrm>
            <a:off x="5527484" y="330949"/>
            <a:ext cx="3264535" cy="3632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0625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69948" y="330360"/>
            <a:ext cx="7845402" cy="411956"/>
          </a:xfrm>
        </p:spPr>
        <p:txBody>
          <a:bodyPr>
            <a:normAutofit fontScale="90000"/>
          </a:bodyPr>
          <a:lstStyle/>
          <a:p>
            <a:r>
              <a:rPr lang="en-US" b="0" dirty="0">
                <a:latin typeface="Avenir Light" charset="0"/>
                <a:ea typeface="Avenir Light" charset="0"/>
                <a:cs typeface="Avenir Light" charset="0"/>
              </a:rPr>
              <a:t>MOVE TO ASSESSMENT OF OUTCOMES + IMPACT</a:t>
            </a:r>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99693"/>
            <a:ext cx="9144000" cy="3191763"/>
          </a:xfrm>
          <a:prstGeom prst="rect">
            <a:avLst/>
          </a:prstGeom>
        </p:spPr>
      </p:pic>
    </p:spTree>
    <p:extLst>
      <p:ext uri="{BB962C8B-B14F-4D97-AF65-F5344CB8AC3E}">
        <p14:creationId xmlns:p14="http://schemas.microsoft.com/office/powerpoint/2010/main" val="1656399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69948" y="504096"/>
            <a:ext cx="7845402" cy="411956"/>
          </a:xfrm>
        </p:spPr>
        <p:txBody>
          <a:bodyPr>
            <a:normAutofit fontScale="90000"/>
          </a:bodyPr>
          <a:lstStyle/>
          <a:p>
            <a:r>
              <a:rPr lang="en-US" b="0" dirty="0">
                <a:latin typeface="Avenir Light" charset="0"/>
                <a:ea typeface="Avenir Light" charset="0"/>
                <a:cs typeface="Avenir Light" charset="0"/>
              </a:rPr>
              <a:t>MAKE GOOD USE OF 3</a:t>
            </a:r>
            <a:r>
              <a:rPr lang="en-US" b="0" baseline="30000" dirty="0">
                <a:latin typeface="Avenir Light" charset="0"/>
                <a:ea typeface="Avenir Light" charset="0"/>
                <a:cs typeface="Avenir Light" charset="0"/>
              </a:rPr>
              <a:t>rd</a:t>
            </a:r>
            <a:r>
              <a:rPr lang="en-US" b="0" dirty="0">
                <a:latin typeface="Avenir Light" charset="0"/>
                <a:ea typeface="Avenir Light" charset="0"/>
                <a:cs typeface="Avenir Light" charset="0"/>
              </a:rPr>
              <a:t> PARTY VERIFICATION </a:t>
            </a:r>
            <a:br>
              <a:rPr lang="en-US" b="0" dirty="0">
                <a:latin typeface="Avenir Light" charset="0"/>
                <a:ea typeface="Avenir Light" charset="0"/>
                <a:cs typeface="Avenir Light" charset="0"/>
              </a:rPr>
            </a:br>
            <a:r>
              <a:rPr lang="en-US" b="0" dirty="0">
                <a:latin typeface="Avenir Light" charset="0"/>
                <a:ea typeface="Avenir Light" charset="0"/>
                <a:cs typeface="Avenir Light" charset="0"/>
              </a:rPr>
              <a:t>AND CERTIFICATION</a:t>
            </a:r>
          </a:p>
        </p:txBody>
      </p:sp>
      <p:sp>
        <p:nvSpPr>
          <p:cNvPr id="2" name="Rectangle 1"/>
          <p:cNvSpPr/>
          <p:nvPr/>
        </p:nvSpPr>
        <p:spPr>
          <a:xfrm>
            <a:off x="5230368" y="1760210"/>
            <a:ext cx="3412998" cy="1323439"/>
          </a:xfrm>
          <a:prstGeom prst="rect">
            <a:avLst/>
          </a:prstGeom>
        </p:spPr>
        <p:txBody>
          <a:bodyPr wrap="square">
            <a:spAutoFit/>
          </a:bodyPr>
          <a:lstStyle/>
          <a:p>
            <a:pPr marL="285750" indent="-285750">
              <a:buFont typeface="Arial" charset="0"/>
              <a:buChar char="•"/>
            </a:pPr>
            <a:r>
              <a:rPr lang="en-US" sz="1600" dirty="0">
                <a:solidFill>
                  <a:srgbClr val="424341"/>
                </a:solidFill>
                <a:latin typeface="Avenir Light" charset="0"/>
                <a:ea typeface="Avenir Light" charset="0"/>
                <a:cs typeface="Avenir Light" charset="0"/>
              </a:rPr>
              <a:t>Credibility from 3</a:t>
            </a:r>
            <a:r>
              <a:rPr lang="en-US" sz="1600" baseline="30000" dirty="0">
                <a:solidFill>
                  <a:srgbClr val="424341"/>
                </a:solidFill>
                <a:latin typeface="Avenir Light" charset="0"/>
                <a:ea typeface="Avenir Light" charset="0"/>
                <a:cs typeface="Avenir Light" charset="0"/>
              </a:rPr>
              <a:t>rd</a:t>
            </a:r>
            <a:r>
              <a:rPr lang="en-US" sz="1600" dirty="0">
                <a:solidFill>
                  <a:srgbClr val="424341"/>
                </a:solidFill>
                <a:latin typeface="Avenir Light" charset="0"/>
                <a:ea typeface="Avenir Light" charset="0"/>
                <a:cs typeface="Avenir Light" charset="0"/>
              </a:rPr>
              <a:t> party assurance</a:t>
            </a:r>
          </a:p>
          <a:p>
            <a:pPr marL="285750" indent="-285750">
              <a:buFont typeface="Arial" charset="0"/>
              <a:buChar char="•"/>
            </a:pPr>
            <a:r>
              <a:rPr lang="en-US" sz="1600" dirty="0">
                <a:solidFill>
                  <a:srgbClr val="424341"/>
                </a:solidFill>
                <a:latin typeface="Avenir Light" charset="0"/>
                <a:ea typeface="Avenir Light" charset="0"/>
                <a:cs typeface="Avenir Light" charset="0"/>
              </a:rPr>
              <a:t>Avoidance of ‘SDG washing’</a:t>
            </a:r>
          </a:p>
          <a:p>
            <a:pPr marL="285750" indent="-285750">
              <a:buFont typeface="Arial" charset="0"/>
              <a:buChar char="•"/>
            </a:pPr>
            <a:r>
              <a:rPr lang="en-US" sz="1600" dirty="0">
                <a:solidFill>
                  <a:srgbClr val="424341"/>
                </a:solidFill>
                <a:latin typeface="Avenir Light" charset="0"/>
                <a:ea typeface="Avenir Light" charset="0"/>
                <a:cs typeface="Avenir Light" charset="0"/>
              </a:rPr>
              <a:t>Accuracy + comparability</a:t>
            </a:r>
          </a:p>
          <a:p>
            <a:pPr marL="285750" indent="-285750">
              <a:buFont typeface="Arial" charset="0"/>
              <a:buChar char="•"/>
            </a:pPr>
            <a:endParaRPr lang="en-US" sz="1600" dirty="0">
              <a:solidFill>
                <a:srgbClr val="424341"/>
              </a:solidFill>
              <a:latin typeface="Avenir Light" charset="0"/>
              <a:ea typeface="Avenir Light" charset="0"/>
              <a:cs typeface="Avenir Light"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22359"/>
            <a:ext cx="5157216" cy="2299954"/>
          </a:xfrm>
          <a:prstGeom prst="rect">
            <a:avLst/>
          </a:prstGeom>
        </p:spPr>
      </p:pic>
    </p:spTree>
    <p:extLst>
      <p:ext uri="{BB962C8B-B14F-4D97-AF65-F5344CB8AC3E}">
        <p14:creationId xmlns:p14="http://schemas.microsoft.com/office/powerpoint/2010/main" val="149095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60804" y="330360"/>
            <a:ext cx="7845402" cy="411956"/>
          </a:xfrm>
        </p:spPr>
        <p:txBody>
          <a:bodyPr>
            <a:normAutofit fontScale="90000"/>
          </a:bodyPr>
          <a:lstStyle/>
          <a:p>
            <a:r>
              <a:rPr lang="en-US" b="0">
                <a:latin typeface="Avenir Light" charset="0"/>
                <a:ea typeface="Avenir Light" charset="0"/>
                <a:cs typeface="Avenir Light" charset="0"/>
              </a:rPr>
              <a:t>EMBED SDG REPORTING INTO DECISION MAKING</a:t>
            </a:r>
            <a:endParaRPr lang="en-US" b="0" dirty="0">
              <a:latin typeface="Avenir Light" charset="0"/>
              <a:ea typeface="Avenir Light" charset="0"/>
              <a:cs typeface="Avenir Light" charset="0"/>
            </a:endParaRPr>
          </a:p>
        </p:txBody>
      </p:sp>
      <p:sp>
        <p:nvSpPr>
          <p:cNvPr id="2" name="Rectangle 1"/>
          <p:cNvSpPr/>
          <p:nvPr/>
        </p:nvSpPr>
        <p:spPr>
          <a:xfrm>
            <a:off x="1911096" y="1275578"/>
            <a:ext cx="4821174" cy="2554545"/>
          </a:xfrm>
          <a:prstGeom prst="rect">
            <a:avLst/>
          </a:prstGeom>
        </p:spPr>
        <p:txBody>
          <a:bodyPr wrap="square">
            <a:spAutoFit/>
          </a:bodyPr>
          <a:lstStyle/>
          <a:p>
            <a:pPr marL="342900" indent="-342900">
              <a:buFont typeface="+mj-lt"/>
              <a:buAutoNum type="arabicPeriod"/>
            </a:pPr>
            <a:r>
              <a:rPr lang="en-US" sz="1600" dirty="0">
                <a:solidFill>
                  <a:srgbClr val="424341"/>
                </a:solidFill>
                <a:latin typeface="Avenir Light" charset="0"/>
                <a:ea typeface="Avenir Light" charset="0"/>
                <a:cs typeface="Avenir Light" charset="0"/>
              </a:rPr>
              <a:t>Leverage new tools:</a:t>
            </a:r>
          </a:p>
          <a:p>
            <a:pPr marL="800100" lvl="1" indent="-342900">
              <a:buFont typeface="Arial" charset="0"/>
              <a:buChar char="•"/>
            </a:pPr>
            <a:r>
              <a:rPr lang="en-US" sz="1600" dirty="0">
                <a:solidFill>
                  <a:srgbClr val="424341"/>
                </a:solidFill>
                <a:latin typeface="Avenir Light" charset="0"/>
                <a:ea typeface="Avenir Light" charset="0"/>
                <a:cs typeface="Avenir Light" charset="0"/>
              </a:rPr>
              <a:t>SDG Compass</a:t>
            </a:r>
          </a:p>
          <a:p>
            <a:pPr marL="800100" lvl="1" indent="-342900">
              <a:buFont typeface="Arial" charset="0"/>
              <a:buChar char="•"/>
            </a:pPr>
            <a:r>
              <a:rPr lang="en-US" sz="1600" dirty="0">
                <a:solidFill>
                  <a:srgbClr val="424341"/>
                </a:solidFill>
                <a:latin typeface="Avenir Light" charset="0"/>
                <a:ea typeface="Avenir Light" charset="0"/>
                <a:cs typeface="Avenir Light" charset="0"/>
              </a:rPr>
              <a:t>PWC’s Global Business Navigator</a:t>
            </a:r>
          </a:p>
          <a:p>
            <a:pPr marL="800100" lvl="1" indent="-342900">
              <a:buFont typeface="Arial" charset="0"/>
              <a:buChar char="•"/>
            </a:pPr>
            <a:r>
              <a:rPr lang="en-US" sz="1600" dirty="0">
                <a:solidFill>
                  <a:srgbClr val="424341"/>
                </a:solidFill>
                <a:latin typeface="Avenir Light" charset="0"/>
                <a:ea typeface="Avenir Light" charset="0"/>
                <a:cs typeface="Avenir Light" charset="0"/>
              </a:rPr>
              <a:t>Natural Capital Protocol / Social Capital Protocol</a:t>
            </a:r>
          </a:p>
          <a:p>
            <a:pPr marL="342900" indent="-342900">
              <a:buFont typeface="+mj-lt"/>
              <a:buAutoNum type="arabicPeriod"/>
            </a:pPr>
            <a:r>
              <a:rPr lang="en-US" sz="1600" dirty="0">
                <a:solidFill>
                  <a:srgbClr val="424341"/>
                </a:solidFill>
                <a:latin typeface="Avenir Light" charset="0"/>
                <a:ea typeface="Avenir Light" charset="0"/>
                <a:cs typeface="Avenir Light" charset="0"/>
              </a:rPr>
              <a:t>Consider new products and services designed to contribute to specific SDGs or to reduce negative externalities</a:t>
            </a:r>
          </a:p>
          <a:p>
            <a:pPr marL="342900" indent="-342900">
              <a:buFont typeface="+mj-lt"/>
              <a:buAutoNum type="arabicPeriod"/>
            </a:pPr>
            <a:r>
              <a:rPr lang="en-US" sz="1600" dirty="0">
                <a:solidFill>
                  <a:srgbClr val="424341"/>
                </a:solidFill>
                <a:latin typeface="Avenir Light" charset="0"/>
                <a:ea typeface="Avenir Light" charset="0"/>
                <a:cs typeface="Avenir Light" charset="0"/>
              </a:rPr>
              <a:t>Embed sustainability targets into employee objectives and performance indicators</a:t>
            </a:r>
          </a:p>
        </p:txBody>
      </p:sp>
    </p:spTree>
    <p:extLst>
      <p:ext uri="{BB962C8B-B14F-4D97-AF65-F5344CB8AC3E}">
        <p14:creationId xmlns:p14="http://schemas.microsoft.com/office/powerpoint/2010/main" val="192154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69948" y="330360"/>
            <a:ext cx="7845402" cy="411956"/>
          </a:xfrm>
        </p:spPr>
        <p:txBody>
          <a:bodyPr>
            <a:normAutofit fontScale="90000"/>
          </a:bodyPr>
          <a:lstStyle/>
          <a:p>
            <a:r>
              <a:rPr lang="en-US" b="0" dirty="0">
                <a:latin typeface="Avenir Light" charset="0"/>
                <a:ea typeface="Avenir Light" charset="0"/>
                <a:cs typeface="Avenir Light" charset="0"/>
              </a:rPr>
              <a:t>A TOOL TO ACCELERATE PROGRESS</a:t>
            </a:r>
          </a:p>
        </p:txBody>
      </p:sp>
    </p:spTree>
    <p:extLst>
      <p:ext uri="{BB962C8B-B14F-4D97-AF65-F5344CB8AC3E}">
        <p14:creationId xmlns:p14="http://schemas.microsoft.com/office/powerpoint/2010/main" val="2110868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F162657-8A96-4293-9490-5D05C4BFCDD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1510" y="1940117"/>
            <a:ext cx="8860735" cy="2785953"/>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12651" y="303901"/>
            <a:ext cx="4416165" cy="1040238"/>
          </a:xfrm>
          <a:prstGeom prst="rect">
            <a:avLst/>
          </a:prstGeom>
        </p:spPr>
      </p:pic>
      <p:sp>
        <p:nvSpPr>
          <p:cNvPr id="6" name="Rectangle 5"/>
          <p:cNvSpPr/>
          <p:nvPr/>
        </p:nvSpPr>
        <p:spPr>
          <a:xfrm>
            <a:off x="1523302" y="1407753"/>
            <a:ext cx="5984738" cy="523220"/>
          </a:xfrm>
          <a:prstGeom prst="rect">
            <a:avLst/>
          </a:prstGeom>
        </p:spPr>
        <p:txBody>
          <a:bodyPr wrap="square">
            <a:spAutoFit/>
          </a:bodyPr>
          <a:lstStyle/>
          <a:p>
            <a:pPr algn="ctr"/>
            <a:r>
              <a:rPr lang="en-US" sz="1400" i="1" dirty="0">
                <a:solidFill>
                  <a:srgbClr val="424341"/>
                </a:solidFill>
                <a:latin typeface="Avenir Light" charset="0"/>
                <a:ea typeface="Avenir Light" charset="0"/>
                <a:cs typeface="Avenir Light" charset="0"/>
              </a:rPr>
              <a:t>A next-generation standard to quantify, certify and </a:t>
            </a:r>
            <a:r>
              <a:rPr lang="en-US" sz="1400" i="1" dirty="0" err="1">
                <a:solidFill>
                  <a:srgbClr val="424341"/>
                </a:solidFill>
                <a:latin typeface="Avenir Light" charset="0"/>
                <a:ea typeface="Avenir Light" charset="0"/>
                <a:cs typeface="Avenir Light" charset="0"/>
              </a:rPr>
              <a:t>maximise</a:t>
            </a:r>
            <a:r>
              <a:rPr lang="en-US" sz="1400" i="1" dirty="0">
                <a:solidFill>
                  <a:srgbClr val="424341"/>
                </a:solidFill>
                <a:latin typeface="Avenir Light" charset="0"/>
                <a:ea typeface="Avenir Light" charset="0"/>
                <a:cs typeface="Avenir Light" charset="0"/>
              </a:rPr>
              <a:t> impacts </a:t>
            </a:r>
            <a:br>
              <a:rPr lang="en-US" sz="1400" i="1" dirty="0">
                <a:solidFill>
                  <a:srgbClr val="424341"/>
                </a:solidFill>
                <a:latin typeface="Avenir Light" charset="0"/>
                <a:ea typeface="Avenir Light" charset="0"/>
                <a:cs typeface="Avenir Light" charset="0"/>
              </a:rPr>
            </a:br>
            <a:r>
              <a:rPr lang="en-US" sz="1400" i="1" dirty="0">
                <a:solidFill>
                  <a:srgbClr val="424341"/>
                </a:solidFill>
                <a:latin typeface="Avenir Light" charset="0"/>
                <a:ea typeface="Avenir Light" charset="0"/>
                <a:cs typeface="Avenir Light" charset="0"/>
              </a:rPr>
              <a:t>toward climate security and sustainable development</a:t>
            </a:r>
            <a:endParaRPr lang="en-GB" sz="1400" i="1" dirty="0">
              <a:solidFill>
                <a:srgbClr val="424341"/>
              </a:solidFill>
              <a:latin typeface="Avenir Light" charset="0"/>
              <a:ea typeface="Avenir Light" charset="0"/>
              <a:cs typeface="Avenir Light" charset="0"/>
            </a:endParaRPr>
          </a:p>
        </p:txBody>
      </p:sp>
    </p:spTree>
    <p:extLst>
      <p:ext uri="{BB962C8B-B14F-4D97-AF65-F5344CB8AC3E}">
        <p14:creationId xmlns:p14="http://schemas.microsoft.com/office/powerpoint/2010/main" val="1137302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69948" y="306565"/>
            <a:ext cx="7845402" cy="411956"/>
          </a:xfrm>
        </p:spPr>
        <p:txBody>
          <a:bodyPr>
            <a:noAutofit/>
          </a:bodyPr>
          <a:lstStyle/>
          <a:p>
            <a:r>
              <a:rPr lang="en-US" sz="2500" b="0" dirty="0">
                <a:latin typeface="Avenir Light" charset="0"/>
              </a:rPr>
              <a:t>CUSTOMISED CERTIFICATION PATHWAYS</a:t>
            </a:r>
          </a:p>
        </p:txBody>
      </p:sp>
      <p:sp>
        <p:nvSpPr>
          <p:cNvPr id="4" name="Title 1"/>
          <p:cNvSpPr txBox="1">
            <a:spLocks/>
          </p:cNvSpPr>
          <p:nvPr/>
        </p:nvSpPr>
        <p:spPr>
          <a:xfrm>
            <a:off x="669948" y="306565"/>
            <a:ext cx="7845402" cy="411956"/>
          </a:xfrm>
          <a:prstGeom prst="rect">
            <a:avLst/>
          </a:prstGeom>
        </p:spPr>
        <p:txBody>
          <a:bodyPr vert="horz" lIns="91440" tIns="45720" rIns="91440" bIns="45720" rtlCol="0" anchor="ctr">
            <a:normAutofit fontScale="82500" lnSpcReduction="20000"/>
          </a:bodyPr>
          <a:lstStyle>
            <a:lvl1pPr algn="l" defTabSz="457189" rtl="0" eaLnBrk="1" latinLnBrk="0" hangingPunct="1">
              <a:spcBef>
                <a:spcPct val="0"/>
              </a:spcBef>
              <a:buNone/>
              <a:defRPr sz="2800" b="1" i="0" kern="1200" cap="none" normalizeH="0">
                <a:solidFill>
                  <a:srgbClr val="4D4D4C"/>
                </a:solidFill>
                <a:latin typeface="Avenir Heavy" charset="0"/>
                <a:ea typeface="Avenir Heavy" charset="0"/>
                <a:cs typeface="Avenir Heavy" charset="0"/>
              </a:defRPr>
            </a:lvl1pPr>
          </a:lstStyle>
          <a:p>
            <a:endParaRPr lang="en-US" b="0" dirty="0">
              <a:latin typeface="Avenir Light" charset="0"/>
              <a:ea typeface="Avenir Light" charset="0"/>
              <a:cs typeface="Avenir Light"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94582" y="951706"/>
            <a:ext cx="2920768" cy="1004360"/>
          </a:xfrm>
          <a:prstGeom prst="rect">
            <a:avLst/>
          </a:prstGeom>
        </p:spPr>
      </p:pic>
      <p:sp>
        <p:nvSpPr>
          <p:cNvPr id="16" name="Rounded Rectangle 15"/>
          <p:cNvSpPr/>
          <p:nvPr/>
        </p:nvSpPr>
        <p:spPr>
          <a:xfrm>
            <a:off x="1856231" y="3673686"/>
            <a:ext cx="7138681" cy="1415757"/>
          </a:xfrm>
          <a:prstGeom prst="roundRect">
            <a:avLst/>
          </a:prstGeom>
          <a:solidFill>
            <a:schemeClr val="bg1"/>
          </a:solidFill>
          <a:ln w="25400">
            <a:solidFill>
              <a:srgbClr val="ADB735"/>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 name="Diagram 1"/>
          <p:cNvGraphicFramePr/>
          <p:nvPr>
            <p:extLst/>
          </p:nvPr>
        </p:nvGraphicFramePr>
        <p:xfrm>
          <a:off x="274320" y="718520"/>
          <a:ext cx="8430768" cy="41277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TextBox 16"/>
          <p:cNvSpPr txBox="1"/>
          <p:nvPr/>
        </p:nvSpPr>
        <p:spPr>
          <a:xfrm>
            <a:off x="2145910" y="3663747"/>
            <a:ext cx="874718" cy="246221"/>
          </a:xfrm>
          <a:prstGeom prst="rect">
            <a:avLst/>
          </a:prstGeom>
          <a:noFill/>
        </p:spPr>
        <p:txBody>
          <a:bodyPr wrap="square" rtlCol="0">
            <a:spAutoFit/>
          </a:bodyPr>
          <a:lstStyle/>
          <a:p>
            <a:pPr algn="ctr"/>
            <a:r>
              <a:rPr lang="en-US" sz="1000" b="1" dirty="0">
                <a:solidFill>
                  <a:srgbClr val="4D4D4C"/>
                </a:solidFill>
                <a:latin typeface="Avenir Heavy" charset="0"/>
                <a:ea typeface="Avenir Heavy" charset="0"/>
                <a:cs typeface="Avenir Heavy" charset="0"/>
              </a:rPr>
              <a:t>OPTIONAL</a:t>
            </a:r>
          </a:p>
        </p:txBody>
      </p:sp>
      <p:sp>
        <p:nvSpPr>
          <p:cNvPr id="18" name="TextBox 17"/>
          <p:cNvSpPr txBox="1"/>
          <p:nvPr/>
        </p:nvSpPr>
        <p:spPr>
          <a:xfrm>
            <a:off x="54864" y="2592497"/>
            <a:ext cx="1929384" cy="1069524"/>
          </a:xfrm>
          <a:prstGeom prst="rect">
            <a:avLst/>
          </a:prstGeom>
          <a:noFill/>
        </p:spPr>
        <p:txBody>
          <a:bodyPr wrap="square" rtlCol="0">
            <a:spAutoFit/>
          </a:bodyPr>
          <a:lstStyle/>
          <a:p>
            <a:pPr marL="171450" indent="-171450">
              <a:lnSpc>
                <a:spcPct val="107000"/>
              </a:lnSpc>
              <a:buFont typeface="Arial" charset="0"/>
              <a:buChar char="•"/>
            </a:pPr>
            <a:r>
              <a:rPr lang="en-US" sz="1000" b="1" dirty="0">
                <a:solidFill>
                  <a:srgbClr val="424341"/>
                </a:solidFill>
                <a:latin typeface="Avenir Heavy" charset="0"/>
                <a:ea typeface="Avenir Heavy" charset="0"/>
                <a:cs typeface="Avenir Heavy" charset="0"/>
              </a:rPr>
              <a:t>Demonstrate best practice</a:t>
            </a:r>
          </a:p>
          <a:p>
            <a:pPr marL="171450" indent="-171450">
              <a:lnSpc>
                <a:spcPct val="107000"/>
              </a:lnSpc>
              <a:buFont typeface="Arial" charset="0"/>
              <a:buChar char="•"/>
            </a:pPr>
            <a:r>
              <a:rPr lang="en-US" sz="1000" b="1" dirty="0">
                <a:solidFill>
                  <a:srgbClr val="424341"/>
                </a:solidFill>
                <a:latin typeface="Avenir Heavy" charset="0"/>
                <a:ea typeface="Avenir Heavy" charset="0"/>
                <a:cs typeface="Avenir Heavy" charset="0"/>
              </a:rPr>
              <a:t>De-risk project + investments </a:t>
            </a:r>
          </a:p>
          <a:p>
            <a:pPr marL="171450" indent="-171450">
              <a:lnSpc>
                <a:spcPct val="107000"/>
              </a:lnSpc>
              <a:buFont typeface="Arial" charset="0"/>
              <a:buChar char="•"/>
            </a:pPr>
            <a:r>
              <a:rPr lang="en-US" sz="1000" b="1" dirty="0" err="1">
                <a:solidFill>
                  <a:srgbClr val="424341"/>
                </a:solidFill>
                <a:latin typeface="Avenir Heavy" charset="0"/>
                <a:ea typeface="Avenir Heavy" charset="0"/>
                <a:cs typeface="Avenir Heavy" charset="0"/>
              </a:rPr>
              <a:t>Maximise</a:t>
            </a:r>
            <a:r>
              <a:rPr lang="en-US" sz="1000" b="1" dirty="0">
                <a:solidFill>
                  <a:srgbClr val="424341"/>
                </a:solidFill>
                <a:latin typeface="Avenir Heavy" charset="0"/>
                <a:ea typeface="Avenir Heavy" charset="0"/>
                <a:cs typeface="Avenir Heavy" charset="0"/>
              </a:rPr>
              <a:t> impact</a:t>
            </a:r>
          </a:p>
          <a:p>
            <a:pPr marL="171450" indent="-171450" algn="ctr">
              <a:buFont typeface="Arial" charset="0"/>
              <a:buChar char="•"/>
            </a:pPr>
            <a:endParaRPr lang="en-US" sz="1000" b="1" dirty="0">
              <a:solidFill>
                <a:srgbClr val="4D4D4C"/>
              </a:solidFill>
              <a:latin typeface="Avenir Heavy" charset="0"/>
              <a:ea typeface="Avenir Heavy" charset="0"/>
              <a:cs typeface="Avenir Heavy" charset="0"/>
            </a:endParaRPr>
          </a:p>
        </p:txBody>
      </p:sp>
    </p:spTree>
    <p:extLst>
      <p:ext uri="{BB962C8B-B14F-4D97-AF65-F5344CB8AC3E}">
        <p14:creationId xmlns:p14="http://schemas.microsoft.com/office/powerpoint/2010/main" val="2036558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86230" y="1220633"/>
            <a:ext cx="2529297" cy="1476000"/>
          </a:xfrm>
          <a:prstGeom prst="rect">
            <a:avLst/>
          </a:prstGeom>
        </p:spPr>
      </p:pic>
      <p:sp>
        <p:nvSpPr>
          <p:cNvPr id="6" name="Title 1"/>
          <p:cNvSpPr>
            <a:spLocks noGrp="1"/>
          </p:cNvSpPr>
          <p:nvPr>
            <p:ph type="title"/>
          </p:nvPr>
        </p:nvSpPr>
        <p:spPr>
          <a:xfrm>
            <a:off x="671344" y="285545"/>
            <a:ext cx="7845402" cy="411956"/>
          </a:xfrm>
        </p:spPr>
        <p:txBody>
          <a:bodyPr>
            <a:noAutofit/>
          </a:bodyPr>
          <a:lstStyle/>
          <a:p>
            <a:r>
              <a:rPr lang="en-US" sz="2500" b="0" dirty="0">
                <a:latin typeface="Avenir Light" charset="0"/>
                <a:ea typeface="Avenir Light" charset="0"/>
                <a:cs typeface="Avenir Light" charset="0"/>
              </a:rPr>
              <a:t>CERTIFIED SDG IMPACTS</a:t>
            </a: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45866" y="1238633"/>
            <a:ext cx="2464372" cy="1440000"/>
          </a:xfrm>
          <a:prstGeom prst="rect">
            <a:avLst/>
          </a:prstGeom>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42870" y="2506684"/>
            <a:ext cx="2467368" cy="1440000"/>
          </a:xfrm>
          <a:prstGeom prst="rect">
            <a:avLst/>
          </a:prstGeom>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30977" y="2508308"/>
            <a:ext cx="2471579" cy="1440000"/>
          </a:xfrm>
          <a:prstGeom prst="rect">
            <a:avLst/>
          </a:prstGeom>
        </p:spPr>
      </p:pic>
      <p:pic>
        <p:nvPicPr>
          <p:cNvPr id="10" name="Pictur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 y="1099595"/>
            <a:ext cx="3894343" cy="1339142"/>
          </a:xfrm>
          <a:prstGeom prst="rect">
            <a:avLst/>
          </a:prstGeom>
        </p:spPr>
      </p:pic>
      <p:pic>
        <p:nvPicPr>
          <p:cNvPr id="9" name="Picture 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4146" y="2165166"/>
            <a:ext cx="3167321" cy="1848504"/>
          </a:xfrm>
          <a:prstGeom prst="rect">
            <a:avLst/>
          </a:prstGeom>
        </p:spPr>
      </p:pic>
    </p:spTree>
    <p:extLst>
      <p:ext uri="{BB962C8B-B14F-4D97-AF65-F5344CB8AC3E}">
        <p14:creationId xmlns:p14="http://schemas.microsoft.com/office/powerpoint/2010/main" val="1063115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piece of paper&#10;&#10;Description generated with high confidence">
            <a:extLst>
              <a:ext uri="{FF2B5EF4-FFF2-40B4-BE49-F238E27FC236}">
                <a16:creationId xmlns:a16="http://schemas.microsoft.com/office/drawing/2014/main" id="{E38BE96D-838D-4C24-8002-BFF69F123DD3}"/>
              </a:ext>
            </a:extLst>
          </p:cNvPr>
          <p:cNvPicPr>
            <a:picLocks noChangeAspect="1"/>
          </p:cNvPicPr>
          <p:nvPr/>
        </p:nvPicPr>
        <p:blipFill>
          <a:blip r:embed="rId3"/>
          <a:stretch>
            <a:fillRect/>
          </a:stretch>
        </p:blipFill>
        <p:spPr>
          <a:xfrm>
            <a:off x="2686636" y="859366"/>
            <a:ext cx="3982522" cy="3812025"/>
          </a:xfrm>
          <a:prstGeom prst="rect">
            <a:avLst/>
          </a:prstGeom>
        </p:spPr>
      </p:pic>
      <p:sp>
        <p:nvSpPr>
          <p:cNvPr id="5" name="Title 1"/>
          <p:cNvSpPr>
            <a:spLocks noGrp="1"/>
          </p:cNvSpPr>
          <p:nvPr>
            <p:ph type="title"/>
          </p:nvPr>
        </p:nvSpPr>
        <p:spPr>
          <a:xfrm>
            <a:off x="671344" y="285545"/>
            <a:ext cx="7845402" cy="411956"/>
          </a:xfrm>
        </p:spPr>
        <p:txBody>
          <a:bodyPr>
            <a:noAutofit/>
          </a:bodyPr>
          <a:lstStyle/>
          <a:p>
            <a:r>
              <a:rPr lang="en-US" sz="2500" b="0" dirty="0">
                <a:latin typeface="Avenir Light" charset="0"/>
                <a:ea typeface="Avenir Light" charset="0"/>
                <a:cs typeface="Avenir Light" charset="0"/>
              </a:rPr>
              <a:t>THE VALUE OF CERTIFIED SDG IMPACTS</a:t>
            </a:r>
          </a:p>
        </p:txBody>
      </p:sp>
    </p:spTree>
    <p:extLst>
      <p:ext uri="{BB962C8B-B14F-4D97-AF65-F5344CB8AC3E}">
        <p14:creationId xmlns:p14="http://schemas.microsoft.com/office/powerpoint/2010/main" val="925670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69948" y="315709"/>
            <a:ext cx="7845402" cy="411956"/>
          </a:xfrm>
        </p:spPr>
        <p:txBody>
          <a:bodyPr>
            <a:normAutofit fontScale="90000"/>
          </a:bodyPr>
          <a:lstStyle/>
          <a:p>
            <a:r>
              <a:rPr lang="en-US" b="0" dirty="0">
                <a:latin typeface="Avenir Light" charset="0"/>
                <a:ea typeface="Avenir Light" charset="0"/>
                <a:cs typeface="Avenir Light" charset="0"/>
              </a:rPr>
              <a:t>ROUNDTABLE DISCUSSIONS</a:t>
            </a:r>
          </a:p>
        </p:txBody>
      </p:sp>
      <p:sp>
        <p:nvSpPr>
          <p:cNvPr id="5" name="Rectangle 4"/>
          <p:cNvSpPr/>
          <p:nvPr/>
        </p:nvSpPr>
        <p:spPr>
          <a:xfrm>
            <a:off x="5279664" y="315709"/>
            <a:ext cx="3571728" cy="1015663"/>
          </a:xfrm>
          <a:prstGeom prst="rect">
            <a:avLst/>
          </a:prstGeom>
          <a:solidFill>
            <a:srgbClr val="424341">
              <a:alpha val="96000"/>
            </a:srgbClr>
          </a:solidFill>
        </p:spPr>
        <p:txBody>
          <a:bodyPr wrap="square" lIns="90000" rIns="288000">
            <a:spAutoFit/>
          </a:bodyPr>
          <a:lstStyle/>
          <a:p>
            <a:pPr marL="314325"/>
            <a:endParaRPr lang="en-US" dirty="0">
              <a:solidFill>
                <a:schemeClr val="bg1"/>
              </a:solidFill>
              <a:latin typeface="Avenir Book" charset="0"/>
              <a:ea typeface="Avenir Book" charset="0"/>
              <a:cs typeface="Avenir Book" charset="0"/>
            </a:endParaRPr>
          </a:p>
          <a:p>
            <a:pPr marL="314325"/>
            <a:r>
              <a:rPr lang="en-US" sz="1400" b="1" dirty="0">
                <a:solidFill>
                  <a:schemeClr val="bg1"/>
                </a:solidFill>
                <a:latin typeface="Avenir Black" charset="0"/>
                <a:ea typeface="Avenir Black" charset="0"/>
                <a:cs typeface="Avenir Black" charset="0"/>
              </a:rPr>
              <a:t>&gt;&gt; 3 CHALLENGES</a:t>
            </a:r>
          </a:p>
          <a:p>
            <a:pPr marL="314325"/>
            <a:r>
              <a:rPr lang="en-US" sz="1400" b="1" dirty="0">
                <a:solidFill>
                  <a:schemeClr val="bg1"/>
                </a:solidFill>
                <a:latin typeface="Avenir Black" charset="0"/>
                <a:ea typeface="Avenir Black" charset="0"/>
                <a:cs typeface="Avenir Black" charset="0"/>
              </a:rPr>
              <a:t>&gt;&gt; 3 SOLUTIONS</a:t>
            </a:r>
            <a:endParaRPr lang="en-US" sz="1400" dirty="0">
              <a:solidFill>
                <a:schemeClr val="bg1"/>
              </a:solidFill>
              <a:latin typeface="Avenir Light" charset="0"/>
              <a:ea typeface="Avenir Light" charset="0"/>
              <a:cs typeface="Avenir Light" charset="0"/>
            </a:endParaRPr>
          </a:p>
          <a:p>
            <a:pPr marL="600075" indent="-285750">
              <a:buFont typeface="Arial" charset="0"/>
              <a:buChar char="•"/>
            </a:pPr>
            <a:endParaRPr lang="en-US" sz="1400" dirty="0">
              <a:solidFill>
                <a:schemeClr val="bg1"/>
              </a:solidFill>
              <a:latin typeface="Avenir Book" charset="0"/>
              <a:ea typeface="Avenir Book" charset="0"/>
              <a:cs typeface="Avenir Book" charset="0"/>
            </a:endParaRPr>
          </a:p>
        </p:txBody>
      </p:sp>
      <p:sp>
        <p:nvSpPr>
          <p:cNvPr id="2" name="Rectangle 1"/>
          <p:cNvSpPr/>
          <p:nvPr/>
        </p:nvSpPr>
        <p:spPr>
          <a:xfrm>
            <a:off x="4169664" y="2109475"/>
            <a:ext cx="4572000" cy="2308324"/>
          </a:xfrm>
          <a:prstGeom prst="rect">
            <a:avLst/>
          </a:prstGeom>
        </p:spPr>
        <p:txBody>
          <a:bodyPr>
            <a:spAutoFit/>
          </a:bodyPr>
          <a:lstStyle/>
          <a:p>
            <a:pPr marL="314325"/>
            <a:r>
              <a:rPr lang="en-US" sz="1600" b="1" dirty="0">
                <a:solidFill>
                  <a:srgbClr val="424341"/>
                </a:solidFill>
                <a:latin typeface="Avenir Black" charset="0"/>
                <a:ea typeface="Avenir Black" charset="0"/>
                <a:cs typeface="Avenir Black" charset="0"/>
              </a:rPr>
              <a:t>Best practices for SDG strategy</a:t>
            </a:r>
          </a:p>
          <a:p>
            <a:pPr marL="657225" indent="-342900">
              <a:buFont typeface="+mj-lt"/>
              <a:buAutoNum type="arabicPeriod"/>
            </a:pPr>
            <a:r>
              <a:rPr lang="en-US" sz="1600" dirty="0">
                <a:solidFill>
                  <a:srgbClr val="424341"/>
                </a:solidFill>
                <a:latin typeface="Avenir Light" charset="0"/>
                <a:ea typeface="Avenir Light" charset="0"/>
                <a:cs typeface="Avenir Light" charset="0"/>
              </a:rPr>
              <a:t>Commit to comprehensive quantification of impacts (including negatives) and target setting in line with what’s needed to achieve the SDGs</a:t>
            </a:r>
          </a:p>
          <a:p>
            <a:pPr marL="657225" indent="-342900">
              <a:buFont typeface="+mj-lt"/>
              <a:buAutoNum type="arabicPeriod"/>
            </a:pPr>
            <a:r>
              <a:rPr lang="en-US" sz="1600" dirty="0">
                <a:solidFill>
                  <a:srgbClr val="424341"/>
                </a:solidFill>
                <a:latin typeface="Avenir Light" charset="0"/>
                <a:ea typeface="Avenir Light" charset="0"/>
                <a:cs typeface="Avenir Light" charset="0"/>
              </a:rPr>
              <a:t>Make good use of third party verification and certification</a:t>
            </a:r>
          </a:p>
          <a:p>
            <a:pPr marL="657225" indent="-342900">
              <a:buFont typeface="+mj-lt"/>
              <a:buAutoNum type="arabicPeriod"/>
            </a:pPr>
            <a:r>
              <a:rPr lang="en-US" sz="1600" dirty="0">
                <a:solidFill>
                  <a:srgbClr val="424341"/>
                </a:solidFill>
                <a:latin typeface="Avenir Light" charset="0"/>
                <a:ea typeface="Avenir Light" charset="0"/>
                <a:cs typeface="Avenir Light" charset="0"/>
              </a:rPr>
              <a:t>Embed SDG quantification and reporting into internal decision making</a:t>
            </a:r>
          </a:p>
        </p:txBody>
      </p:sp>
      <p:graphicFrame>
        <p:nvGraphicFramePr>
          <p:cNvPr id="7" name="Diagram 6"/>
          <p:cNvGraphicFramePr/>
          <p:nvPr>
            <p:extLst>
              <p:ext uri="{D42A27DB-BD31-4B8C-83A1-F6EECF244321}">
                <p14:modId xmlns:p14="http://schemas.microsoft.com/office/powerpoint/2010/main" val="2060749733"/>
              </p:ext>
            </p:extLst>
          </p:nvPr>
        </p:nvGraphicFramePr>
        <p:xfrm>
          <a:off x="-118872" y="823540"/>
          <a:ext cx="4903470" cy="3657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46863" y="1003071"/>
            <a:ext cx="4572000" cy="830997"/>
          </a:xfrm>
          <a:prstGeom prst="rect">
            <a:avLst/>
          </a:prstGeom>
        </p:spPr>
        <p:txBody>
          <a:bodyPr>
            <a:spAutoFit/>
          </a:bodyPr>
          <a:lstStyle/>
          <a:p>
            <a:pPr marL="314325"/>
            <a:r>
              <a:rPr lang="en-US" sz="1600" b="1">
                <a:solidFill>
                  <a:srgbClr val="424341"/>
                </a:solidFill>
                <a:latin typeface="Avenir Black" charset="0"/>
                <a:ea typeface="Avenir Black" charset="0"/>
                <a:cs typeface="Avenir Black" charset="0"/>
              </a:rPr>
              <a:t>Corporate </a:t>
            </a:r>
            <a:br>
              <a:rPr lang="en-US" sz="1600" b="1">
                <a:solidFill>
                  <a:srgbClr val="424341"/>
                </a:solidFill>
                <a:latin typeface="Avenir Black" charset="0"/>
                <a:ea typeface="Avenir Black" charset="0"/>
                <a:cs typeface="Avenir Black" charset="0"/>
              </a:rPr>
            </a:br>
            <a:r>
              <a:rPr lang="en-US" sz="1600" b="1">
                <a:solidFill>
                  <a:srgbClr val="424341"/>
                </a:solidFill>
                <a:latin typeface="Avenir Black" charset="0"/>
                <a:ea typeface="Avenir Black" charset="0"/>
                <a:cs typeface="Avenir Black" charset="0"/>
              </a:rPr>
              <a:t>climate </a:t>
            </a:r>
            <a:br>
              <a:rPr lang="en-US" sz="1600" b="1">
                <a:solidFill>
                  <a:srgbClr val="424341"/>
                </a:solidFill>
                <a:latin typeface="Avenir Black" charset="0"/>
                <a:ea typeface="Avenir Black" charset="0"/>
                <a:cs typeface="Avenir Black" charset="0"/>
              </a:rPr>
            </a:br>
            <a:r>
              <a:rPr lang="en-US" sz="1600" b="1">
                <a:solidFill>
                  <a:srgbClr val="424341"/>
                </a:solidFill>
                <a:latin typeface="Avenir Black" charset="0"/>
                <a:ea typeface="Avenir Black" charset="0"/>
                <a:cs typeface="Avenir Black" charset="0"/>
              </a:rPr>
              <a:t>leadership</a:t>
            </a:r>
            <a:endParaRPr lang="en-US" sz="1600" b="1" dirty="0">
              <a:solidFill>
                <a:srgbClr val="424341"/>
              </a:solidFill>
              <a:latin typeface="Avenir Black" charset="0"/>
              <a:ea typeface="Avenir Black" charset="0"/>
              <a:cs typeface="Avenir Black" charset="0"/>
            </a:endParaRPr>
          </a:p>
        </p:txBody>
      </p:sp>
    </p:spTree>
    <p:extLst>
      <p:ext uri="{BB962C8B-B14F-4D97-AF65-F5344CB8AC3E}">
        <p14:creationId xmlns:p14="http://schemas.microsoft.com/office/powerpoint/2010/main" val="112781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69948" y="330494"/>
            <a:ext cx="7845402" cy="411956"/>
          </a:xfrm>
        </p:spPr>
        <p:txBody>
          <a:bodyPr>
            <a:normAutofit fontScale="90000"/>
          </a:bodyPr>
          <a:lstStyle/>
          <a:p>
            <a:r>
              <a:rPr lang="en-US" b="0" dirty="0">
                <a:latin typeface="Avenir Light" charset="0"/>
                <a:ea typeface="Avenir Light" charset="0"/>
                <a:cs typeface="Avenir Light" charset="0"/>
              </a:rPr>
              <a:t>WORKSHOP AGENDA</a:t>
            </a:r>
          </a:p>
        </p:txBody>
      </p:sp>
      <p:graphicFrame>
        <p:nvGraphicFramePr>
          <p:cNvPr id="8" name="Table 7"/>
          <p:cNvGraphicFramePr>
            <a:graphicFrameLocks noGrp="1"/>
          </p:cNvGraphicFramePr>
          <p:nvPr>
            <p:extLst>
              <p:ext uri="{D42A27DB-BD31-4B8C-83A1-F6EECF244321}">
                <p14:modId xmlns:p14="http://schemas.microsoft.com/office/powerpoint/2010/main" val="1764850968"/>
              </p:ext>
            </p:extLst>
          </p:nvPr>
        </p:nvGraphicFramePr>
        <p:xfrm>
          <a:off x="780936" y="788159"/>
          <a:ext cx="7734414" cy="3971544"/>
        </p:xfrm>
        <a:graphic>
          <a:graphicData uri="http://schemas.openxmlformats.org/drawingml/2006/table">
            <a:tbl>
              <a:tblPr firstRow="1" firstCol="1" bandRow="1">
                <a:tableStyleId>{7DF18680-E054-41AD-8BC1-D1AEF772440D}</a:tableStyleId>
              </a:tblPr>
              <a:tblGrid>
                <a:gridCol w="1599172">
                  <a:extLst>
                    <a:ext uri="{9D8B030D-6E8A-4147-A177-3AD203B41FA5}">
                      <a16:colId xmlns:a16="http://schemas.microsoft.com/office/drawing/2014/main" val="20000"/>
                    </a:ext>
                  </a:extLst>
                </a:gridCol>
                <a:gridCol w="6135242">
                  <a:extLst>
                    <a:ext uri="{9D8B030D-6E8A-4147-A177-3AD203B41FA5}">
                      <a16:colId xmlns:a16="http://schemas.microsoft.com/office/drawing/2014/main" val="20001"/>
                    </a:ext>
                  </a:extLst>
                </a:gridCol>
              </a:tblGrid>
              <a:tr h="666045">
                <a:tc>
                  <a:txBody>
                    <a:bodyPr/>
                    <a:lstStyle/>
                    <a:p>
                      <a:pPr>
                        <a:lnSpc>
                          <a:spcPct val="115000"/>
                        </a:lnSpc>
                        <a:spcAft>
                          <a:spcPts val="0"/>
                        </a:spcAft>
                      </a:pPr>
                      <a:endParaRPr lang="en-GB" sz="1400" b="0" i="0" dirty="0">
                        <a:effectLst/>
                        <a:latin typeface="Avenir Light" charset="0"/>
                        <a:ea typeface="Avenir Light" charset="0"/>
                        <a:cs typeface="Avenir Light" charset="0"/>
                      </a:endParaRPr>
                    </a:p>
                    <a:p>
                      <a:pPr>
                        <a:lnSpc>
                          <a:spcPct val="115000"/>
                        </a:lnSpc>
                        <a:spcAft>
                          <a:spcPts val="0"/>
                        </a:spcAft>
                      </a:pPr>
                      <a:r>
                        <a:rPr lang="en-GB" sz="1400" b="0" i="0" dirty="0">
                          <a:effectLst/>
                          <a:latin typeface="Avenir Light" charset="0"/>
                          <a:ea typeface="Avenir Light" charset="0"/>
                          <a:cs typeface="Avenir Light" charset="0"/>
                        </a:rPr>
                        <a:t>9:30 – 9:50</a:t>
                      </a:r>
                      <a:endParaRPr lang="en-US" sz="1400" b="0" i="0" dirty="0">
                        <a:solidFill>
                          <a:srgbClr val="000000"/>
                        </a:solidFill>
                        <a:effectLst/>
                        <a:latin typeface="Avenir Light" charset="0"/>
                        <a:ea typeface="Avenir Light" charset="0"/>
                        <a:cs typeface="Avenir Light" charset="0"/>
                      </a:endParaRPr>
                    </a:p>
                  </a:txBody>
                  <a:tcPr marL="68580" marR="68580" marT="0" marB="0"/>
                </a:tc>
                <a:tc>
                  <a:txBody>
                    <a:bodyPr/>
                    <a:lstStyle/>
                    <a:p>
                      <a:endParaRPr lang="en-US" sz="1400" b="0" i="0" kern="1200" dirty="0">
                        <a:solidFill>
                          <a:schemeClr val="lt1"/>
                        </a:solidFill>
                        <a:latin typeface="Avenir Light" charset="0"/>
                        <a:ea typeface="Avenir Light" charset="0"/>
                        <a:cs typeface="Avenir Light" charset="0"/>
                      </a:endParaRPr>
                    </a:p>
                    <a:p>
                      <a:r>
                        <a:rPr lang="en-US" sz="1400" b="0" i="0" kern="1200" dirty="0">
                          <a:solidFill>
                            <a:schemeClr val="lt1"/>
                          </a:solidFill>
                          <a:latin typeface="Avenir Light" charset="0"/>
                          <a:ea typeface="Avenir Light" charset="0"/>
                          <a:cs typeface="Avenir Light" charset="0"/>
                        </a:rPr>
                        <a:t>Leadership</a:t>
                      </a:r>
                      <a:r>
                        <a:rPr lang="en-US" sz="1400" b="0" i="0" kern="1200" baseline="0" dirty="0">
                          <a:solidFill>
                            <a:schemeClr val="lt1"/>
                          </a:solidFill>
                          <a:latin typeface="Avenir Light" charset="0"/>
                          <a:ea typeface="Avenir Light" charset="0"/>
                          <a:cs typeface="Avenir Light" charset="0"/>
                        </a:rPr>
                        <a:t> for climate +SDGs: Why and how? </a:t>
                      </a:r>
                    </a:p>
                    <a:p>
                      <a:pPr marL="800089" lvl="1" indent="-342900" fontAlgn="ctr">
                        <a:buFont typeface="+mj-lt"/>
                        <a:buAutoNum type="arabicPeriod"/>
                      </a:pPr>
                      <a:r>
                        <a:rPr lang="en-US" sz="1400" b="0" i="0" kern="1200" baseline="0" dirty="0">
                          <a:solidFill>
                            <a:schemeClr val="lt1"/>
                          </a:solidFill>
                          <a:latin typeface="Avenir Light" charset="0"/>
                          <a:ea typeface="Avenir Light" charset="0"/>
                          <a:cs typeface="Avenir Light" charset="0"/>
                        </a:rPr>
                        <a:t>State of play for corporate engagement </a:t>
                      </a:r>
                    </a:p>
                    <a:p>
                      <a:pPr marL="800089" lvl="1" indent="-342900" fontAlgn="ctr">
                        <a:buFont typeface="+mj-lt"/>
                        <a:buAutoNum type="arabicPeriod"/>
                      </a:pPr>
                      <a:r>
                        <a:rPr lang="en-US" sz="1400" b="0" i="0" kern="1200" baseline="0" dirty="0">
                          <a:solidFill>
                            <a:schemeClr val="lt1"/>
                          </a:solidFill>
                          <a:latin typeface="Avenir Light" charset="0"/>
                          <a:ea typeface="Avenir Light" charset="0"/>
                          <a:cs typeface="Avenir Light" charset="0"/>
                        </a:rPr>
                        <a:t>Best practices for climate leadership</a:t>
                      </a:r>
                    </a:p>
                    <a:p>
                      <a:pPr marL="800089" lvl="1" indent="-342900" fontAlgn="ctr">
                        <a:buFont typeface="+mj-lt"/>
                        <a:buAutoNum type="arabicPeriod"/>
                      </a:pPr>
                      <a:r>
                        <a:rPr lang="en-US" sz="1400" b="0" i="0" kern="1200" baseline="0" dirty="0">
                          <a:solidFill>
                            <a:schemeClr val="lt1"/>
                          </a:solidFill>
                          <a:latin typeface="Avenir Light" charset="0"/>
                          <a:ea typeface="Avenir Light" charset="0"/>
                          <a:cs typeface="Avenir Light" charset="0"/>
                        </a:rPr>
                        <a:t>Best practices for an SDG strategy</a:t>
                      </a:r>
                    </a:p>
                    <a:p>
                      <a:pPr marL="800089" lvl="1" indent="-342900" fontAlgn="ctr">
                        <a:buFont typeface="+mj-lt"/>
                        <a:buAutoNum type="arabicPeriod"/>
                      </a:pPr>
                      <a:r>
                        <a:rPr lang="en-US" sz="1400" b="0" i="0" kern="1200" baseline="0" dirty="0">
                          <a:solidFill>
                            <a:schemeClr val="lt1"/>
                          </a:solidFill>
                          <a:latin typeface="Avenir Light" charset="0"/>
                          <a:ea typeface="Avenir Light" charset="0"/>
                          <a:cs typeface="Avenir Light" charset="0"/>
                        </a:rPr>
                        <a:t>Gold Standard for the Global Goals: A tool to accelerate progress</a:t>
                      </a:r>
                    </a:p>
                    <a:p>
                      <a:endParaRPr lang="en-US" sz="1200" b="1" kern="1200" dirty="0">
                        <a:solidFill>
                          <a:schemeClr val="lt1"/>
                        </a:solidFill>
                        <a:latin typeface="+mn-lt"/>
                        <a:ea typeface="+mn-ea"/>
                        <a:cs typeface="+mn-cs"/>
                      </a:endParaRPr>
                    </a:p>
                  </a:txBody>
                  <a:tcPr marL="68580" marR="68580" marT="0" marB="0"/>
                </a:tc>
                <a:extLst>
                  <a:ext uri="{0D108BD9-81ED-4DB2-BD59-A6C34878D82A}">
                    <a16:rowId xmlns:a16="http://schemas.microsoft.com/office/drawing/2014/main" val="10000"/>
                  </a:ext>
                </a:extLst>
              </a:tr>
              <a:tr h="351100">
                <a:tc>
                  <a:txBody>
                    <a:bodyPr/>
                    <a:lstStyle/>
                    <a:p>
                      <a:pPr marL="0" marR="0" indent="0" algn="l" defTabSz="457189" rtl="0" eaLnBrk="1" fontAlgn="auto" latinLnBrk="0" hangingPunct="1">
                        <a:lnSpc>
                          <a:spcPct val="115000"/>
                        </a:lnSpc>
                        <a:spcBef>
                          <a:spcPts val="0"/>
                        </a:spcBef>
                        <a:spcAft>
                          <a:spcPts val="0"/>
                        </a:spcAft>
                        <a:buClrTx/>
                        <a:buSzTx/>
                        <a:buFontTx/>
                        <a:buNone/>
                        <a:tabLst/>
                        <a:defRPr/>
                      </a:pPr>
                      <a:endParaRPr lang="en-GB" sz="1400" b="0" i="0" dirty="0">
                        <a:effectLst/>
                        <a:latin typeface="Avenir Light" charset="0"/>
                        <a:ea typeface="Avenir Light" charset="0"/>
                        <a:cs typeface="Avenir Light" charset="0"/>
                      </a:endParaRPr>
                    </a:p>
                    <a:p>
                      <a:pPr marL="0" marR="0" indent="0" algn="l" defTabSz="457189" rtl="0" eaLnBrk="1" fontAlgn="auto" latinLnBrk="0" hangingPunct="1">
                        <a:lnSpc>
                          <a:spcPct val="115000"/>
                        </a:lnSpc>
                        <a:spcBef>
                          <a:spcPts val="0"/>
                        </a:spcBef>
                        <a:spcAft>
                          <a:spcPts val="0"/>
                        </a:spcAft>
                        <a:buClrTx/>
                        <a:buSzTx/>
                        <a:buFontTx/>
                        <a:buNone/>
                        <a:tabLst/>
                        <a:defRPr/>
                      </a:pPr>
                      <a:r>
                        <a:rPr lang="en-GB" sz="1400" b="0" i="0" dirty="0">
                          <a:effectLst/>
                          <a:latin typeface="Avenir Light" charset="0"/>
                          <a:ea typeface="Avenir Light" charset="0"/>
                          <a:cs typeface="Avenir Light" charset="0"/>
                        </a:rPr>
                        <a:t>9:50 – 10:30</a:t>
                      </a:r>
                      <a:endParaRPr lang="en-US" sz="1400" b="0" i="0" dirty="0">
                        <a:solidFill>
                          <a:srgbClr val="000000"/>
                        </a:solidFill>
                        <a:effectLst/>
                        <a:latin typeface="Avenir Light" charset="0"/>
                        <a:ea typeface="Avenir Light" charset="0"/>
                        <a:cs typeface="Avenir Light" charset="0"/>
                      </a:endParaRPr>
                    </a:p>
                  </a:txBody>
                  <a:tcPr marL="68580" marR="68580" marT="0" marB="0"/>
                </a:tc>
                <a:tc>
                  <a:txBody>
                    <a:bodyPr/>
                    <a:lstStyle/>
                    <a:p>
                      <a:endParaRPr lang="en-US" sz="1400" b="0" i="0" baseline="0" dirty="0">
                        <a:solidFill>
                          <a:srgbClr val="424341"/>
                        </a:solidFill>
                        <a:latin typeface="Avenir Light" charset="0"/>
                        <a:ea typeface="Avenir Light" charset="0"/>
                        <a:cs typeface="Avenir Light" charset="0"/>
                      </a:endParaRPr>
                    </a:p>
                    <a:p>
                      <a:r>
                        <a:rPr lang="en-US" sz="1400" b="0" i="0" baseline="0" dirty="0">
                          <a:solidFill>
                            <a:srgbClr val="424341"/>
                          </a:solidFill>
                          <a:latin typeface="Avenir Light" charset="0"/>
                          <a:ea typeface="Avenir Light" charset="0"/>
                          <a:cs typeface="Avenir Light" charset="0"/>
                        </a:rPr>
                        <a:t>World café discussions:</a:t>
                      </a:r>
                    </a:p>
                    <a:p>
                      <a:pPr marL="800089" lvl="1" indent="-342900">
                        <a:buFont typeface="+mj-lt"/>
                        <a:buAutoNum type="arabicPeriod"/>
                      </a:pPr>
                      <a:r>
                        <a:rPr lang="en-US" sz="1400" b="0" i="0" baseline="0" dirty="0">
                          <a:solidFill>
                            <a:srgbClr val="424341"/>
                          </a:solidFill>
                          <a:latin typeface="Avenir Light" charset="0"/>
                          <a:ea typeface="Avenir Light" charset="0"/>
                          <a:cs typeface="Avenir Light" charset="0"/>
                        </a:rPr>
                        <a:t>Climate </a:t>
                      </a:r>
                    </a:p>
                    <a:p>
                      <a:pPr marL="800089" lvl="1" indent="-342900">
                        <a:buFont typeface="+mj-lt"/>
                        <a:buAutoNum type="arabicPeriod"/>
                      </a:pPr>
                      <a:r>
                        <a:rPr lang="en-US" sz="1400" b="0" i="0" baseline="0" dirty="0">
                          <a:solidFill>
                            <a:srgbClr val="424341"/>
                          </a:solidFill>
                          <a:latin typeface="Avenir Light" charset="0"/>
                          <a:ea typeface="Avenir Light" charset="0"/>
                          <a:cs typeface="Avenir Light" charset="0"/>
                        </a:rPr>
                        <a:t>SDGs</a:t>
                      </a:r>
                    </a:p>
                    <a:p>
                      <a:endParaRPr lang="en-US" sz="1200" b="0" i="0" dirty="0">
                        <a:solidFill>
                          <a:srgbClr val="424341"/>
                        </a:solidFill>
                        <a:latin typeface="Avenir Light" charset="0"/>
                        <a:ea typeface="Avenir Light" charset="0"/>
                        <a:cs typeface="Avenir Light" charset="0"/>
                      </a:endParaRPr>
                    </a:p>
                  </a:txBody>
                  <a:tcPr marL="68580" marR="68580" marT="0" marB="0"/>
                </a:tc>
                <a:extLst>
                  <a:ext uri="{0D108BD9-81ED-4DB2-BD59-A6C34878D82A}">
                    <a16:rowId xmlns:a16="http://schemas.microsoft.com/office/drawing/2014/main" val="10001"/>
                  </a:ext>
                </a:extLst>
              </a:tr>
              <a:tr h="315035">
                <a:tc>
                  <a:txBody>
                    <a:bodyPr/>
                    <a:lstStyle/>
                    <a:p>
                      <a:pPr>
                        <a:lnSpc>
                          <a:spcPct val="115000"/>
                        </a:lnSpc>
                        <a:spcAft>
                          <a:spcPts val="0"/>
                        </a:spcAft>
                      </a:pPr>
                      <a:endParaRPr lang="en-GB" sz="1400" b="0" i="0" dirty="0">
                        <a:effectLst/>
                        <a:latin typeface="Avenir Light" charset="0"/>
                        <a:ea typeface="Avenir Light" charset="0"/>
                        <a:cs typeface="Avenir Light" charset="0"/>
                      </a:endParaRPr>
                    </a:p>
                    <a:p>
                      <a:pPr>
                        <a:lnSpc>
                          <a:spcPct val="115000"/>
                        </a:lnSpc>
                        <a:spcAft>
                          <a:spcPts val="0"/>
                        </a:spcAft>
                      </a:pPr>
                      <a:r>
                        <a:rPr lang="en-GB" sz="1400" b="0" i="0" dirty="0">
                          <a:effectLst/>
                          <a:latin typeface="Avenir Light" charset="0"/>
                          <a:ea typeface="Avenir Light" charset="0"/>
                          <a:cs typeface="Avenir Light" charset="0"/>
                        </a:rPr>
                        <a:t>10:30 – 10:50</a:t>
                      </a:r>
                    </a:p>
                    <a:p>
                      <a:pPr>
                        <a:lnSpc>
                          <a:spcPct val="115000"/>
                        </a:lnSpc>
                        <a:spcAft>
                          <a:spcPts val="0"/>
                        </a:spcAft>
                      </a:pPr>
                      <a:endParaRPr lang="en-US" sz="1400" b="0" i="0" dirty="0">
                        <a:solidFill>
                          <a:srgbClr val="000000"/>
                        </a:solidFill>
                        <a:effectLst/>
                        <a:latin typeface="Avenir Light" charset="0"/>
                        <a:ea typeface="Avenir Light" charset="0"/>
                        <a:cs typeface="Avenir Light" charset="0"/>
                      </a:endParaRPr>
                    </a:p>
                  </a:txBody>
                  <a:tcPr marL="68580" marR="68580" marT="0" marB="0"/>
                </a:tc>
                <a:tc>
                  <a:txBody>
                    <a:bodyPr/>
                    <a:lstStyle/>
                    <a:p>
                      <a:pPr>
                        <a:lnSpc>
                          <a:spcPct val="115000"/>
                        </a:lnSpc>
                        <a:spcAft>
                          <a:spcPts val="0"/>
                        </a:spcAft>
                      </a:pPr>
                      <a:endParaRPr lang="en-US" sz="1400" b="0" i="0" dirty="0">
                        <a:solidFill>
                          <a:srgbClr val="424341"/>
                        </a:solidFill>
                        <a:effectLst/>
                        <a:latin typeface="Avenir Light" charset="0"/>
                        <a:ea typeface="Avenir Light" charset="0"/>
                        <a:cs typeface="Avenir Light" charset="0"/>
                      </a:endParaRPr>
                    </a:p>
                    <a:p>
                      <a:pPr>
                        <a:lnSpc>
                          <a:spcPct val="115000"/>
                        </a:lnSpc>
                        <a:spcAft>
                          <a:spcPts val="0"/>
                        </a:spcAft>
                      </a:pPr>
                      <a:r>
                        <a:rPr lang="en-US" sz="1400" b="0" i="0" dirty="0">
                          <a:solidFill>
                            <a:srgbClr val="424341"/>
                          </a:solidFill>
                          <a:effectLst/>
                          <a:latin typeface="Avenir Light" charset="0"/>
                          <a:ea typeface="Avenir Light" charset="0"/>
                          <a:cs typeface="Avenir Light" charset="0"/>
                        </a:rPr>
                        <a:t>Report on discussion</a:t>
                      </a:r>
                      <a:r>
                        <a:rPr lang="en-US" sz="1400" b="0" i="0" baseline="0" dirty="0">
                          <a:solidFill>
                            <a:srgbClr val="424341"/>
                          </a:solidFill>
                          <a:effectLst/>
                          <a:latin typeface="Avenir Light" charset="0"/>
                          <a:ea typeface="Avenir Light" charset="0"/>
                          <a:cs typeface="Avenir Light" charset="0"/>
                        </a:rPr>
                        <a:t> + key takeaways</a:t>
                      </a:r>
                      <a:endParaRPr lang="en-US" sz="1400" b="0" i="0" dirty="0">
                        <a:solidFill>
                          <a:srgbClr val="424341"/>
                        </a:solidFill>
                        <a:effectLst/>
                        <a:latin typeface="Avenir Light" charset="0"/>
                        <a:ea typeface="Avenir Light" charset="0"/>
                        <a:cs typeface="Avenir Light" charset="0"/>
                      </a:endParaRPr>
                    </a:p>
                  </a:txBody>
                  <a:tcPr marL="68580" marR="68580" marT="0" marB="0"/>
                </a:tc>
                <a:extLst>
                  <a:ext uri="{0D108BD9-81ED-4DB2-BD59-A6C34878D82A}">
                    <a16:rowId xmlns:a16="http://schemas.microsoft.com/office/drawing/2014/main" val="10002"/>
                  </a:ext>
                </a:extLst>
              </a:tr>
              <a:tr h="315035">
                <a:tc>
                  <a:txBody>
                    <a:bodyPr/>
                    <a:lstStyle/>
                    <a:p>
                      <a:pPr>
                        <a:lnSpc>
                          <a:spcPct val="115000"/>
                        </a:lnSpc>
                        <a:spcAft>
                          <a:spcPts val="0"/>
                        </a:spcAft>
                      </a:pPr>
                      <a:endParaRPr lang="en-GB" sz="1400" b="0" i="0" dirty="0">
                        <a:effectLst/>
                        <a:latin typeface="Avenir Light" charset="0"/>
                        <a:ea typeface="Avenir Light" charset="0"/>
                        <a:cs typeface="Avenir Light" charset="0"/>
                      </a:endParaRPr>
                    </a:p>
                    <a:p>
                      <a:pPr>
                        <a:lnSpc>
                          <a:spcPct val="115000"/>
                        </a:lnSpc>
                        <a:spcAft>
                          <a:spcPts val="0"/>
                        </a:spcAft>
                      </a:pPr>
                      <a:r>
                        <a:rPr lang="en-GB" sz="1400" b="0" i="0" dirty="0">
                          <a:effectLst/>
                          <a:latin typeface="Avenir Light" charset="0"/>
                          <a:ea typeface="Avenir Light" charset="0"/>
                          <a:cs typeface="Avenir Light" charset="0"/>
                        </a:rPr>
                        <a:t>10:50 – 11:00</a:t>
                      </a:r>
                    </a:p>
                    <a:p>
                      <a:pPr>
                        <a:lnSpc>
                          <a:spcPct val="115000"/>
                        </a:lnSpc>
                        <a:spcAft>
                          <a:spcPts val="0"/>
                        </a:spcAft>
                      </a:pPr>
                      <a:endParaRPr lang="en-US" sz="1400" b="0" i="0" dirty="0">
                        <a:solidFill>
                          <a:srgbClr val="000000"/>
                        </a:solidFill>
                        <a:effectLst/>
                        <a:latin typeface="Avenir Light" charset="0"/>
                        <a:ea typeface="Avenir Light" charset="0"/>
                        <a:cs typeface="Avenir Light" charset="0"/>
                      </a:endParaRPr>
                    </a:p>
                  </a:txBody>
                  <a:tcPr marL="68580" marR="68580" marT="0" marB="0"/>
                </a:tc>
                <a:tc>
                  <a:txBody>
                    <a:bodyPr/>
                    <a:lstStyle/>
                    <a:p>
                      <a:pPr marL="609600" marR="0" indent="-609600" algn="l" defTabSz="457189" rtl="0" eaLnBrk="1" fontAlgn="auto" latinLnBrk="0" hangingPunct="1">
                        <a:lnSpc>
                          <a:spcPct val="115000"/>
                        </a:lnSpc>
                        <a:spcBef>
                          <a:spcPts val="0"/>
                        </a:spcBef>
                        <a:spcAft>
                          <a:spcPts val="0"/>
                        </a:spcAft>
                        <a:buClrTx/>
                        <a:buSzTx/>
                        <a:buFontTx/>
                        <a:buNone/>
                        <a:tabLst/>
                        <a:defRPr/>
                      </a:pPr>
                      <a:endParaRPr lang="en-GB" sz="1400" b="0" i="0" dirty="0">
                        <a:solidFill>
                          <a:srgbClr val="424341"/>
                        </a:solidFill>
                        <a:effectLst/>
                        <a:latin typeface="Avenir Light" charset="0"/>
                        <a:ea typeface="Avenir Light" charset="0"/>
                        <a:cs typeface="Avenir Light" charset="0"/>
                      </a:endParaRPr>
                    </a:p>
                    <a:p>
                      <a:pPr marL="609600" marR="0" indent="-609600" algn="l" defTabSz="457189" rtl="0" eaLnBrk="1" fontAlgn="auto" latinLnBrk="0" hangingPunct="1">
                        <a:lnSpc>
                          <a:spcPct val="115000"/>
                        </a:lnSpc>
                        <a:spcBef>
                          <a:spcPts val="0"/>
                        </a:spcBef>
                        <a:spcAft>
                          <a:spcPts val="0"/>
                        </a:spcAft>
                        <a:buClrTx/>
                        <a:buSzTx/>
                        <a:buFontTx/>
                        <a:buNone/>
                        <a:tabLst/>
                        <a:defRPr/>
                      </a:pPr>
                      <a:r>
                        <a:rPr lang="en-GB" sz="1400" b="0" i="0" dirty="0">
                          <a:solidFill>
                            <a:srgbClr val="424341"/>
                          </a:solidFill>
                          <a:effectLst/>
                          <a:latin typeface="Avenir Light" charset="0"/>
                          <a:ea typeface="Avenir Light" charset="0"/>
                          <a:cs typeface="Avenir Light" charset="0"/>
                        </a:rPr>
                        <a:t>Summary</a:t>
                      </a:r>
                      <a:endParaRPr lang="en-US" sz="1400" b="0" i="0" dirty="0">
                        <a:solidFill>
                          <a:srgbClr val="424341"/>
                        </a:solidFill>
                        <a:effectLst/>
                        <a:latin typeface="Avenir Light" charset="0"/>
                        <a:ea typeface="Avenir Light" charset="0"/>
                        <a:cs typeface="Avenir Light" charset="0"/>
                      </a:endParaRPr>
                    </a:p>
                  </a:txBody>
                  <a:tcPr marL="68580" marR="68580" marT="0" marB="0"/>
                </a:tc>
                <a:extLst>
                  <a:ext uri="{0D108BD9-81ED-4DB2-BD59-A6C34878D82A}">
                    <a16:rowId xmlns:a16="http://schemas.microsoft.com/office/drawing/2014/main" val="10003"/>
                  </a:ext>
                </a:extLst>
              </a:tr>
            </a:tbl>
          </a:graphicData>
        </a:graphic>
      </p:graphicFrame>
      <p:pic>
        <p:nvPicPr>
          <p:cNvPr id="4" name="Picture 3" descr="/Users/sarahleugers/Desktop/growtozero_header.png"/>
          <p:cNvPicPr/>
          <p:nvPr/>
        </p:nvPicPr>
        <p:blipFill rotWithShape="1">
          <a:blip r:embed="rId3" cstate="screen">
            <a:extLst>
              <a:ext uri="{28A0092B-C50C-407E-A947-70E740481C1C}">
                <a14:useLocalDpi xmlns:a14="http://schemas.microsoft.com/office/drawing/2010/main"/>
              </a:ext>
            </a:extLst>
          </a:blip>
          <a:srcRect/>
          <a:stretch/>
        </p:blipFill>
        <p:spPr bwMode="auto">
          <a:xfrm>
            <a:off x="5527484" y="330949"/>
            <a:ext cx="3264535" cy="3632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46457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4718" y="2433679"/>
            <a:ext cx="4805915" cy="2066544"/>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89913" y="777240"/>
            <a:ext cx="2859711" cy="1645920"/>
          </a:xfrm>
          <a:prstGeom prst="rect">
            <a:avLst/>
          </a:prstGeom>
        </p:spPr>
      </p:pic>
      <p:pic>
        <p:nvPicPr>
          <p:cNvPr id="2" name="Picture 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49505" y="822815"/>
            <a:ext cx="1853036" cy="1805765"/>
          </a:xfrm>
          <a:prstGeom prst="rect">
            <a:avLst/>
          </a:prstGeom>
        </p:spPr>
      </p:pic>
      <p:sp>
        <p:nvSpPr>
          <p:cNvPr id="7" name="Title 1"/>
          <p:cNvSpPr>
            <a:spLocks noGrp="1"/>
          </p:cNvSpPr>
          <p:nvPr>
            <p:ph type="title"/>
          </p:nvPr>
        </p:nvSpPr>
        <p:spPr>
          <a:xfrm>
            <a:off x="669948" y="306565"/>
            <a:ext cx="7845402" cy="411956"/>
          </a:xfrm>
        </p:spPr>
        <p:txBody>
          <a:bodyPr>
            <a:normAutofit fontScale="90000"/>
          </a:bodyPr>
          <a:lstStyle/>
          <a:p>
            <a:r>
              <a:rPr lang="en-US" b="0" dirty="0">
                <a:latin typeface="Avenir Light" charset="0"/>
                <a:ea typeface="Avenir Light" charset="0"/>
                <a:cs typeface="Avenir Light" charset="0"/>
              </a:rPr>
              <a:t>LEADERSHIP FOR CLIMATE + SDGs: WHY?</a:t>
            </a:r>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75962" y="2701732"/>
            <a:ext cx="1697990" cy="1154805"/>
          </a:xfrm>
          <a:prstGeom prst="rect">
            <a:avLst/>
          </a:prstGeom>
        </p:spPr>
      </p:pic>
      <p:sp>
        <p:nvSpPr>
          <p:cNvPr id="13" name="Rectangle 12"/>
          <p:cNvSpPr/>
          <p:nvPr/>
        </p:nvSpPr>
        <p:spPr>
          <a:xfrm>
            <a:off x="6519672" y="2628580"/>
            <a:ext cx="2249424" cy="1323439"/>
          </a:xfrm>
          <a:prstGeom prst="rect">
            <a:avLst/>
          </a:prstGeom>
        </p:spPr>
        <p:txBody>
          <a:bodyPr wrap="square">
            <a:spAutoFit/>
          </a:bodyPr>
          <a:lstStyle/>
          <a:p>
            <a:r>
              <a:rPr lang="en-US" sz="1600" dirty="0">
                <a:solidFill>
                  <a:srgbClr val="C00000"/>
                </a:solidFill>
                <a:latin typeface="Avenir Medium" charset="0"/>
                <a:ea typeface="Avenir Medium" charset="0"/>
                <a:cs typeface="Avenir Medium" charset="0"/>
              </a:rPr>
              <a:t>“The rate of progress in many areas is far slower than needed to meet the targets by 2030.”</a:t>
            </a:r>
          </a:p>
        </p:txBody>
      </p:sp>
    </p:spTree>
    <p:extLst>
      <p:ext uri="{BB962C8B-B14F-4D97-AF65-F5344CB8AC3E}">
        <p14:creationId xmlns:p14="http://schemas.microsoft.com/office/powerpoint/2010/main" val="9839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69948" y="306565"/>
            <a:ext cx="7845402" cy="411956"/>
          </a:xfrm>
        </p:spPr>
        <p:txBody>
          <a:bodyPr>
            <a:normAutofit fontScale="90000"/>
          </a:bodyPr>
          <a:lstStyle/>
          <a:p>
            <a:r>
              <a:rPr lang="en-US" b="0" dirty="0">
                <a:latin typeface="Avenir Light" charset="0"/>
                <a:ea typeface="Avenir Light" charset="0"/>
                <a:cs typeface="Avenir Light" charset="0"/>
              </a:rPr>
              <a:t>WHY VALUABLE? </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360714"/>
            <a:ext cx="9144000" cy="3443347"/>
          </a:xfrm>
          <a:prstGeom prst="rect">
            <a:avLst/>
          </a:prstGeom>
        </p:spPr>
      </p:pic>
      <p:sp>
        <p:nvSpPr>
          <p:cNvPr id="13" name="Rectangle 12"/>
          <p:cNvSpPr/>
          <p:nvPr/>
        </p:nvSpPr>
        <p:spPr>
          <a:xfrm>
            <a:off x="762528" y="900612"/>
            <a:ext cx="4629150" cy="1661993"/>
          </a:xfrm>
          <a:prstGeom prst="rect">
            <a:avLst/>
          </a:prstGeom>
          <a:solidFill>
            <a:srgbClr val="424341">
              <a:alpha val="84000"/>
            </a:srgbClr>
          </a:solidFill>
        </p:spPr>
        <p:txBody>
          <a:bodyPr wrap="square">
            <a:spAutoFit/>
          </a:bodyPr>
          <a:lstStyle/>
          <a:p>
            <a:pPr marL="314325"/>
            <a:endParaRPr lang="en-US" dirty="0">
              <a:solidFill>
                <a:schemeClr val="bg1"/>
              </a:solidFill>
              <a:latin typeface="Avenir Book" charset="0"/>
              <a:ea typeface="Avenir Book" charset="0"/>
              <a:cs typeface="Avenir Book" charset="0"/>
            </a:endParaRPr>
          </a:p>
          <a:p>
            <a:pPr marL="600075" indent="-285750">
              <a:buFont typeface="Arial" charset="0"/>
              <a:buChar char="•"/>
            </a:pPr>
            <a:r>
              <a:rPr lang="en-US" sz="1400" dirty="0">
                <a:solidFill>
                  <a:schemeClr val="bg1"/>
                </a:solidFill>
                <a:latin typeface="Avenir Book" charset="0"/>
                <a:ea typeface="Avenir Book" charset="0"/>
                <a:cs typeface="Avenir Book" charset="0"/>
              </a:rPr>
              <a:t>$12 trillion market opportunity</a:t>
            </a:r>
          </a:p>
          <a:p>
            <a:pPr marL="600075" indent="-285750">
              <a:buFont typeface="Arial" charset="0"/>
              <a:buChar char="•"/>
            </a:pPr>
            <a:r>
              <a:rPr lang="en-US" sz="1400" dirty="0">
                <a:solidFill>
                  <a:schemeClr val="bg1"/>
                </a:solidFill>
                <a:latin typeface="Avenir Book" charset="0"/>
                <a:ea typeface="Avenir Book" charset="0"/>
                <a:cs typeface="Avenir Book" charset="0"/>
              </a:rPr>
              <a:t>Customer trust and loyalty</a:t>
            </a:r>
          </a:p>
          <a:p>
            <a:pPr marL="600075" indent="-285750">
              <a:buFont typeface="Arial" charset="0"/>
              <a:buChar char="•"/>
            </a:pPr>
            <a:r>
              <a:rPr lang="en-US" sz="1400" dirty="0">
                <a:solidFill>
                  <a:schemeClr val="bg1"/>
                </a:solidFill>
                <a:latin typeface="Avenir Book" charset="0"/>
                <a:ea typeface="Avenir Book" charset="0"/>
                <a:cs typeface="Avenir Book" charset="0"/>
              </a:rPr>
              <a:t>Reduced risk</a:t>
            </a:r>
          </a:p>
          <a:p>
            <a:pPr marL="600075" indent="-285750">
              <a:buFont typeface="Arial" charset="0"/>
              <a:buChar char="•"/>
            </a:pPr>
            <a:r>
              <a:rPr lang="en-US" sz="1400" dirty="0">
                <a:solidFill>
                  <a:schemeClr val="bg1"/>
                </a:solidFill>
                <a:latin typeface="Avenir Book" charset="0"/>
                <a:ea typeface="Avenir Book" charset="0"/>
                <a:cs typeface="Avenir Book" charset="0"/>
              </a:rPr>
              <a:t>Creation of ‘shared value’ in environmental + social impacts</a:t>
            </a:r>
          </a:p>
          <a:p>
            <a:pPr marL="314325"/>
            <a:endParaRPr lang="en-US" sz="1400" dirty="0">
              <a:solidFill>
                <a:schemeClr val="bg1"/>
              </a:solidFill>
              <a:latin typeface="Avenir Book" charset="0"/>
              <a:ea typeface="Avenir Book" charset="0"/>
              <a:cs typeface="Avenir Book" charset="0"/>
            </a:endParaRPr>
          </a:p>
        </p:txBody>
      </p:sp>
    </p:spTree>
    <p:extLst>
      <p:ext uri="{BB962C8B-B14F-4D97-AF65-F5344CB8AC3E}">
        <p14:creationId xmlns:p14="http://schemas.microsoft.com/office/powerpoint/2010/main" val="498858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1709" y="718521"/>
            <a:ext cx="8642291" cy="3428521"/>
          </a:xfrm>
          <a:prstGeom prst="rect">
            <a:avLst/>
          </a:prstGeom>
        </p:spPr>
      </p:pic>
      <p:sp>
        <p:nvSpPr>
          <p:cNvPr id="9" name="Title 1"/>
          <p:cNvSpPr>
            <a:spLocks noGrp="1"/>
          </p:cNvSpPr>
          <p:nvPr>
            <p:ph type="title"/>
          </p:nvPr>
        </p:nvSpPr>
        <p:spPr/>
        <p:txBody>
          <a:bodyPr>
            <a:normAutofit fontScale="90000"/>
          </a:bodyPr>
          <a:lstStyle/>
          <a:p>
            <a:r>
              <a:rPr lang="en-US" b="0" dirty="0">
                <a:latin typeface="Avenir Light" charset="0"/>
                <a:ea typeface="Avenir Light" charset="0"/>
                <a:cs typeface="Avenir Light" charset="0"/>
              </a:rPr>
              <a:t>ENGAGEMENT WITH THE SDGs</a:t>
            </a:r>
          </a:p>
        </p:txBody>
      </p:sp>
      <p:sp>
        <p:nvSpPr>
          <p:cNvPr id="14" name="Rectangle 13"/>
          <p:cNvSpPr>
            <a:spLocks noChangeArrowheads="1"/>
          </p:cNvSpPr>
          <p:nvPr/>
        </p:nvSpPr>
        <p:spPr bwMode="auto">
          <a:xfrm>
            <a:off x="1319172" y="2982053"/>
            <a:ext cx="3600300"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en-US" sz="1200" i="1" dirty="0">
              <a:solidFill>
                <a:srgbClr val="595959"/>
              </a:solidFill>
              <a:latin typeface="Avenir Light" charset="0"/>
              <a:ea typeface="Avenir Light" charset="0"/>
              <a:cs typeface="Avenir Light" charset="0"/>
            </a:endParaRPr>
          </a:p>
          <a:p>
            <a:pPr marL="171450" indent="-171450" defTabSz="914400" eaLnBrk="0" fontAlgn="base" hangingPunct="0">
              <a:spcBef>
                <a:spcPct val="0"/>
              </a:spcBef>
              <a:spcAft>
                <a:spcPts val="600"/>
              </a:spcAft>
              <a:buFont typeface="Arial" charset="0"/>
              <a:buChar char="•"/>
            </a:pPr>
            <a:r>
              <a:rPr lang="en-US" sz="1200" i="1" dirty="0">
                <a:solidFill>
                  <a:srgbClr val="595959"/>
                </a:solidFill>
                <a:latin typeface="Avenir Medium Oblique" charset="0"/>
                <a:ea typeface="Avenir Medium Oblique" charset="0"/>
                <a:cs typeface="Avenir Medium Oblique" charset="0"/>
              </a:rPr>
              <a:t>79% acknowledge the SDGs </a:t>
            </a:r>
          </a:p>
          <a:p>
            <a:pPr marL="171450" indent="-171450" defTabSz="914400" eaLnBrk="0" fontAlgn="base" hangingPunct="0">
              <a:spcBef>
                <a:spcPct val="0"/>
              </a:spcBef>
              <a:spcAft>
                <a:spcPts val="600"/>
              </a:spcAft>
              <a:buFont typeface="Arial" charset="0"/>
              <a:buChar char="•"/>
            </a:pPr>
            <a:r>
              <a:rPr lang="en-US" sz="1200" i="1" dirty="0">
                <a:solidFill>
                  <a:srgbClr val="595959"/>
                </a:solidFill>
                <a:latin typeface="Avenir Medium Oblique" charset="0"/>
                <a:ea typeface="Avenir Medium Oblique" charset="0"/>
                <a:cs typeface="Avenir Medium Oblique" charset="0"/>
              </a:rPr>
              <a:t>45% had started to align their sustainability strategies with goal-level SDG criteria</a:t>
            </a:r>
          </a:p>
          <a:p>
            <a:pPr marL="171450" indent="-171450" defTabSz="914400" eaLnBrk="0" fontAlgn="base" hangingPunct="0">
              <a:spcBef>
                <a:spcPct val="0"/>
              </a:spcBef>
              <a:spcAft>
                <a:spcPts val="600"/>
              </a:spcAft>
              <a:buFont typeface="Arial" charset="0"/>
              <a:buChar char="•"/>
            </a:pPr>
            <a:r>
              <a:rPr lang="en-US" sz="1200" b="1" i="1" dirty="0">
                <a:solidFill>
                  <a:srgbClr val="C00000"/>
                </a:solidFill>
                <a:latin typeface="Avenir Heavy Oblique" charset="0"/>
                <a:ea typeface="Avenir Heavy Oblique" charset="0"/>
                <a:cs typeface="Avenir Heavy Oblique" charset="0"/>
              </a:rPr>
              <a:t>Only 6% have aligned their strategy to target-level SDG criteria and measured contributions to key SDGs</a:t>
            </a:r>
            <a:endParaRPr lang="en-US" altLang="en-US" sz="1200" b="1" i="1" dirty="0">
              <a:solidFill>
                <a:srgbClr val="C00000"/>
              </a:solidFill>
              <a:latin typeface="Avenir Heavy Oblique" charset="0"/>
              <a:ea typeface="Avenir Heavy Oblique" charset="0"/>
              <a:cs typeface="Avenir Heavy Oblique" charset="0"/>
            </a:endParaRPr>
          </a:p>
        </p:txBody>
      </p:sp>
    </p:spTree>
    <p:extLst>
      <p:ext uri="{BB962C8B-B14F-4D97-AF65-F5344CB8AC3E}">
        <p14:creationId xmlns:p14="http://schemas.microsoft.com/office/powerpoint/2010/main" val="187966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500"/>
                                        <p:tgtEl>
                                          <p:spTgt spid="1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2" end="2"/>
                                            </p:txEl>
                                          </p:spTgt>
                                        </p:tgtEl>
                                        <p:attrNameLst>
                                          <p:attrName>style.visibility</p:attrName>
                                        </p:attrNameLst>
                                      </p:cBhvr>
                                      <p:to>
                                        <p:strVal val="visible"/>
                                      </p:to>
                                    </p:set>
                                    <p:animEffect transition="in" filter="fade">
                                      <p:cBhvr>
                                        <p:cTn id="10" dur="500"/>
                                        <p:tgtEl>
                                          <p:spTgt spid="1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animEffect transition="in" filter="fade">
                                      <p:cBhvr>
                                        <p:cTn id="15"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normAutofit fontScale="90000"/>
          </a:bodyPr>
          <a:lstStyle/>
          <a:p>
            <a:r>
              <a:rPr lang="en-US" b="0" dirty="0">
                <a:latin typeface="Avenir Light" charset="0"/>
                <a:ea typeface="Avenir Light" charset="0"/>
                <a:cs typeface="Avenir Light" charset="0"/>
              </a:rPr>
              <a:t>SLIDO QUESTION</a:t>
            </a:r>
          </a:p>
        </p:txBody>
      </p:sp>
      <p:sp>
        <p:nvSpPr>
          <p:cNvPr id="6" name="Rectangle 5"/>
          <p:cNvSpPr/>
          <p:nvPr/>
        </p:nvSpPr>
        <p:spPr>
          <a:xfrm>
            <a:off x="1037879" y="1146241"/>
            <a:ext cx="5281175" cy="584775"/>
          </a:xfrm>
          <a:prstGeom prst="rect">
            <a:avLst/>
          </a:prstGeom>
        </p:spPr>
        <p:txBody>
          <a:bodyPr wrap="square">
            <a:spAutoFit/>
          </a:bodyPr>
          <a:lstStyle/>
          <a:p>
            <a:r>
              <a:rPr lang="en-US" sz="1600" dirty="0">
                <a:solidFill>
                  <a:srgbClr val="4D4D4C"/>
                </a:solidFill>
                <a:latin typeface="Avenir Light" charset="0"/>
                <a:ea typeface="Avenir Light" charset="0"/>
                <a:cs typeface="Avenir Light" charset="0"/>
              </a:rPr>
              <a:t>Where are you, or most of the clients you represent, on your journey toward SDG leadership? </a:t>
            </a:r>
          </a:p>
        </p:txBody>
      </p:sp>
      <p:sp>
        <p:nvSpPr>
          <p:cNvPr id="7" name="Rectangle 6"/>
          <p:cNvSpPr>
            <a:spLocks noChangeArrowheads="1"/>
          </p:cNvSpPr>
          <p:nvPr/>
        </p:nvSpPr>
        <p:spPr bwMode="auto">
          <a:xfrm>
            <a:off x="1042416" y="2054717"/>
            <a:ext cx="5413798"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en-US" sz="1200" i="1" dirty="0">
              <a:solidFill>
                <a:srgbClr val="595959"/>
              </a:solidFill>
              <a:latin typeface="Avenir Light" charset="0"/>
              <a:ea typeface="Avenir Light" charset="0"/>
              <a:cs typeface="Avenir Light" charset="0"/>
            </a:endParaRPr>
          </a:p>
          <a:p>
            <a:pPr marL="171450" indent="-171450" defTabSz="914400" eaLnBrk="0" fontAlgn="base" hangingPunct="0">
              <a:spcBef>
                <a:spcPct val="0"/>
              </a:spcBef>
              <a:spcAft>
                <a:spcPts val="600"/>
              </a:spcAft>
              <a:buFont typeface="Arial" charset="0"/>
              <a:buChar char="•"/>
            </a:pPr>
            <a:r>
              <a:rPr lang="en-US" sz="1200" i="1" dirty="0">
                <a:solidFill>
                  <a:srgbClr val="595959"/>
                </a:solidFill>
                <a:latin typeface="Avenir Medium Oblique" charset="0"/>
                <a:ea typeface="Avenir Medium Oblique" charset="0"/>
                <a:cs typeface="Avenir Medium Oblique" charset="0"/>
              </a:rPr>
              <a:t>No internal acknowledgement of the SDGs</a:t>
            </a:r>
          </a:p>
          <a:p>
            <a:pPr marL="171450" indent="-171450" defTabSz="914400" eaLnBrk="0" fontAlgn="base" hangingPunct="0">
              <a:spcBef>
                <a:spcPct val="0"/>
              </a:spcBef>
              <a:spcAft>
                <a:spcPts val="600"/>
              </a:spcAft>
              <a:buFont typeface="Arial" charset="0"/>
              <a:buChar char="•"/>
            </a:pPr>
            <a:r>
              <a:rPr lang="en-US" sz="1200" i="1" dirty="0">
                <a:solidFill>
                  <a:srgbClr val="595959"/>
                </a:solidFill>
                <a:latin typeface="Avenir Medium Oblique" charset="0"/>
                <a:ea typeface="Avenir Medium Oblique" charset="0"/>
                <a:cs typeface="Avenir Medium Oblique" charset="0"/>
              </a:rPr>
              <a:t>Some internal discussion but no reference of the SDGs in reporting</a:t>
            </a:r>
          </a:p>
          <a:p>
            <a:pPr marL="171450" indent="-171450" defTabSz="914400" eaLnBrk="0" fontAlgn="base" hangingPunct="0">
              <a:spcBef>
                <a:spcPct val="0"/>
              </a:spcBef>
              <a:spcAft>
                <a:spcPts val="600"/>
              </a:spcAft>
              <a:buFont typeface="Arial" charset="0"/>
              <a:buChar char="•"/>
            </a:pPr>
            <a:r>
              <a:rPr lang="en-US" sz="1200" i="1" dirty="0">
                <a:solidFill>
                  <a:srgbClr val="595959"/>
                </a:solidFill>
                <a:latin typeface="Avenir Medium Oblique" charset="0"/>
                <a:ea typeface="Avenir Medium Oblique" charset="0"/>
                <a:cs typeface="Avenir Medium Oblique" charset="0"/>
              </a:rPr>
              <a:t>Acknowledge the SDGs in reporting </a:t>
            </a:r>
          </a:p>
          <a:p>
            <a:pPr marL="171450" indent="-171450" defTabSz="914400" eaLnBrk="0" fontAlgn="base" hangingPunct="0">
              <a:spcBef>
                <a:spcPct val="0"/>
              </a:spcBef>
              <a:spcAft>
                <a:spcPts val="600"/>
              </a:spcAft>
              <a:buFont typeface="Arial" charset="0"/>
              <a:buChar char="•"/>
            </a:pPr>
            <a:r>
              <a:rPr lang="en-US" sz="1200" i="1" dirty="0">
                <a:solidFill>
                  <a:srgbClr val="595959"/>
                </a:solidFill>
                <a:latin typeface="Avenir Medium Oblique" charset="0"/>
                <a:ea typeface="Avenir Medium Oblique" charset="0"/>
                <a:cs typeface="Avenir Medium Oblique" charset="0"/>
              </a:rPr>
              <a:t>Have started to align sustainability strategies with goal-level SDG criteria</a:t>
            </a:r>
          </a:p>
          <a:p>
            <a:pPr marL="171450" indent="-171450" defTabSz="914400" eaLnBrk="0" fontAlgn="base" hangingPunct="0">
              <a:spcBef>
                <a:spcPct val="0"/>
              </a:spcBef>
              <a:spcAft>
                <a:spcPts val="600"/>
              </a:spcAft>
              <a:buFont typeface="Arial" charset="0"/>
              <a:buChar char="•"/>
            </a:pPr>
            <a:r>
              <a:rPr lang="en-US" sz="1200" i="1" dirty="0">
                <a:solidFill>
                  <a:srgbClr val="595959"/>
                </a:solidFill>
                <a:latin typeface="Avenir Medium Oblique" charset="0"/>
                <a:ea typeface="Avenir Medium Oblique" charset="0"/>
                <a:cs typeface="Avenir Medium Oblique" charset="0"/>
              </a:rPr>
              <a:t>Have aligned their strategy to target-level SDG criteria and measured contributions to key SDGs</a:t>
            </a:r>
            <a:endParaRPr lang="en-US" altLang="en-US" sz="1200" i="1" dirty="0">
              <a:solidFill>
                <a:srgbClr val="595959"/>
              </a:solidFill>
              <a:latin typeface="Avenir Medium Oblique" charset="0"/>
              <a:ea typeface="Avenir Medium Oblique" charset="0"/>
              <a:cs typeface="Avenir Medium Oblique" charset="0"/>
            </a:endParaRPr>
          </a:p>
        </p:txBody>
      </p:sp>
    </p:spTree>
    <p:extLst>
      <p:ext uri="{BB962C8B-B14F-4D97-AF65-F5344CB8AC3E}">
        <p14:creationId xmlns:p14="http://schemas.microsoft.com/office/powerpoint/2010/main" val="2143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normAutofit fontScale="90000"/>
          </a:bodyPr>
          <a:lstStyle/>
          <a:p>
            <a:r>
              <a:rPr lang="en-US" b="0" dirty="0">
                <a:latin typeface="Avenir Light" charset="0"/>
                <a:ea typeface="Avenir Light" charset="0"/>
                <a:cs typeface="Avenir Light" charset="0"/>
              </a:rPr>
              <a:t>PRIORITY SDGs</a:t>
            </a:r>
          </a:p>
        </p:txBody>
      </p:sp>
      <p:sp>
        <p:nvSpPr>
          <p:cNvPr id="2" name="Rectangle 1"/>
          <p:cNvSpPr/>
          <p:nvPr/>
        </p:nvSpPr>
        <p:spPr>
          <a:xfrm>
            <a:off x="5321808" y="868803"/>
            <a:ext cx="3374136" cy="1169551"/>
          </a:xfrm>
          <a:prstGeom prst="rect">
            <a:avLst/>
          </a:prstGeom>
        </p:spPr>
        <p:txBody>
          <a:bodyPr wrap="square">
            <a:spAutoFit/>
          </a:bodyPr>
          <a:lstStyle/>
          <a:p>
            <a:pPr marL="285750" indent="-285750">
              <a:buFont typeface="Arial" charset="0"/>
              <a:buChar char="•"/>
            </a:pPr>
            <a:r>
              <a:rPr lang="en-US" sz="1400" dirty="0">
                <a:latin typeface="Avenir Light" charset="0"/>
                <a:ea typeface="Avenir Light" charset="0"/>
                <a:cs typeface="Avenir Light" charset="0"/>
              </a:rPr>
              <a:t>&gt;5000 reporting to CDP</a:t>
            </a:r>
          </a:p>
          <a:p>
            <a:pPr marL="285750" indent="-285750">
              <a:buFont typeface="Arial" charset="0"/>
              <a:buChar char="•"/>
            </a:pPr>
            <a:r>
              <a:rPr lang="en-US" sz="1400" dirty="0">
                <a:latin typeface="Avenir Light" charset="0"/>
                <a:ea typeface="Avenir Light" charset="0"/>
                <a:cs typeface="Avenir Light" charset="0"/>
              </a:rPr>
              <a:t>380 setting Science Based Targets</a:t>
            </a:r>
          </a:p>
          <a:p>
            <a:pPr marL="285750" indent="-285750">
              <a:buFont typeface="Arial" charset="0"/>
              <a:buChar char="•"/>
            </a:pPr>
            <a:r>
              <a:rPr lang="en-US" sz="1400" dirty="0">
                <a:latin typeface="Avenir Light" charset="0"/>
                <a:ea typeface="Avenir Light" charset="0"/>
                <a:cs typeface="Avenir Light" charset="0"/>
              </a:rPr>
              <a:t>131 committed to RE100</a:t>
            </a:r>
          </a:p>
          <a:p>
            <a:pPr marL="285750" indent="-285750">
              <a:buFont typeface="Arial" charset="0"/>
              <a:buChar char="•"/>
            </a:pPr>
            <a:r>
              <a:rPr lang="en-US" sz="1400" dirty="0">
                <a:latin typeface="Avenir Light" charset="0"/>
                <a:ea typeface="Avenir Light" charset="0"/>
                <a:cs typeface="Avenir Light" charset="0"/>
              </a:rPr>
              <a:t>447 committed to high-risk deforestation free commodities</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4591" y="-299085"/>
            <a:ext cx="7756449" cy="5288487"/>
          </a:xfrm>
          <a:prstGeom prst="rect">
            <a:avLst/>
          </a:prstGeom>
        </p:spPr>
      </p:pic>
    </p:spTree>
    <p:extLst>
      <p:ext uri="{BB962C8B-B14F-4D97-AF65-F5344CB8AC3E}">
        <p14:creationId xmlns:p14="http://schemas.microsoft.com/office/powerpoint/2010/main" val="30590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69948" y="666162"/>
            <a:ext cx="7845402" cy="411956"/>
          </a:xfrm>
        </p:spPr>
        <p:txBody>
          <a:bodyPr>
            <a:normAutofit fontScale="90000"/>
          </a:bodyPr>
          <a:lstStyle/>
          <a:p>
            <a:r>
              <a:rPr lang="en-US" b="0" dirty="0">
                <a:latin typeface="Avenir Light" charset="0"/>
                <a:ea typeface="Avenir Light" charset="0"/>
                <a:cs typeface="Avenir Light" charset="0"/>
              </a:rPr>
              <a:t>CORPORATE </a:t>
            </a:r>
            <a:br>
              <a:rPr lang="en-US" b="0" dirty="0">
                <a:latin typeface="Avenir Light" charset="0"/>
                <a:ea typeface="Avenir Light" charset="0"/>
                <a:cs typeface="Avenir Light" charset="0"/>
              </a:rPr>
            </a:br>
            <a:r>
              <a:rPr lang="en-US" b="0" dirty="0">
                <a:latin typeface="Avenir Light" charset="0"/>
                <a:ea typeface="Avenir Light" charset="0"/>
                <a:cs typeface="Avenir Light" charset="0"/>
              </a:rPr>
              <a:t>CLIMATE </a:t>
            </a:r>
            <a:br>
              <a:rPr lang="en-US" b="0" dirty="0">
                <a:latin typeface="Avenir Light" charset="0"/>
                <a:ea typeface="Avenir Light" charset="0"/>
                <a:cs typeface="Avenir Light" charset="0"/>
              </a:rPr>
            </a:br>
            <a:r>
              <a:rPr lang="en-US" b="0" dirty="0">
                <a:latin typeface="Avenir Light" charset="0"/>
                <a:ea typeface="Avenir Light" charset="0"/>
                <a:cs typeface="Avenir Light" charset="0"/>
              </a:rPr>
              <a:t>LEADERSHIP</a:t>
            </a:r>
          </a:p>
        </p:txBody>
      </p:sp>
      <p:graphicFrame>
        <p:nvGraphicFramePr>
          <p:cNvPr id="4" name="Diagram 3"/>
          <p:cNvGraphicFramePr/>
          <p:nvPr>
            <p:extLst>
              <p:ext uri="{D42A27DB-BD31-4B8C-83A1-F6EECF244321}">
                <p14:modId xmlns:p14="http://schemas.microsoft.com/office/powerpoint/2010/main" val="1027962141"/>
              </p:ext>
            </p:extLst>
          </p:nvPr>
        </p:nvGraphicFramePr>
        <p:xfrm>
          <a:off x="2160849" y="0"/>
          <a:ext cx="6354501" cy="4745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p:nvPr/>
        </p:nvPicPr>
        <p:blipFill>
          <a:blip r:embed="rId8" cstate="screen">
            <a:extLst>
              <a:ext uri="{28A0092B-C50C-407E-A947-70E740481C1C}">
                <a14:useLocalDpi xmlns:a14="http://schemas.microsoft.com/office/drawing/2010/main"/>
              </a:ext>
            </a:extLst>
          </a:blip>
          <a:stretch>
            <a:fillRect/>
          </a:stretch>
        </p:blipFill>
        <p:spPr>
          <a:xfrm>
            <a:off x="1728575" y="3983346"/>
            <a:ext cx="1201420" cy="512445"/>
          </a:xfrm>
          <a:prstGeom prst="rect">
            <a:avLst/>
          </a:prstGeom>
        </p:spPr>
      </p:pic>
      <p:pic>
        <p:nvPicPr>
          <p:cNvPr id="7" name="Picture 6" descr="Screen Shot 2016-03-23 at 11.47.58.png"/>
          <p:cNvPicPr/>
          <p:nvPr/>
        </p:nvPicPr>
        <p:blipFill rotWithShape="1">
          <a:blip r:embed="rId9" cstate="screen">
            <a:extLst>
              <a:ext uri="{28A0092B-C50C-407E-A947-70E740481C1C}">
                <a14:useLocalDpi xmlns:a14="http://schemas.microsoft.com/office/drawing/2010/main"/>
              </a:ext>
            </a:extLst>
          </a:blip>
          <a:srcRect/>
          <a:stretch/>
        </p:blipFill>
        <p:spPr>
          <a:xfrm>
            <a:off x="2415978" y="2141752"/>
            <a:ext cx="1415030" cy="750085"/>
          </a:xfrm>
          <a:prstGeom prst="rect">
            <a:avLst/>
          </a:prstGeom>
        </p:spPr>
      </p:pic>
      <p:pic>
        <p:nvPicPr>
          <p:cNvPr id="8" name="Picture 7" descr="../../301932acf308593b-RE100-2016.jpg"/>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319320" y="1476820"/>
            <a:ext cx="965835" cy="387985"/>
          </a:xfrm>
          <a:prstGeom prst="rect">
            <a:avLst/>
          </a:prstGeom>
          <a:noFill/>
          <a:ln>
            <a:noFill/>
          </a:ln>
        </p:spPr>
      </p:pic>
      <p:pic>
        <p:nvPicPr>
          <p:cNvPr id="9" name="Picture 8" descr="../../logo.png"/>
          <p:cNvPicPr/>
          <p:nvPr/>
        </p:nvPicPr>
        <p:blipFill>
          <a:blip r:embed="rId11">
            <a:extLst>
              <a:ext uri="{28A0092B-C50C-407E-A947-70E740481C1C}">
                <a14:useLocalDpi xmlns:a14="http://schemas.microsoft.com/office/drawing/2010/main"/>
              </a:ext>
            </a:extLst>
          </a:blip>
          <a:srcRect/>
          <a:stretch>
            <a:fillRect/>
          </a:stretch>
        </p:blipFill>
        <p:spPr bwMode="auto">
          <a:xfrm>
            <a:off x="7029822" y="2357980"/>
            <a:ext cx="785495" cy="335915"/>
          </a:xfrm>
          <a:prstGeom prst="rect">
            <a:avLst/>
          </a:prstGeom>
          <a:noFill/>
          <a:ln>
            <a:noFill/>
          </a:ln>
        </p:spPr>
      </p:pic>
      <p:pic>
        <p:nvPicPr>
          <p:cNvPr id="10" name="Picture 9"/>
          <p:cNvPicPr/>
          <p:nvPr/>
        </p:nvPicPr>
        <p:blipFill>
          <a:blip r:embed="rId12" cstate="screen">
            <a:extLst>
              <a:ext uri="{28A0092B-C50C-407E-A947-70E740481C1C}">
                <a14:useLocalDpi xmlns:a14="http://schemas.microsoft.com/office/drawing/2010/main"/>
              </a:ext>
            </a:extLst>
          </a:blip>
          <a:stretch>
            <a:fillRect/>
          </a:stretch>
        </p:blipFill>
        <p:spPr>
          <a:xfrm>
            <a:off x="6369198" y="1587049"/>
            <a:ext cx="1829435" cy="229870"/>
          </a:xfrm>
          <a:prstGeom prst="rect">
            <a:avLst/>
          </a:prstGeom>
        </p:spPr>
      </p:pic>
      <p:pic>
        <p:nvPicPr>
          <p:cNvPr id="11" name="Picture 10"/>
          <p:cNvPicPr>
            <a:picLocks noChangeAspect="1"/>
          </p:cNvPicPr>
          <p:nvPr/>
        </p:nvPicPr>
        <p:blipFill rotWithShape="1">
          <a:blip r:embed="rId13" cstate="screen">
            <a:extLst>
              <a:ext uri="{28A0092B-C50C-407E-A947-70E740481C1C}">
                <a14:useLocalDpi xmlns:a14="http://schemas.microsoft.com/office/drawing/2010/main"/>
              </a:ext>
            </a:extLst>
          </a:blip>
          <a:srcRect r="38520"/>
          <a:stretch/>
        </p:blipFill>
        <p:spPr>
          <a:xfrm>
            <a:off x="1312055" y="3346148"/>
            <a:ext cx="2024258" cy="558985"/>
          </a:xfrm>
          <a:prstGeom prst="rect">
            <a:avLst/>
          </a:prstGeom>
        </p:spPr>
      </p:pic>
      <p:pic>
        <p:nvPicPr>
          <p:cNvPr id="12" name="Picture 11"/>
          <p:cNvPicPr>
            <a:picLocks noChangeAspect="1"/>
          </p:cNvPicPr>
          <p:nvPr/>
        </p:nvPicPr>
        <p:blipFill rotWithShape="1">
          <a:blip r:embed="rId14" cstate="screen">
            <a:extLst>
              <a:ext uri="{28A0092B-C50C-407E-A947-70E740481C1C}">
                <a14:useLocalDpi xmlns:a14="http://schemas.microsoft.com/office/drawing/2010/main"/>
              </a:ext>
            </a:extLst>
          </a:blip>
          <a:srcRect l="9164" r="9982"/>
          <a:stretch/>
        </p:blipFill>
        <p:spPr>
          <a:xfrm>
            <a:off x="7425835" y="3612099"/>
            <a:ext cx="1571845" cy="586067"/>
          </a:xfrm>
          <a:prstGeom prst="rect">
            <a:avLst/>
          </a:prstGeom>
        </p:spPr>
      </p:pic>
    </p:spTree>
    <p:extLst>
      <p:ext uri="{BB962C8B-B14F-4D97-AF65-F5344CB8AC3E}">
        <p14:creationId xmlns:p14="http://schemas.microsoft.com/office/powerpoint/2010/main" val="1990230573"/>
      </p:ext>
    </p:extLst>
  </p:cSld>
  <p:clrMapOvr>
    <a:masterClrMapping/>
  </p:clrMapOvr>
</p:sld>
</file>

<file path=ppt/theme/theme1.xml><?xml version="1.0" encoding="utf-8"?>
<a:theme xmlns:a="http://schemas.openxmlformats.org/drawingml/2006/main" name="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t"/>
      <a:lstStyle>
        <a:defPPr>
          <a:defRPr smtClean="0"/>
        </a:defPPr>
      </a:lstStyle>
    </a:txDef>
  </a:objectDefaults>
  <a:extraClrSchemeLst/>
  <a:extLst>
    <a:ext uri="{05A4C25C-085E-4340-85A3-A5531E510DB2}">
      <thm15:themeFamily xmlns:thm15="http://schemas.microsoft.com/office/thememl/2012/main" name="Presentation1" id="{E4DE7D8C-9F82-4DE0-8314-E049FEDA5D0F}" vid="{C27A6290-5FAC-45CB-8848-C1B43362CC3C}"/>
    </a:ext>
  </a:extLst>
</a:theme>
</file>

<file path=ppt/theme/theme2.xml><?xml version="1.0" encoding="utf-8"?>
<a:theme xmlns:a="http://schemas.openxmlformats.org/drawingml/2006/main" name="Se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t"/>
      <a:lstStyle>
        <a:defPPr>
          <a:defRPr smtClean="0"/>
        </a:defPPr>
      </a:lstStyle>
    </a:txDef>
  </a:objectDefaults>
  <a:extraClrSchemeLst/>
  <a:extLst>
    <a:ext uri="{05A4C25C-085E-4340-85A3-A5531E510DB2}">
      <thm15:themeFamily xmlns:thm15="http://schemas.microsoft.com/office/thememl/2012/main" name="Presentation1" id="{E4DE7D8C-9F82-4DE0-8314-E049FEDA5D0F}" vid="{1271BC0C-3F04-48E8-A7F2-991C0DC36C40}"/>
    </a:ext>
  </a:extLst>
</a:theme>
</file>

<file path=ppt/theme/theme3.xml><?xml version="1.0" encoding="utf-8"?>
<a:theme xmlns:a="http://schemas.openxmlformats.org/drawingml/2006/main" name="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t"/>
      <a:lstStyle>
        <a:defPPr>
          <a:defRPr smtClean="0"/>
        </a:defPPr>
      </a:lstStyle>
    </a:txDef>
  </a:objectDefaults>
  <a:extraClrSchemeLst/>
  <a:extLst>
    <a:ext uri="{05A4C25C-085E-4340-85A3-A5531E510DB2}">
      <thm15:themeFamily xmlns:thm15="http://schemas.microsoft.com/office/thememl/2012/main" name="Presentation1" id="{E4DE7D8C-9F82-4DE0-8314-E049FEDA5D0F}" vid="{26A1ABBD-2A3B-4990-90FE-F560D6565ACB}"/>
    </a:ext>
  </a:extLst>
</a:theme>
</file>

<file path=ppt/theme/theme4.xml><?xml version="1.0" encoding="utf-8"?>
<a:theme xmlns:a="http://schemas.openxmlformats.org/drawingml/2006/main" name="Conclus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E4DE7D8C-9F82-4DE0-8314-E049FEDA5D0F}" vid="{D0A23534-CFDF-49E8-A31D-942D3AB9F1C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A260BFFFCF9CB4EA980B450814CA141" ma:contentTypeVersion="5" ma:contentTypeDescription="Create a new document." ma:contentTypeScope="" ma:versionID="2c95a8f371b0686bdccd9c81615b75ce">
  <xsd:schema xmlns:xsd="http://www.w3.org/2001/XMLSchema" xmlns:xs="http://www.w3.org/2001/XMLSchema" xmlns:p="http://schemas.microsoft.com/office/2006/metadata/properties" xmlns:ns2="40ff25b3-493e-4851-82b7-4e504def2eba" xmlns:ns3="c1da8cb9-82a8-4be5-b309-6730a2e98068" targetNamespace="http://schemas.microsoft.com/office/2006/metadata/properties" ma:root="true" ma:fieldsID="76b01e6edc055ff345c5f297b6a57ec9" ns2:_="" ns3:_="">
    <xsd:import namespace="40ff25b3-493e-4851-82b7-4e504def2eba"/>
    <xsd:import namespace="c1da8cb9-82a8-4be5-b309-6730a2e9806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ff25b3-493e-4851-82b7-4e504def2eb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da8cb9-82a8-4be5-b309-6730a2e9806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A7AE935-3AEB-4512-9DC2-2D67D4544A49}">
  <ds:schemaRefs>
    <ds:schemaRef ds:uri="http://schemas.microsoft.com/sharepoint/v3/contenttype/forms"/>
  </ds:schemaRefs>
</ds:datastoreItem>
</file>

<file path=customXml/itemProps2.xml><?xml version="1.0" encoding="utf-8"?>
<ds:datastoreItem xmlns:ds="http://schemas.openxmlformats.org/officeDocument/2006/customXml" ds:itemID="{25DC7B0A-F930-449D-8B0A-79DEFB8A8D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ff25b3-493e-4851-82b7-4e504def2eba"/>
    <ds:schemaRef ds:uri="c1da8cb9-82a8-4be5-b309-6730a2e980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200C28-09C2-44EB-BBBC-3BE04169735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GS_Powerpoint_Presentation_Widescreen</Template>
  <TotalTime>37531</TotalTime>
  <Words>1324</Words>
  <Application>Microsoft Macintosh PowerPoint</Application>
  <PresentationFormat>On-screen Show (16:9)</PresentationFormat>
  <Paragraphs>234</Paragraphs>
  <Slides>28</Slides>
  <Notes>20</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28</vt:i4>
      </vt:variant>
    </vt:vector>
  </HeadingPairs>
  <TitlesOfParts>
    <vt:vector size="44" baseType="lpstr">
      <vt:lpstr>AppleSymbols</vt:lpstr>
      <vt:lpstr>Arial</vt:lpstr>
      <vt:lpstr>Avenir Black</vt:lpstr>
      <vt:lpstr>Avenir Book</vt:lpstr>
      <vt:lpstr>Avenir Heavy</vt:lpstr>
      <vt:lpstr>Avenir Heavy Oblique</vt:lpstr>
      <vt:lpstr>Avenir Light</vt:lpstr>
      <vt:lpstr>Avenir Medium</vt:lpstr>
      <vt:lpstr>Avenir Medium Oblique</vt:lpstr>
      <vt:lpstr>Calibri</vt:lpstr>
      <vt:lpstr>Gotham Medium</vt:lpstr>
      <vt:lpstr>LucidaGrande</vt:lpstr>
      <vt:lpstr>Title</vt:lpstr>
      <vt:lpstr>Section</vt:lpstr>
      <vt:lpstr>Body</vt:lpstr>
      <vt:lpstr>Conclusion</vt:lpstr>
      <vt:lpstr>BUSINESS LEADERSHIP ON CLIMATE + SDGS</vt:lpstr>
      <vt:lpstr>PowerPoint Presentation</vt:lpstr>
      <vt:lpstr>WORKSHOP AGENDA</vt:lpstr>
      <vt:lpstr>LEADERSHIP FOR CLIMATE + SDGs: WHY?</vt:lpstr>
      <vt:lpstr>WHY VALUABLE? </vt:lpstr>
      <vt:lpstr>ENGAGEMENT WITH THE SDGs</vt:lpstr>
      <vt:lpstr>SLIDO QUESTION</vt:lpstr>
      <vt:lpstr>PRIORITY SDGs</vt:lpstr>
      <vt:lpstr>CORPORATE  CLIMATE  LEADERSHIP</vt:lpstr>
      <vt:lpstr>PILLAR 1: MEASURE + DISCLOSE</vt:lpstr>
      <vt:lpstr>PILLAR 2: REDUCE CLIMATE  IMPACT + RISKS</vt:lpstr>
      <vt:lpstr>PILLAR 3: CONTRIBUTE TO  CLIMATE FINANCE</vt:lpstr>
      <vt:lpstr>PILLAR 4: PARTICIPATE IN ADVOCACY</vt:lpstr>
      <vt:lpstr>SDG VALUE CREATION FROM CLIMATE ACTION</vt:lpstr>
      <vt:lpstr>PowerPoint Presentation</vt:lpstr>
      <vt:lpstr>PowerPoint Presentation</vt:lpstr>
      <vt:lpstr>SDGs: COMMON CHALLENGES/PITFALLS</vt:lpstr>
      <vt:lpstr>BEST PRACTICES</vt:lpstr>
      <vt:lpstr>COMMIT TO COMPREHENSIVE IMPACT QUANTIFICATION + TARGET SETTING  </vt:lpstr>
      <vt:lpstr>MOVE TO ASSESSMENT OF OUTCOMES + IMPACT</vt:lpstr>
      <vt:lpstr>MAKE GOOD USE OF 3rd PARTY VERIFICATION  AND CERTIFICATION</vt:lpstr>
      <vt:lpstr>EMBED SDG REPORTING INTO DECISION MAKING</vt:lpstr>
      <vt:lpstr>A TOOL TO ACCELERATE PROGRESS</vt:lpstr>
      <vt:lpstr>PowerPoint Presentation</vt:lpstr>
      <vt:lpstr>CUSTOMISED CERTIFICATION PATHWAYS</vt:lpstr>
      <vt:lpstr>CERTIFIED SDG IMPACTS</vt:lpstr>
      <vt:lpstr>THE VALUE OF CERTIFIED SDG IMPACTS</vt:lpstr>
      <vt:lpstr>ROUNDTABLE DISCUSSIONS</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Leugers</dc:creator>
  <cp:lastModifiedBy>Gabriel Kuettel</cp:lastModifiedBy>
  <cp:revision>182</cp:revision>
  <cp:lastPrinted>2017-07-19T08:41:07Z</cp:lastPrinted>
  <dcterms:created xsi:type="dcterms:W3CDTF">2017-06-23T13:13:31Z</dcterms:created>
  <dcterms:modified xsi:type="dcterms:W3CDTF">2018-05-02T06:18:07Z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0x0101003A260BFFFCF9CB4EA980B450814CA141</vt:lpwstr>
  </property>
</Properties>
</file>