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314" r:id="rId5"/>
    <p:sldId id="333" r:id="rId6"/>
    <p:sldId id="312" r:id="rId7"/>
    <p:sldId id="338" r:id="rId8"/>
    <p:sldId id="337" r:id="rId9"/>
    <p:sldId id="339" r:id="rId10"/>
    <p:sldId id="340" r:id="rId11"/>
    <p:sldId id="362" r:id="rId12"/>
    <p:sldId id="341" r:id="rId13"/>
    <p:sldId id="350" r:id="rId14"/>
    <p:sldId id="363" r:id="rId15"/>
    <p:sldId id="364" r:id="rId16"/>
    <p:sldId id="365" r:id="rId17"/>
    <p:sldId id="344" r:id="rId18"/>
    <p:sldId id="366" r:id="rId19"/>
    <p:sldId id="367" r:id="rId20"/>
    <p:sldId id="369" r:id="rId21"/>
    <p:sldId id="349" r:id="rId22"/>
    <p:sldId id="316" r:id="rId23"/>
    <p:sldId id="361" r:id="rId24"/>
    <p:sldId id="308" r:id="rId25"/>
    <p:sldId id="360" r:id="rId26"/>
    <p:sldId id="305" r:id="rId27"/>
    <p:sldId id="307" r:id="rId28"/>
    <p:sldId id="318" r:id="rId29"/>
    <p:sldId id="358" r:id="rId30"/>
    <p:sldId id="359" r:id="rId31"/>
    <p:sldId id="370" r:id="rId32"/>
    <p:sldId id="326" r:id="rId33"/>
    <p:sldId id="327" r:id="rId34"/>
    <p:sldId id="319" r:id="rId35"/>
    <p:sldId id="329" r:id="rId36"/>
    <p:sldId id="33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lley Hamrick" initials="KH [6]" lastIdx="1" clrIdx="6">
    <p:extLst/>
  </p:cmAuthor>
  <p:cmAuthor id="1" name="Cynthia Jensen" initials="CJ" lastIdx="32" clrIdx="0">
    <p:extLst/>
  </p:cmAuthor>
  <p:cmAuthor id="8" name="Kelley Hamrick" initials="KH [7]" lastIdx="1" clrIdx="7">
    <p:extLst/>
  </p:cmAuthor>
  <p:cmAuthor id="2" name="Kelley Hamrick" initials="KH" lastIdx="1" clrIdx="1">
    <p:extLst/>
  </p:cmAuthor>
  <p:cmAuthor id="9" name="Melissa Gallant" initials="MG" lastIdx="14" clrIdx="8">
    <p:extLst>
      <p:ext uri="{19B8F6BF-5375-455C-9EA6-DF929625EA0E}">
        <p15:presenceInfo xmlns:p15="http://schemas.microsoft.com/office/powerpoint/2012/main" userId="S-1-5-21-1663678848-3357185033-1859186257-6153" providerId="AD"/>
      </p:ext>
    </p:extLst>
  </p:cmAuthor>
  <p:cmAuthor id="3" name="Kelley Hamrick" initials="KH [2]" lastIdx="1" clrIdx="2">
    <p:extLst/>
  </p:cmAuthor>
  <p:cmAuthor id="4" name="Kelley Hamrick" initials="KH [3]" lastIdx="1" clrIdx="3">
    <p:extLst/>
  </p:cmAuthor>
  <p:cmAuthor id="5" name="Kelley Hamrick" initials="KH [4]" lastIdx="1" clrIdx="4">
    <p:extLst/>
  </p:cmAuthor>
  <p:cmAuthor id="6" name="Kelley Hamrick" initials="KH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5A"/>
    <a:srgbClr val="11AA4F"/>
    <a:srgbClr val="9AB239"/>
    <a:srgbClr val="EB621A"/>
    <a:srgbClr val="13AECA"/>
    <a:srgbClr val="00587F"/>
    <a:srgbClr val="DEEBF7"/>
    <a:srgbClr val="093C5C"/>
    <a:srgbClr val="B01517"/>
    <a:srgbClr val="347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022" autoAdjust="0"/>
  </p:normalViewPr>
  <p:slideViewPr>
    <p:cSldViewPr snapToGrid="0">
      <p:cViewPr varScale="1">
        <p:scale>
          <a:sx n="120" d="100"/>
          <a:sy n="120"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elleyhamrick\OneDrive%20-%20Forest%20Trends%20Association\Forest%20Trends\2018%20Reports\Other%20Carbon%20Ideas\3.%20Data\Issuances%20and%20Retirements%20Data\ANALYSIS_VCS_ACR_CAR-4.16CobenefitswithallV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elleyhamrick\OneDrive%20-%20Forest%20Trends%20Association\Forest%20Trends\2018%20Reports\Other%20Carbon%20Ideas\3.%20Data\Issuances%20and%20Retirements%20Data\ANALYSIS_VCS_ACR_CAR-4.16CobenefitswithallV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elleyhamrick\OneDrive%20-%20Forest%20Trends%20Association\Forest%20Trends\2018%20Reports\Other%20Carbon%20Ideas\3.%20Data\Issuances%20and%20Retirements%20Data\ANALYSIS_VCS_ACR_CAR-4.16CobenefitswithallV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Historical Issuance and Retirement of Voluntary Offsets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'1. Analysis - Countries'!$AU$4</c:f>
              <c:strCache>
                <c:ptCount val="1"/>
                <c:pt idx="0">
                  <c:v>Issued</c:v>
                </c:pt>
              </c:strCache>
            </c:strRef>
          </c:tx>
          <c:spPr>
            <a:solidFill>
              <a:srgbClr val="13AECA"/>
            </a:solidFill>
            <a:ln>
              <a:noFill/>
            </a:ln>
            <a:effectLst/>
          </c:spPr>
          <c:invertIfNegative val="0"/>
          <c:cat>
            <c:numRef>
              <c:f>'1. Analysis - Countries'!$AV$3:$BE$3</c:f>
              <c:numCache>
                <c:formatCode>@</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Countries'!$AV$4:$BE$4</c:f>
              <c:numCache>
                <c:formatCode>0.0,,\ "MtCO2e"</c:formatCode>
                <c:ptCount val="10"/>
                <c:pt idx="0">
                  <c:v>8795975</c:v>
                </c:pt>
                <c:pt idx="1">
                  <c:v>30839306</c:v>
                </c:pt>
                <c:pt idx="2">
                  <c:v>36770859</c:v>
                </c:pt>
                <c:pt idx="3">
                  <c:v>39093541</c:v>
                </c:pt>
                <c:pt idx="4">
                  <c:v>48694850</c:v>
                </c:pt>
                <c:pt idx="5">
                  <c:v>46557454</c:v>
                </c:pt>
                <c:pt idx="6">
                  <c:v>41247345</c:v>
                </c:pt>
                <c:pt idx="7">
                  <c:v>46923321</c:v>
                </c:pt>
                <c:pt idx="8">
                  <c:v>36305883</c:v>
                </c:pt>
                <c:pt idx="9">
                  <c:v>62440695</c:v>
                </c:pt>
              </c:numCache>
            </c:numRef>
          </c:val>
          <c:extLst>
            <c:ext xmlns:c16="http://schemas.microsoft.com/office/drawing/2014/chart" uri="{C3380CC4-5D6E-409C-BE32-E72D297353CC}">
              <c16:uniqueId val="{00000000-8824-8E4D-A8B1-48A02F4A7D38}"/>
            </c:ext>
          </c:extLst>
        </c:ser>
        <c:ser>
          <c:idx val="1"/>
          <c:order val="1"/>
          <c:tx>
            <c:strRef>
              <c:f>'1. Analysis - Countries'!$AU$5</c:f>
              <c:strCache>
                <c:ptCount val="1"/>
                <c:pt idx="0">
                  <c:v>Retired</c:v>
                </c:pt>
              </c:strCache>
            </c:strRef>
          </c:tx>
          <c:spPr>
            <a:solidFill>
              <a:srgbClr val="11AA4F"/>
            </a:solidFill>
            <a:ln>
              <a:noFill/>
            </a:ln>
            <a:effectLst/>
          </c:spPr>
          <c:invertIfNegative val="0"/>
          <c:cat>
            <c:numRef>
              <c:f>'1. Analysis - Countries'!$AV$3:$BE$3</c:f>
              <c:numCache>
                <c:formatCode>@</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Countries'!$AV$5:$BE$5</c:f>
              <c:numCache>
                <c:formatCode>0.0,,\ "MtCO2e"</c:formatCode>
                <c:ptCount val="10"/>
                <c:pt idx="0">
                  <c:v>292185</c:v>
                </c:pt>
                <c:pt idx="1">
                  <c:v>987354</c:v>
                </c:pt>
                <c:pt idx="2">
                  <c:v>5456127</c:v>
                </c:pt>
                <c:pt idx="3">
                  <c:v>13172205</c:v>
                </c:pt>
                <c:pt idx="4">
                  <c:v>19630520</c:v>
                </c:pt>
                <c:pt idx="5">
                  <c:v>30657650</c:v>
                </c:pt>
                <c:pt idx="6">
                  <c:v>32538111</c:v>
                </c:pt>
                <c:pt idx="7">
                  <c:v>39870414</c:v>
                </c:pt>
                <c:pt idx="8">
                  <c:v>32678680</c:v>
                </c:pt>
                <c:pt idx="9">
                  <c:v>42608341</c:v>
                </c:pt>
              </c:numCache>
            </c:numRef>
          </c:val>
          <c:extLst>
            <c:ext xmlns:c16="http://schemas.microsoft.com/office/drawing/2014/chart" uri="{C3380CC4-5D6E-409C-BE32-E72D297353CC}">
              <c16:uniqueId val="{00000001-8824-8E4D-A8B1-48A02F4A7D38}"/>
            </c:ext>
          </c:extLst>
        </c:ser>
        <c:dLbls>
          <c:showLegendKey val="0"/>
          <c:showVal val="0"/>
          <c:showCatName val="0"/>
          <c:showSerName val="0"/>
          <c:showPercent val="0"/>
          <c:showBubbleSize val="0"/>
        </c:dLbls>
        <c:gapWidth val="219"/>
        <c:overlap val="-27"/>
        <c:axId val="297403775"/>
        <c:axId val="297405471"/>
      </c:barChart>
      <c:catAx>
        <c:axId val="297403775"/>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7405471"/>
        <c:crosses val="autoZero"/>
        <c:auto val="1"/>
        <c:lblAlgn val="ctr"/>
        <c:lblOffset val="100"/>
        <c:noMultiLvlLbl val="0"/>
      </c:catAx>
      <c:valAx>
        <c:axId val="297405471"/>
        <c:scaling>
          <c:orientation val="minMax"/>
        </c:scaling>
        <c:delete val="0"/>
        <c:axPos val="l"/>
        <c:majorGridlines>
          <c:spPr>
            <a:ln w="9525" cap="flat" cmpd="sng" algn="ctr">
              <a:solidFill>
                <a:schemeClr val="tx1">
                  <a:lumMod val="15000"/>
                  <a:lumOff val="85000"/>
                </a:schemeClr>
              </a:solidFill>
              <a:round/>
            </a:ln>
            <a:effectLst/>
          </c:spPr>
        </c:majorGridlines>
        <c:numFmt formatCode="0.0,,\ &quot;MtCO2e&quot;"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7403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Carbon Offset Project Issuance, by Country Income (GS and VCS</a:t>
            </a:r>
            <a:r>
              <a:rPr lang="en-US" sz="1600" baseline="0" dirty="0"/>
              <a:t> only)</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'1. Analysis - Cobenefits'!$AW$18</c:f>
              <c:strCache>
                <c:ptCount val="1"/>
                <c:pt idx="0">
                  <c:v>Low-income</c:v>
                </c:pt>
              </c:strCache>
            </c:strRef>
          </c:tx>
          <c:spPr>
            <a:solidFill>
              <a:srgbClr val="EB621A"/>
            </a:solidFill>
            <a:ln>
              <a:noFill/>
            </a:ln>
            <a:effectLst/>
          </c:spPr>
          <c:invertIfNegative val="0"/>
          <c:cat>
            <c:numRef>
              <c:f>'1. Analysis - Cobenefits'!$AX$17:$BG$17</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Cobenefits'!$AX$18:$BG$18</c:f>
              <c:numCache>
                <c:formatCode>0.0,,\ "MtCO2e"</c:formatCode>
                <c:ptCount val="10"/>
                <c:pt idx="0">
                  <c:v>0</c:v>
                </c:pt>
                <c:pt idx="1">
                  <c:v>192600</c:v>
                </c:pt>
                <c:pt idx="2">
                  <c:v>843472</c:v>
                </c:pt>
                <c:pt idx="3">
                  <c:v>1047774</c:v>
                </c:pt>
                <c:pt idx="4">
                  <c:v>2168430</c:v>
                </c:pt>
                <c:pt idx="5">
                  <c:v>3497185</c:v>
                </c:pt>
                <c:pt idx="6">
                  <c:v>3260296</c:v>
                </c:pt>
                <c:pt idx="7">
                  <c:v>4358768</c:v>
                </c:pt>
                <c:pt idx="8">
                  <c:v>2581076</c:v>
                </c:pt>
                <c:pt idx="9">
                  <c:v>17027779</c:v>
                </c:pt>
              </c:numCache>
            </c:numRef>
          </c:val>
          <c:extLst>
            <c:ext xmlns:c16="http://schemas.microsoft.com/office/drawing/2014/chart" uri="{C3380CC4-5D6E-409C-BE32-E72D297353CC}">
              <c16:uniqueId val="{00000000-2669-B947-84E7-3420158DF8F6}"/>
            </c:ext>
          </c:extLst>
        </c:ser>
        <c:ser>
          <c:idx val="1"/>
          <c:order val="1"/>
          <c:tx>
            <c:strRef>
              <c:f>'1. Analysis - Cobenefits'!$AW$19</c:f>
              <c:strCache>
                <c:ptCount val="1"/>
                <c:pt idx="0">
                  <c:v>Lower-middle-income</c:v>
                </c:pt>
              </c:strCache>
            </c:strRef>
          </c:tx>
          <c:spPr>
            <a:solidFill>
              <a:srgbClr val="9AB239"/>
            </a:solidFill>
            <a:ln>
              <a:noFill/>
            </a:ln>
            <a:effectLst/>
          </c:spPr>
          <c:invertIfNegative val="0"/>
          <c:cat>
            <c:numRef>
              <c:f>'1. Analysis - Cobenefits'!$AX$17:$BG$17</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Cobenefits'!$AX$19:$BG$19</c:f>
              <c:numCache>
                <c:formatCode>0.0,,\ "MtCO2e"</c:formatCode>
                <c:ptCount val="10"/>
                <c:pt idx="0">
                  <c:v>12539</c:v>
                </c:pt>
                <c:pt idx="1">
                  <c:v>2369403</c:v>
                </c:pt>
                <c:pt idx="2">
                  <c:v>8607557</c:v>
                </c:pt>
                <c:pt idx="3">
                  <c:v>13626494</c:v>
                </c:pt>
                <c:pt idx="4">
                  <c:v>15898275</c:v>
                </c:pt>
                <c:pt idx="5">
                  <c:v>15685333</c:v>
                </c:pt>
                <c:pt idx="6">
                  <c:v>11292537</c:v>
                </c:pt>
                <c:pt idx="7">
                  <c:v>9758997</c:v>
                </c:pt>
                <c:pt idx="8">
                  <c:v>10317251</c:v>
                </c:pt>
                <c:pt idx="9">
                  <c:v>18678934</c:v>
                </c:pt>
              </c:numCache>
            </c:numRef>
          </c:val>
          <c:extLst>
            <c:ext xmlns:c16="http://schemas.microsoft.com/office/drawing/2014/chart" uri="{C3380CC4-5D6E-409C-BE32-E72D297353CC}">
              <c16:uniqueId val="{00000001-2669-B947-84E7-3420158DF8F6}"/>
            </c:ext>
          </c:extLst>
        </c:ser>
        <c:ser>
          <c:idx val="2"/>
          <c:order val="2"/>
          <c:tx>
            <c:strRef>
              <c:f>'1. Analysis - Cobenefits'!$AW$20</c:f>
              <c:strCache>
                <c:ptCount val="1"/>
                <c:pt idx="0">
                  <c:v>Upper-middle-income</c:v>
                </c:pt>
              </c:strCache>
            </c:strRef>
          </c:tx>
          <c:spPr>
            <a:solidFill>
              <a:srgbClr val="11AA4F"/>
            </a:solidFill>
            <a:ln>
              <a:noFill/>
            </a:ln>
            <a:effectLst/>
          </c:spPr>
          <c:invertIfNegative val="0"/>
          <c:cat>
            <c:numRef>
              <c:f>'1. Analysis - Cobenefits'!$AX$17:$BG$17</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Cobenefits'!$AX$20:$BG$20</c:f>
              <c:numCache>
                <c:formatCode>0.0,,\ "MtCO2e"</c:formatCode>
                <c:ptCount val="10"/>
                <c:pt idx="0">
                  <c:v>206918</c:v>
                </c:pt>
                <c:pt idx="1">
                  <c:v>9734809</c:v>
                </c:pt>
                <c:pt idx="2">
                  <c:v>16356626</c:v>
                </c:pt>
                <c:pt idx="3">
                  <c:v>13535505</c:v>
                </c:pt>
                <c:pt idx="4">
                  <c:v>20692091</c:v>
                </c:pt>
                <c:pt idx="5">
                  <c:v>15006928</c:v>
                </c:pt>
                <c:pt idx="6">
                  <c:v>14852504</c:v>
                </c:pt>
                <c:pt idx="7">
                  <c:v>13456199</c:v>
                </c:pt>
                <c:pt idx="8">
                  <c:v>13976165</c:v>
                </c:pt>
                <c:pt idx="9">
                  <c:v>18498074</c:v>
                </c:pt>
              </c:numCache>
            </c:numRef>
          </c:val>
          <c:extLst>
            <c:ext xmlns:c16="http://schemas.microsoft.com/office/drawing/2014/chart" uri="{C3380CC4-5D6E-409C-BE32-E72D297353CC}">
              <c16:uniqueId val="{00000002-2669-B947-84E7-3420158DF8F6}"/>
            </c:ext>
          </c:extLst>
        </c:ser>
        <c:ser>
          <c:idx val="3"/>
          <c:order val="3"/>
          <c:tx>
            <c:strRef>
              <c:f>'1. Analysis - Cobenefits'!$AW$21</c:f>
              <c:strCache>
                <c:ptCount val="1"/>
                <c:pt idx="0">
                  <c:v>High-income</c:v>
                </c:pt>
              </c:strCache>
            </c:strRef>
          </c:tx>
          <c:spPr>
            <a:solidFill>
              <a:srgbClr val="13AECA"/>
            </a:solidFill>
            <a:ln>
              <a:noFill/>
            </a:ln>
            <a:effectLst/>
          </c:spPr>
          <c:invertIfNegative val="0"/>
          <c:cat>
            <c:numRef>
              <c:f>'1. Analysis - Cobenefits'!$AX$17:$BG$17</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Cobenefits'!$AX$21:$BG$21</c:f>
              <c:numCache>
                <c:formatCode>0.0,,\ "MtCO2e"</c:formatCode>
                <c:ptCount val="10"/>
                <c:pt idx="0">
                  <c:v>637706</c:v>
                </c:pt>
                <c:pt idx="1">
                  <c:v>11056260</c:v>
                </c:pt>
                <c:pt idx="2">
                  <c:v>4411620</c:v>
                </c:pt>
                <c:pt idx="3">
                  <c:v>3557775</c:v>
                </c:pt>
                <c:pt idx="4">
                  <c:v>4165740</c:v>
                </c:pt>
                <c:pt idx="5">
                  <c:v>4800091</c:v>
                </c:pt>
                <c:pt idx="6">
                  <c:v>3809712</c:v>
                </c:pt>
                <c:pt idx="7">
                  <c:v>6035601</c:v>
                </c:pt>
                <c:pt idx="8">
                  <c:v>4153903</c:v>
                </c:pt>
                <c:pt idx="9">
                  <c:v>3069493</c:v>
                </c:pt>
              </c:numCache>
            </c:numRef>
          </c:val>
          <c:extLst>
            <c:ext xmlns:c16="http://schemas.microsoft.com/office/drawing/2014/chart" uri="{C3380CC4-5D6E-409C-BE32-E72D297353CC}">
              <c16:uniqueId val="{00000003-2669-B947-84E7-3420158DF8F6}"/>
            </c:ext>
          </c:extLst>
        </c:ser>
        <c:dLbls>
          <c:showLegendKey val="0"/>
          <c:showVal val="0"/>
          <c:showCatName val="0"/>
          <c:showSerName val="0"/>
          <c:showPercent val="0"/>
          <c:showBubbleSize val="0"/>
        </c:dLbls>
        <c:gapWidth val="219"/>
        <c:overlap val="-27"/>
        <c:axId val="226880591"/>
        <c:axId val="127103791"/>
      </c:barChart>
      <c:catAx>
        <c:axId val="2268805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7103791"/>
        <c:crosses val="autoZero"/>
        <c:auto val="1"/>
        <c:lblAlgn val="ctr"/>
        <c:lblOffset val="100"/>
        <c:noMultiLvlLbl val="0"/>
      </c:catAx>
      <c:valAx>
        <c:axId val="127103791"/>
        <c:scaling>
          <c:orientation val="minMax"/>
        </c:scaling>
        <c:delete val="0"/>
        <c:axPos val="l"/>
        <c:majorGridlines>
          <c:spPr>
            <a:ln w="9525" cap="flat" cmpd="sng" algn="ctr">
              <a:solidFill>
                <a:schemeClr val="tx1">
                  <a:lumMod val="15000"/>
                  <a:lumOff val="85000"/>
                </a:schemeClr>
              </a:solidFill>
              <a:round/>
            </a:ln>
            <a:effectLst/>
          </c:spPr>
        </c:majorGridlines>
        <c:numFmt formatCode="0.0,,\ &quot;MtCO2e&quot;"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26880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600" b="0" i="0" baseline="0" dirty="0">
                <a:effectLst/>
              </a:rPr>
              <a:t>Carbon Offset Project Retirement, by Country Income (GS and VCS only)</a:t>
            </a:r>
            <a:endParaRPr lang="en-US" sz="12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'1. Analysis - Cobenefits'!$AW$25</c:f>
              <c:strCache>
                <c:ptCount val="1"/>
                <c:pt idx="0">
                  <c:v>Low-income</c:v>
                </c:pt>
              </c:strCache>
            </c:strRef>
          </c:tx>
          <c:spPr>
            <a:solidFill>
              <a:srgbClr val="EB621A"/>
            </a:solidFill>
            <a:ln>
              <a:noFill/>
            </a:ln>
            <a:effectLst/>
          </c:spPr>
          <c:invertIfNegative val="0"/>
          <c:cat>
            <c:numRef>
              <c:f>'1. Analysis - Cobenefits'!$AX$24:$BG$24</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Cobenefits'!$AX$25:$BG$25</c:f>
              <c:numCache>
                <c:formatCode>0.0,,\ "MtCO2e"</c:formatCode>
                <c:ptCount val="10"/>
                <c:pt idx="0">
                  <c:v>0</c:v>
                </c:pt>
                <c:pt idx="1">
                  <c:v>30632</c:v>
                </c:pt>
                <c:pt idx="2">
                  <c:v>109232</c:v>
                </c:pt>
                <c:pt idx="3">
                  <c:v>231164</c:v>
                </c:pt>
                <c:pt idx="4">
                  <c:v>353005</c:v>
                </c:pt>
                <c:pt idx="5">
                  <c:v>1087304</c:v>
                </c:pt>
                <c:pt idx="6">
                  <c:v>2636471</c:v>
                </c:pt>
                <c:pt idx="7">
                  <c:v>3958800</c:v>
                </c:pt>
                <c:pt idx="8">
                  <c:v>3072301</c:v>
                </c:pt>
                <c:pt idx="9">
                  <c:v>4422135</c:v>
                </c:pt>
              </c:numCache>
            </c:numRef>
          </c:val>
          <c:extLst>
            <c:ext xmlns:c16="http://schemas.microsoft.com/office/drawing/2014/chart" uri="{C3380CC4-5D6E-409C-BE32-E72D297353CC}">
              <c16:uniqueId val="{00000000-ECB9-E644-B6AF-D8EC669D3A72}"/>
            </c:ext>
          </c:extLst>
        </c:ser>
        <c:ser>
          <c:idx val="1"/>
          <c:order val="1"/>
          <c:tx>
            <c:strRef>
              <c:f>'1. Analysis - Cobenefits'!$AW$26</c:f>
              <c:strCache>
                <c:ptCount val="1"/>
                <c:pt idx="0">
                  <c:v>Lower-middle-income</c:v>
                </c:pt>
              </c:strCache>
            </c:strRef>
          </c:tx>
          <c:spPr>
            <a:solidFill>
              <a:srgbClr val="9AB239"/>
            </a:solidFill>
            <a:ln>
              <a:noFill/>
            </a:ln>
            <a:effectLst/>
          </c:spPr>
          <c:invertIfNegative val="0"/>
          <c:cat>
            <c:numRef>
              <c:f>'1. Analysis - Cobenefits'!$AX$24:$BG$24</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Cobenefits'!$AX$26:$BG$26</c:f>
              <c:numCache>
                <c:formatCode>0.0,,\ "MtCO2e"</c:formatCode>
                <c:ptCount val="10"/>
                <c:pt idx="0">
                  <c:v>0</c:v>
                </c:pt>
                <c:pt idx="1">
                  <c:v>123400</c:v>
                </c:pt>
                <c:pt idx="2">
                  <c:v>706196</c:v>
                </c:pt>
                <c:pt idx="3">
                  <c:v>3778650</c:v>
                </c:pt>
                <c:pt idx="4">
                  <c:v>4345173</c:v>
                </c:pt>
                <c:pt idx="5">
                  <c:v>8377221</c:v>
                </c:pt>
                <c:pt idx="6">
                  <c:v>11273579</c:v>
                </c:pt>
                <c:pt idx="7">
                  <c:v>11618710</c:v>
                </c:pt>
                <c:pt idx="8">
                  <c:v>11188816</c:v>
                </c:pt>
                <c:pt idx="9">
                  <c:v>13148733</c:v>
                </c:pt>
              </c:numCache>
            </c:numRef>
          </c:val>
          <c:extLst>
            <c:ext xmlns:c16="http://schemas.microsoft.com/office/drawing/2014/chart" uri="{C3380CC4-5D6E-409C-BE32-E72D297353CC}">
              <c16:uniqueId val="{00000001-ECB9-E644-B6AF-D8EC669D3A72}"/>
            </c:ext>
          </c:extLst>
        </c:ser>
        <c:ser>
          <c:idx val="2"/>
          <c:order val="2"/>
          <c:tx>
            <c:strRef>
              <c:f>'1. Analysis - Cobenefits'!$AW$27</c:f>
              <c:strCache>
                <c:ptCount val="1"/>
                <c:pt idx="0">
                  <c:v>Upper-middle-income</c:v>
                </c:pt>
              </c:strCache>
            </c:strRef>
          </c:tx>
          <c:spPr>
            <a:solidFill>
              <a:srgbClr val="11AA4F"/>
            </a:solidFill>
            <a:ln>
              <a:noFill/>
            </a:ln>
            <a:effectLst/>
          </c:spPr>
          <c:invertIfNegative val="0"/>
          <c:cat>
            <c:numRef>
              <c:f>'1. Analysis - Cobenefits'!$AX$24:$BG$24</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Cobenefits'!$AX$27:$BG$27</c:f>
              <c:numCache>
                <c:formatCode>0.0,,\ "MtCO2e"</c:formatCode>
                <c:ptCount val="10"/>
                <c:pt idx="0">
                  <c:v>2464</c:v>
                </c:pt>
                <c:pt idx="1">
                  <c:v>673944</c:v>
                </c:pt>
                <c:pt idx="2">
                  <c:v>2797312</c:v>
                </c:pt>
                <c:pt idx="3">
                  <c:v>4741813</c:v>
                </c:pt>
                <c:pt idx="4">
                  <c:v>8687308</c:v>
                </c:pt>
                <c:pt idx="5">
                  <c:v>12000687</c:v>
                </c:pt>
                <c:pt idx="6">
                  <c:v>9904605</c:v>
                </c:pt>
                <c:pt idx="7">
                  <c:v>11214566</c:v>
                </c:pt>
                <c:pt idx="8">
                  <c:v>9306011</c:v>
                </c:pt>
                <c:pt idx="9">
                  <c:v>15202848</c:v>
                </c:pt>
              </c:numCache>
            </c:numRef>
          </c:val>
          <c:extLst>
            <c:ext xmlns:c16="http://schemas.microsoft.com/office/drawing/2014/chart" uri="{C3380CC4-5D6E-409C-BE32-E72D297353CC}">
              <c16:uniqueId val="{00000002-ECB9-E644-B6AF-D8EC669D3A72}"/>
            </c:ext>
          </c:extLst>
        </c:ser>
        <c:ser>
          <c:idx val="3"/>
          <c:order val="3"/>
          <c:tx>
            <c:strRef>
              <c:f>'1. Analysis - Cobenefits'!$AW$28</c:f>
              <c:strCache>
                <c:ptCount val="1"/>
                <c:pt idx="0">
                  <c:v>High-income</c:v>
                </c:pt>
              </c:strCache>
            </c:strRef>
          </c:tx>
          <c:spPr>
            <a:solidFill>
              <a:srgbClr val="13AECA"/>
            </a:solidFill>
            <a:ln>
              <a:noFill/>
            </a:ln>
            <a:effectLst/>
          </c:spPr>
          <c:invertIfNegative val="0"/>
          <c:cat>
            <c:numRef>
              <c:f>'1. Analysis - Cobenefits'!$AX$24:$BG$24</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'1. Analysis - Cobenefits'!$AX$28:$BG$28</c:f>
              <c:numCache>
                <c:formatCode>0.0,,\ "MtCO2e"</c:formatCode>
                <c:ptCount val="10"/>
                <c:pt idx="0">
                  <c:v>289721</c:v>
                </c:pt>
                <c:pt idx="1">
                  <c:v>136564</c:v>
                </c:pt>
                <c:pt idx="2">
                  <c:v>868141</c:v>
                </c:pt>
                <c:pt idx="3">
                  <c:v>2251527</c:v>
                </c:pt>
                <c:pt idx="4">
                  <c:v>3675166</c:v>
                </c:pt>
                <c:pt idx="5">
                  <c:v>5153961</c:v>
                </c:pt>
                <c:pt idx="6">
                  <c:v>3810453</c:v>
                </c:pt>
                <c:pt idx="7">
                  <c:v>5606838</c:v>
                </c:pt>
                <c:pt idx="8">
                  <c:v>3680654</c:v>
                </c:pt>
                <c:pt idx="9">
                  <c:v>3786903</c:v>
                </c:pt>
              </c:numCache>
            </c:numRef>
          </c:val>
          <c:extLst>
            <c:ext xmlns:c16="http://schemas.microsoft.com/office/drawing/2014/chart" uri="{C3380CC4-5D6E-409C-BE32-E72D297353CC}">
              <c16:uniqueId val="{00000003-ECB9-E644-B6AF-D8EC669D3A72}"/>
            </c:ext>
          </c:extLst>
        </c:ser>
        <c:dLbls>
          <c:showLegendKey val="0"/>
          <c:showVal val="0"/>
          <c:showCatName val="0"/>
          <c:showSerName val="0"/>
          <c:showPercent val="0"/>
          <c:showBubbleSize val="0"/>
        </c:dLbls>
        <c:gapWidth val="219"/>
        <c:overlap val="-27"/>
        <c:axId val="1139455295"/>
        <c:axId val="1139456991"/>
      </c:barChart>
      <c:catAx>
        <c:axId val="1139455295"/>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39456991"/>
        <c:crosses val="autoZero"/>
        <c:auto val="1"/>
        <c:lblAlgn val="ctr"/>
        <c:lblOffset val="100"/>
        <c:noMultiLvlLbl val="0"/>
      </c:catAx>
      <c:valAx>
        <c:axId val="1139456991"/>
        <c:scaling>
          <c:orientation val="minMax"/>
        </c:scaling>
        <c:delete val="0"/>
        <c:axPos val="l"/>
        <c:majorGridlines>
          <c:spPr>
            <a:ln w="9525" cap="flat" cmpd="sng" algn="ctr">
              <a:solidFill>
                <a:schemeClr val="tx1">
                  <a:lumMod val="15000"/>
                  <a:lumOff val="85000"/>
                </a:schemeClr>
              </a:solidFill>
              <a:round/>
            </a:ln>
            <a:effectLst/>
          </c:spPr>
        </c:majorGridlines>
        <c:numFmt formatCode="0.0,,\ &quot;MtCO2e&quot;"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39455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74EB0-5316-8944-8C85-B1E63653FEAC}" type="datetimeFigureOut">
              <a:rPr lang="en-US" smtClean="0"/>
              <a:t>5/1/18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814B3-8802-8C49-9B87-C5BB1A0EBDB5}" type="slidenum">
              <a:rPr lang="en-US" smtClean="0"/>
              <a:t>‹#›</a:t>
            </a:fld>
            <a:endParaRPr lang="en-US"/>
          </a:p>
        </p:txBody>
      </p:sp>
    </p:spTree>
    <p:extLst>
      <p:ext uri="{BB962C8B-B14F-4D97-AF65-F5344CB8AC3E}">
        <p14:creationId xmlns:p14="http://schemas.microsoft.com/office/powerpoint/2010/main" val="7336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Thank you to the Gold Standard in general for letting me speak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For those of you who don’t know me, my name is Kelley Hamrick and I am the Program Manager of Forest Trends’ Ecosystem Marketplace Initiative. Today I am going to share data around corporate climate action, how that relates to offsets, the profile of a “typical” offset buyer and the current state of the supply and demand in the voluntary markets.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It’s a lot of ground to cover, so I’m going to try my best to stay within the 20 minute mark</a:t>
            </a:r>
            <a:endParaRPr lang="en-US" sz="1000" dirty="0"/>
          </a:p>
        </p:txBody>
      </p:sp>
      <p:sp>
        <p:nvSpPr>
          <p:cNvPr id="4" name="Slide Number Placeholder 3"/>
          <p:cNvSpPr>
            <a:spLocks noGrp="1"/>
          </p:cNvSpPr>
          <p:nvPr>
            <p:ph type="sldNum" sz="quarter" idx="10"/>
          </p:nvPr>
        </p:nvSpPr>
        <p:spPr/>
        <p:txBody>
          <a:bodyPr/>
          <a:lstStyle/>
          <a:p>
            <a:fld id="{FC3814B3-8802-8C49-9B87-C5BB1A0EBDB5}" type="slidenum">
              <a:rPr lang="en-US" smtClean="0"/>
              <a:t>1</a:t>
            </a:fld>
            <a:endParaRPr lang="en-US"/>
          </a:p>
        </p:txBody>
      </p:sp>
    </p:spTree>
    <p:extLst>
      <p:ext uri="{BB962C8B-B14F-4D97-AF65-F5344CB8AC3E}">
        <p14:creationId xmlns:p14="http://schemas.microsoft.com/office/powerpoint/2010/main" val="188381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they doing to address climate change? </a:t>
            </a:r>
          </a:p>
          <a:p>
            <a:endParaRPr lang="en-US" dirty="0"/>
          </a:p>
          <a:p>
            <a:r>
              <a:rPr lang="en-US" dirty="0"/>
              <a:t>Some companies went above and beyond and reported multiple targets. In general, however, nearly an equal amount reported setting an absolute or intensity target.</a:t>
            </a:r>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10</a:t>
            </a:fld>
            <a:endParaRPr lang="en-US"/>
          </a:p>
        </p:txBody>
      </p:sp>
    </p:spTree>
    <p:extLst>
      <p:ext uri="{BB962C8B-B14F-4D97-AF65-F5344CB8AC3E}">
        <p14:creationId xmlns:p14="http://schemas.microsoft.com/office/powerpoint/2010/main" val="393815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a little different if we compare the actions of those companies that offset and those companies that don’t</a:t>
            </a:r>
          </a:p>
          <a:p>
            <a:r>
              <a:rPr lang="en-US" dirty="0"/>
              <a:t>Remember, companies that offset are in dark blue – this will show up a lot in the next few slides. </a:t>
            </a:r>
          </a:p>
          <a:p>
            <a:r>
              <a:rPr lang="en-US" dirty="0"/>
              <a:t>So 52% of the 363 offsetting companies have an absolute target; compared with 45% of the 1,560 companies that don’t offset. </a:t>
            </a:r>
          </a:p>
          <a:p>
            <a:endParaRPr lang="en-US" dirty="0"/>
          </a:p>
          <a:p>
            <a:r>
              <a:rPr lang="en-US" dirty="0"/>
              <a:t>Can see here that companies that offset are more likely to have an absolute target, and a renewable energy target. And hardly any had no reduction target – compared to 19% of companies that don’t offset.</a:t>
            </a:r>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11</a:t>
            </a:fld>
            <a:endParaRPr lang="en-US"/>
          </a:p>
        </p:txBody>
      </p:sp>
    </p:spTree>
    <p:extLst>
      <p:ext uri="{BB962C8B-B14F-4D97-AF65-F5344CB8AC3E}">
        <p14:creationId xmlns:p14="http://schemas.microsoft.com/office/powerpoint/2010/main" val="191353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a bit more closely at companies with absolute targets – this shows the # of companies that have set, or plan to set a science based target. </a:t>
            </a:r>
          </a:p>
          <a:p>
            <a:r>
              <a:rPr lang="en-US" dirty="0"/>
              <a:t>More companies intend to set one than currently have</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12</a:t>
            </a:fld>
            <a:endParaRPr lang="en-US"/>
          </a:p>
        </p:txBody>
      </p:sp>
    </p:spTree>
    <p:extLst>
      <p:ext uri="{BB962C8B-B14F-4D97-AF65-F5344CB8AC3E}">
        <p14:creationId xmlns:p14="http://schemas.microsoft.com/office/powerpoint/2010/main" val="2367325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 can see…</a:t>
            </a:r>
          </a:p>
          <a:p>
            <a:r>
              <a:rPr lang="en-US" dirty="0"/>
              <a:t>Not much difference in the numbers here, but you can see there is a slight increase in the number of offsetting companies that intend to set an SBT in the next two years, or have targets approved by SBT </a:t>
            </a:r>
            <a:r>
              <a:rPr lang="en-US" dirty="0" err="1"/>
              <a:t>inititive</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13</a:t>
            </a:fld>
            <a:endParaRPr lang="en-US"/>
          </a:p>
        </p:txBody>
      </p:sp>
    </p:spTree>
    <p:extLst>
      <p:ext uri="{BB962C8B-B14F-4D97-AF65-F5344CB8AC3E}">
        <p14:creationId xmlns:p14="http://schemas.microsoft.com/office/powerpoint/2010/main" val="308133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 on carbon – 440 have set a price, and 315 intend to</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14</a:t>
            </a:fld>
            <a:endParaRPr lang="en-US"/>
          </a:p>
        </p:txBody>
      </p:sp>
    </p:spTree>
    <p:extLst>
      <p:ext uri="{BB962C8B-B14F-4D97-AF65-F5344CB8AC3E}">
        <p14:creationId xmlns:p14="http://schemas.microsoft.com/office/powerpoint/2010/main" val="180979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see here that companies that offset are more likely to have a price on carbon</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15</a:t>
            </a:fld>
            <a:endParaRPr lang="en-US"/>
          </a:p>
        </p:txBody>
      </p:sp>
    </p:spTree>
    <p:extLst>
      <p:ext uri="{BB962C8B-B14F-4D97-AF65-F5344CB8AC3E}">
        <p14:creationId xmlns:p14="http://schemas.microsoft.com/office/powerpoint/2010/main" val="112232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companies reported investing $260.7B in internal emissions reductions activities</a:t>
            </a:r>
          </a:p>
          <a:p>
            <a:r>
              <a:rPr lang="en-US" dirty="0"/>
              <a:t>Typically in scope 1 activities, and a bit in scope 3 activities</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16</a:t>
            </a:fld>
            <a:endParaRPr lang="en-US"/>
          </a:p>
        </p:txBody>
      </p:sp>
    </p:spTree>
    <p:extLst>
      <p:ext uri="{BB962C8B-B14F-4D97-AF65-F5344CB8AC3E}">
        <p14:creationId xmlns:p14="http://schemas.microsoft.com/office/powerpoint/2010/main" val="216880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Offsetting companies are punching well above their weight – especially with investments in Scope 1 &amp; 3 activities!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17</a:t>
            </a:fld>
            <a:endParaRPr lang="en-US"/>
          </a:p>
        </p:txBody>
      </p:sp>
    </p:spTree>
    <p:extLst>
      <p:ext uri="{BB962C8B-B14F-4D97-AF65-F5344CB8AC3E}">
        <p14:creationId xmlns:p14="http://schemas.microsoft.com/office/powerpoint/2010/main" val="276933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know that was a lot of figures</a:t>
            </a:r>
          </a:p>
          <a:p>
            <a:r>
              <a:rPr lang="en-US" dirty="0"/>
              <a:t>But all of this is to say that we see companies that offset (either purchase OR originate, remember) are more likely to set an absolute target, implement a price on carbon and invest more in internal emissions reductions activities… and all this on top of either producing offsets or buying them</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18</a:t>
            </a:fld>
            <a:endParaRPr lang="en-US"/>
          </a:p>
        </p:txBody>
      </p:sp>
    </p:spTree>
    <p:extLst>
      <p:ext uri="{BB962C8B-B14F-4D97-AF65-F5344CB8AC3E}">
        <p14:creationId xmlns:p14="http://schemas.microsoft.com/office/powerpoint/2010/main" val="297412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US" b="0" baseline="0" dirty="0"/>
              <a:t>This matches what we found in the previous CDP offsetting report we did, which analyzed 2014 CDP data</a:t>
            </a:r>
          </a:p>
          <a:p>
            <a:pPr marL="0" lvl="0" indent="0">
              <a:buFont typeface="Arial" charset="0"/>
              <a:buNone/>
            </a:pPr>
            <a:r>
              <a:rPr lang="en-US" b="0" baseline="0" dirty="0"/>
              <a:t>Then, we saw offsetting companies spend 10x more on average on emissions reductions activities than the typical companies that doesn’t offset.</a:t>
            </a:r>
          </a:p>
        </p:txBody>
      </p:sp>
      <p:sp>
        <p:nvSpPr>
          <p:cNvPr id="4" name="Slide Number Placeholder 3"/>
          <p:cNvSpPr>
            <a:spLocks noGrp="1"/>
          </p:cNvSpPr>
          <p:nvPr>
            <p:ph type="sldNum" sz="quarter" idx="10"/>
          </p:nvPr>
        </p:nvSpPr>
        <p:spPr/>
        <p:txBody>
          <a:bodyPr/>
          <a:lstStyle/>
          <a:p>
            <a:fld id="{FC3814B3-8802-8C49-9B87-C5BB1A0EBDB5}" type="slidenum">
              <a:rPr lang="en-US" smtClean="0"/>
              <a:t>19</a:t>
            </a:fld>
            <a:endParaRPr lang="en-US"/>
          </a:p>
        </p:txBody>
      </p:sp>
    </p:spTree>
    <p:extLst>
      <p:ext uri="{BB962C8B-B14F-4D97-AF65-F5344CB8AC3E}">
        <p14:creationId xmlns:p14="http://schemas.microsoft.com/office/powerpoint/2010/main" val="151918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In case you aren’t familiar with Ecosystem Marketplace, we are an information provider about ecosystem markets. We produce </a:t>
            </a:r>
            <a:r>
              <a:rPr lang="en-US" sz="1200" b="1" baseline="0" dirty="0"/>
              <a:t>reports</a:t>
            </a:r>
            <a:r>
              <a:rPr lang="en-US" sz="1200" baseline="0" dirty="0"/>
              <a:t>, </a:t>
            </a:r>
            <a:r>
              <a:rPr lang="en-US" sz="1200" b="1" baseline="0" dirty="0"/>
              <a:t>newsletters </a:t>
            </a:r>
            <a:r>
              <a:rPr lang="en-US" sz="1200" baseline="0" dirty="0"/>
              <a:t>and </a:t>
            </a:r>
            <a:r>
              <a:rPr lang="en-US" sz="1200" b="1" baseline="0" dirty="0"/>
              <a:t>articles </a:t>
            </a:r>
            <a:r>
              <a:rPr lang="en-US" sz="1200" baseline="0" dirty="0"/>
              <a:t>about activity in these areas. I also wanted to add that we have finally updated our website, so I would encourage you to check it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 think most of you in this room are familiar with our voluntary carbon market reports, which track the volume and price of offsets transacted on the voluntary markets; while we usually produce those annually, we are trying something new this year with a Quarterly Periodical due out in late May. If you haven’t yet shared data with my colleague Melissa, please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ym typeface="Wingdings" pitchFamily="2" charset="2"/>
            </a:endParaRPr>
          </a:p>
        </p:txBody>
      </p:sp>
      <p:sp>
        <p:nvSpPr>
          <p:cNvPr id="4" name="Slide Number Placeholder 3"/>
          <p:cNvSpPr>
            <a:spLocks noGrp="1"/>
          </p:cNvSpPr>
          <p:nvPr>
            <p:ph type="sldNum" sz="quarter" idx="10"/>
          </p:nvPr>
        </p:nvSpPr>
        <p:spPr/>
        <p:txBody>
          <a:bodyPr/>
          <a:lstStyle/>
          <a:p>
            <a:fld id="{FC3814B3-8802-8C49-9B87-C5BB1A0EBDB5}" type="slidenum">
              <a:rPr lang="en-US" smtClean="0"/>
              <a:t>2</a:t>
            </a:fld>
            <a:endParaRPr lang="en-US"/>
          </a:p>
        </p:txBody>
      </p:sp>
    </p:spTree>
    <p:extLst>
      <p:ext uri="{BB962C8B-B14F-4D97-AF65-F5344CB8AC3E}">
        <p14:creationId xmlns:p14="http://schemas.microsoft.com/office/powerpoint/2010/main" val="2436426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is the typical offset buyer? </a:t>
            </a:r>
          </a:p>
          <a:p>
            <a:endParaRPr lang="en-US" dirty="0"/>
          </a:p>
          <a:p>
            <a:r>
              <a:rPr lang="en-US" dirty="0"/>
              <a:t>I’m switching now to data we collected in last years SOVCM survey</a:t>
            </a:r>
          </a:p>
          <a:p>
            <a:r>
              <a:rPr lang="en-US" dirty="0"/>
              <a:t>Remember this is buyer data collected from suppliers</a:t>
            </a:r>
          </a:p>
          <a:p>
            <a:r>
              <a:rPr lang="en-US" dirty="0"/>
              <a:t>And this is only VOLUNTARY market data</a:t>
            </a:r>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20</a:t>
            </a:fld>
            <a:endParaRPr lang="en-US"/>
          </a:p>
        </p:txBody>
      </p:sp>
    </p:spTree>
    <p:extLst>
      <p:ext uri="{BB962C8B-B14F-4D97-AF65-F5344CB8AC3E}">
        <p14:creationId xmlns:p14="http://schemas.microsoft.com/office/powerpoint/2010/main" val="3237932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Where are buyers located? </a:t>
            </a:r>
          </a:p>
          <a:p>
            <a:endParaRPr lang="en-US" dirty="0"/>
          </a:p>
          <a:p>
            <a:r>
              <a:rPr lang="en-US" dirty="0"/>
              <a:t>Most of the demand for voluntary offsets came from Europe and North America – almost half came from Europe and almost 40% was from North America.</a:t>
            </a:r>
          </a:p>
          <a:p>
            <a:endParaRPr lang="en-US" dirty="0">
              <a:solidFill>
                <a:srgbClr val="000000"/>
              </a:solidFill>
            </a:endParaRPr>
          </a:p>
          <a:p>
            <a:r>
              <a:rPr lang="en-US" dirty="0"/>
              <a:t>The biggest buyers by volume were the US, UK, Australia, Germany, France, and the Netherlands</a:t>
            </a:r>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21</a:t>
            </a:fld>
            <a:endParaRPr lang="en-US"/>
          </a:p>
        </p:txBody>
      </p:sp>
    </p:spTree>
    <p:extLst>
      <p:ext uri="{BB962C8B-B14F-4D97-AF65-F5344CB8AC3E}">
        <p14:creationId xmlns:p14="http://schemas.microsoft.com/office/powerpoint/2010/main" val="109857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buying offsets? </a:t>
            </a:r>
          </a:p>
          <a:p>
            <a:pPr marL="0" indent="0">
              <a:buFont typeface="Arial" panose="020B0604020202020204" pitchFamily="34" charset="0"/>
              <a:buNone/>
            </a:pPr>
            <a:endParaRPr lang="en-US" dirty="0"/>
          </a:p>
          <a:p>
            <a:pPr marL="174625" indent="-174625">
              <a:buChar char="•"/>
            </a:pPr>
            <a:r>
              <a:rPr lang="en-US" b="1" dirty="0"/>
              <a:t>For-profit/private sector </a:t>
            </a:r>
            <a:r>
              <a:rPr lang="en-US" dirty="0"/>
              <a:t>companies were the buyers in the bulk of offset sales by volume (88%), value (88%), and count of transactions (61%), followed by governments, non-profits, and finally 'other' which was mainly individuals. </a:t>
            </a:r>
          </a:p>
          <a:p>
            <a:pPr marL="174625" indent="-174625">
              <a:buChar char="•"/>
            </a:pPr>
            <a:r>
              <a:rPr lang="en-US" dirty="0"/>
              <a:t>Within the for-profit/private sector category, larger companies tended to purchase higher volumes of offsets at lower prices than smaller companies.</a:t>
            </a:r>
          </a:p>
          <a:p>
            <a:pPr marL="631190" lvl="1" indent="-174625">
              <a:buChar char="•"/>
            </a:pPr>
            <a:r>
              <a:rPr lang="en-US" dirty="0"/>
              <a:t>There is a real difference in average prices – multinationals paid an average of 3.1 US dollars, domestic companies paid 4.3, and small to medium enterprises paid 10.7 (over three times as much as multinationals. </a:t>
            </a:r>
          </a:p>
          <a:p>
            <a:pPr marL="631190" lvl="1" indent="-174625">
              <a:buChar char="•"/>
            </a:pPr>
            <a:r>
              <a:rPr lang="en-US" dirty="0"/>
              <a:t>This generally held true across different regions and offset types. </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p:txBody>
      </p:sp>
      <p:sp>
        <p:nvSpPr>
          <p:cNvPr id="4" name="Slide Number Placeholder 3"/>
          <p:cNvSpPr>
            <a:spLocks noGrp="1"/>
          </p:cNvSpPr>
          <p:nvPr>
            <p:ph type="sldNum" sz="quarter" idx="10"/>
          </p:nvPr>
        </p:nvSpPr>
        <p:spPr/>
        <p:txBody>
          <a:bodyPr/>
          <a:lstStyle/>
          <a:p>
            <a:fld id="{FC3814B3-8802-8C49-9B87-C5BB1A0EBDB5}" type="slidenum">
              <a:rPr lang="en-US" smtClean="0"/>
              <a:t>22</a:t>
            </a:fld>
            <a:endParaRPr lang="en-US"/>
          </a:p>
        </p:txBody>
      </p:sp>
    </p:spTree>
    <p:extLst>
      <p:ext uri="{BB962C8B-B14F-4D97-AF65-F5344CB8AC3E}">
        <p14:creationId xmlns:p14="http://schemas.microsoft.com/office/powerpoint/2010/main" val="2447547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Drilling down a little deeper into what types of organizations are buying offsets.</a:t>
            </a:r>
          </a:p>
          <a:p>
            <a:pPr marL="171450" indent="-171450">
              <a:buFont typeface="Arial" panose="020B0604020202020204" pitchFamily="34" charset="0"/>
              <a:buChar char="•"/>
            </a:pPr>
            <a:r>
              <a:rPr lang="en-US" dirty="0"/>
              <a:t>The top five sectors purchased 75% of the total offsets sold to end buyers. Buyers in the energy sector category purchased the highest volumes of offsets (29%), followed by buyers in the finance/ insurance (17%), consumer goods (17%), events/entertainment (6%), and utilities (6%) sectors. </a:t>
            </a:r>
          </a:p>
          <a:p>
            <a:pPr marL="171450" indent="-171450">
              <a:buFont typeface="Arial" panose="020B0604020202020204" pitchFamily="34" charset="0"/>
              <a:buChar char="•"/>
            </a:pPr>
            <a:r>
              <a:rPr lang="en-US" dirty="0"/>
              <a:t>Even though those were the biggest, offset buyers really represented a huge range of sectors. </a:t>
            </a:r>
          </a:p>
          <a:p>
            <a:pPr marL="171450" indent="-171450">
              <a:buFont typeface="Arial" panose="020B0604020202020204" pitchFamily="34" charset="0"/>
              <a:buChar char="•"/>
            </a:pPr>
            <a:r>
              <a:rPr lang="en-US" dirty="0"/>
              <a:t>Transportation was another big one – we broke transportation out into airlines and non-airlines, but combined they represented about 7% of the overall volume purchased. </a:t>
            </a:r>
          </a:p>
          <a:p>
            <a:pPr marL="171450" indent="-171450">
              <a:buFont typeface="Arial" panose="020B0604020202020204" pitchFamily="34" charset="0"/>
              <a:buChar char="•"/>
            </a:pPr>
            <a:r>
              <a:rPr lang="en-US" dirty="0"/>
              <a:t>Another notable sector was education. We got several write-in responses in the 'other' category listing buyers in education – mainly colleges and universities. </a:t>
            </a:r>
          </a:p>
        </p:txBody>
      </p:sp>
      <p:sp>
        <p:nvSpPr>
          <p:cNvPr id="4" name="Slide Number Placeholder 3"/>
          <p:cNvSpPr>
            <a:spLocks noGrp="1"/>
          </p:cNvSpPr>
          <p:nvPr>
            <p:ph type="sldNum" sz="quarter" idx="10"/>
          </p:nvPr>
        </p:nvSpPr>
        <p:spPr/>
        <p:txBody>
          <a:bodyPr/>
          <a:lstStyle/>
          <a:p>
            <a:fld id="{FC3814B3-8802-8C49-9B87-C5BB1A0EBDB5}" type="slidenum">
              <a:rPr lang="en-US" smtClean="0"/>
              <a:t>23</a:t>
            </a:fld>
            <a:endParaRPr lang="en-US"/>
          </a:p>
        </p:txBody>
      </p:sp>
    </p:spTree>
    <p:extLst>
      <p:ext uri="{BB962C8B-B14F-4D97-AF65-F5344CB8AC3E}">
        <p14:creationId xmlns:p14="http://schemas.microsoft.com/office/powerpoint/2010/main" val="71835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625" indent="-174625">
              <a:buChar char="•"/>
            </a:pPr>
            <a:r>
              <a:rPr lang="en-US" dirty="0"/>
              <a:t>First, have buyers purchased offsets on the voluntary market before? As you can see in the top chart there, we looked at it both by the volume of offsets purchased and the count of transactions. </a:t>
            </a:r>
          </a:p>
          <a:p>
            <a:pPr marL="174625" indent="-174625">
              <a:buChar char="•"/>
            </a:pPr>
            <a:r>
              <a:rPr lang="en-US" dirty="0"/>
              <a:t>Most end buyers have purchased carbon offsets in the voluntary market before – as you can see, returning buyers accounted for almost all (94%) of the volume of the total offsets. </a:t>
            </a:r>
          </a:p>
          <a:p>
            <a:pPr marL="174625" indent="-174625">
              <a:buChar char="•"/>
            </a:pPr>
            <a:r>
              <a:rPr lang="en-US" dirty="0"/>
              <a:t>Buyers new to the market purchased just 6% of the volume, but they conducted almost a third (30%) of 2016 transactions by count. Their average transactions were much smaller in size (about 40 KtCO2 e per transaction) than returning buyers (over 260 KtCO2 e per transaction).</a:t>
            </a:r>
          </a:p>
          <a:p>
            <a:pPr marL="174625" indent="-174625">
              <a:buChar char="•"/>
            </a:pPr>
            <a:r>
              <a:rPr lang="en-US" dirty="0"/>
              <a:t>Most were returning buyers, but new buyers did appear in Europe, Latin America and the Caribbean, and North America in 2016</a:t>
            </a:r>
          </a:p>
          <a:p>
            <a:pPr marL="640080" lvl="1" indent="-174625">
              <a:buChar char="•"/>
            </a:pPr>
            <a:r>
              <a:rPr lang="en-US" dirty="0"/>
              <a:t>New buyers from Latin America and the Caribbean purchased the highest percentage of offsets compared to other regions: over one-fourth (27%) of reported Latin America and the Caribbean buyers purchased their first offsets in 2016</a:t>
            </a:r>
          </a:p>
          <a:p>
            <a:pPr marL="0" indent="0">
              <a:buFont typeface="Arial" panose="020B0604020202020204" pitchFamily="34" charset="0"/>
              <a:buNone/>
            </a:pPr>
            <a:endParaRPr lang="en-US" sz="1000" baseline="0" dirty="0"/>
          </a:p>
          <a:p>
            <a:pPr marL="0" indent="0">
              <a:buFont typeface="Arial" panose="020B0604020202020204" pitchFamily="34" charset="0"/>
              <a:buNone/>
            </a:pPr>
            <a:endParaRPr lang="en-US" sz="1000" baseline="0" dirty="0"/>
          </a:p>
        </p:txBody>
      </p:sp>
      <p:sp>
        <p:nvSpPr>
          <p:cNvPr id="4" name="Slide Number Placeholder 3"/>
          <p:cNvSpPr>
            <a:spLocks noGrp="1"/>
          </p:cNvSpPr>
          <p:nvPr>
            <p:ph type="sldNum" sz="quarter" idx="10"/>
          </p:nvPr>
        </p:nvSpPr>
        <p:spPr/>
        <p:txBody>
          <a:bodyPr/>
          <a:lstStyle/>
          <a:p>
            <a:fld id="{FC3814B3-8802-8C49-9B87-C5BB1A0EBDB5}" type="slidenum">
              <a:rPr lang="en-US" smtClean="0"/>
              <a:t>24</a:t>
            </a:fld>
            <a:endParaRPr lang="en-US"/>
          </a:p>
        </p:txBody>
      </p:sp>
    </p:spTree>
    <p:extLst>
      <p:ext uri="{BB962C8B-B14F-4D97-AF65-F5344CB8AC3E}">
        <p14:creationId xmlns:p14="http://schemas.microsoft.com/office/powerpoint/2010/main" val="394435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big question</a:t>
            </a:r>
            <a:r>
              <a:rPr lang="en-US" baseline="0" dirty="0"/>
              <a:t> always is: why do buyers purchase offsets? They don’t have to, of course </a:t>
            </a:r>
            <a:r>
              <a:rPr lang="mr-IN" baseline="0" dirty="0"/>
              <a:t>–</a:t>
            </a:r>
            <a:r>
              <a:rPr lang="en-US" baseline="0" dirty="0"/>
              <a:t> that’s why we call it the </a:t>
            </a:r>
            <a:r>
              <a:rPr lang="en-US" b="1" baseline="0" dirty="0"/>
              <a:t>voluntary</a:t>
            </a:r>
            <a:r>
              <a:rPr lang="en-US" baseline="0" dirty="0"/>
              <a:t> market. So what do buyers get out of this?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most buyers, there is no single answer;</a:t>
            </a:r>
            <a:r>
              <a:rPr lang="en-US" baseline="0" dirty="0"/>
              <a:t> they have a multitude of reasons, some overlapping with each other. </a:t>
            </a:r>
          </a:p>
          <a:p>
            <a:pPr marL="171450" indent="-171450">
              <a:buFont typeface="Arial" panose="020B0604020202020204" pitchFamily="34" charset="0"/>
              <a:buChar char="•"/>
            </a:pPr>
            <a:r>
              <a:rPr lang="en-US" baseline="0" dirty="0"/>
              <a:t>However, we conduct a survey and so we had to ask about motivation in a survey-friendly way. We asked respondents to please choose the </a:t>
            </a:r>
            <a:r>
              <a:rPr lang="en-US" b="1" baseline="0" dirty="0"/>
              <a:t>main </a:t>
            </a:r>
            <a:r>
              <a:rPr lang="en-US" baseline="0" dirty="0"/>
              <a:t>reason from a list of options.</a:t>
            </a:r>
          </a:p>
          <a:p>
            <a:pPr marL="171450" indent="-171450">
              <a:buFont typeface="Arial" panose="020B0604020202020204" pitchFamily="34" charset="0"/>
              <a:buChar char="•"/>
            </a:pPr>
            <a:r>
              <a:rPr lang="en-US" baseline="0" dirty="0"/>
              <a:t>This slide shows the result.</a:t>
            </a:r>
          </a:p>
          <a:p>
            <a:pPr marL="628650" lvl="1" indent="-171450">
              <a:buFont typeface="Arial" panose="020B0604020202020204" pitchFamily="34" charset="0"/>
              <a:buChar char="•"/>
            </a:pPr>
            <a:r>
              <a:rPr lang="en-US" baseline="0" dirty="0"/>
              <a:t>Here you can see the 8 possible options respondents could select from, and the % of volume and value sold associated with them. Volume is the top bubble; value is the dashed bubble below. </a:t>
            </a:r>
          </a:p>
          <a:p>
            <a:pPr marL="171450" indent="-171450">
              <a:buFont typeface="Arial" panose="020B0604020202020204" pitchFamily="34" charset="0"/>
              <a:buChar cha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majority of buyers were </a:t>
            </a:r>
            <a:r>
              <a:rPr lang="en-US" dirty="0"/>
              <a:t>interested in </a:t>
            </a:r>
            <a:r>
              <a:rPr lang="en-US" b="1" dirty="0"/>
              <a:t>climate leadership; </a:t>
            </a:r>
            <a:r>
              <a:rPr lang="en-US" b="0" dirty="0"/>
              <a:t>we tracked 30 transactions associated</a:t>
            </a:r>
            <a:r>
              <a:rPr lang="en-US" b="0" baseline="0" dirty="0"/>
              <a:t> with this motivation. These buyers want to position themselves as climate leaders in their industry, as a way to differentiate their brand. They also led the way by paying t</a:t>
            </a:r>
            <a:r>
              <a:rPr lang="en-US" dirty="0"/>
              <a:t>he most per offset, at an average of $8.2/tCO2e.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actually tracked more offsets sold</a:t>
            </a:r>
            <a:r>
              <a:rPr lang="en-US" baseline="0" dirty="0"/>
              <a:t> to buyers </a:t>
            </a:r>
            <a:r>
              <a:rPr lang="en-US" b="1" baseline="0" dirty="0"/>
              <a:t>pursuing GHG targets</a:t>
            </a:r>
            <a:r>
              <a:rPr lang="en-US" baseline="0" dirty="0"/>
              <a:t>, but they paid an average of $3.9/t and so the total value was less. Of course, many companies might set up a GHG target in order to demonstrate climate leadership, </a:t>
            </a:r>
            <a:r>
              <a:rPr lang="en-US" baseline="0" dirty="0" err="1"/>
              <a:t>etc</a:t>
            </a:r>
            <a:r>
              <a:rPr lang="mr-IN" baseline="0" dirty="0"/>
              <a:t>…</a:t>
            </a:r>
            <a:r>
              <a:rPr lang="en-US" baseline="0" dirty="0"/>
              <a:t>which goes to show how interlinked some of these are.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Following this, end buyers pursuing a </a:t>
            </a:r>
            <a:r>
              <a:rPr lang="en-US" b="1" baseline="0" dirty="0"/>
              <a:t>climate-driven mission </a:t>
            </a:r>
            <a:r>
              <a:rPr lang="en-US" baseline="0" dirty="0"/>
              <a:t>purchased 21% of all offsets, at an average price of $2.7/t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a:t>
            </a:r>
            <a:r>
              <a:rPr lang="en-US" baseline="0" dirty="0"/>
              <a:t> that was organizations purchasing offsets as a way to engage customers and clients. While they purchased offsets at an average of $1.8/t, it is possible they resold those to consumers at a different price.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While we just discussed buyer motivation to offset, sometimes buyers are less interested in the carbon part of their offset and more interested simply supporting</a:t>
            </a:r>
            <a:r>
              <a:rPr lang="en-US" b="1" dirty="0"/>
              <a:t> projects that are doing good for the world. According to survey respondents, buyers for whom co-benefits had “some” or “major” influence over their decision to enter the market purchased over half (58%) of offsets sold in 2016.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 [</a:t>
            </a:r>
            <a:r>
              <a:rPr lang="en-US" b="1" i="1" dirty="0"/>
              <a:t>make note that</a:t>
            </a:r>
            <a:r>
              <a:rPr lang="en-US" b="1" i="1" baseline="0" dirty="0"/>
              <a:t> this is a separate question</a:t>
            </a:r>
            <a:r>
              <a:rPr lang="en-US" b="1" baseline="0" dirty="0"/>
              <a:t>]</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C3814B3-8802-8C49-9B87-C5BB1A0EBDB5}" type="slidenum">
              <a:rPr lang="en-US" smtClean="0"/>
              <a:t>25</a:t>
            </a:fld>
            <a:endParaRPr lang="en-US"/>
          </a:p>
        </p:txBody>
      </p:sp>
    </p:spTree>
    <p:extLst>
      <p:ext uri="{BB962C8B-B14F-4D97-AF65-F5344CB8AC3E}">
        <p14:creationId xmlns:p14="http://schemas.microsoft.com/office/powerpoint/2010/main" val="3069300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While demand is growing, the size of voluntary and compliance markets remains limited by offset demand – not offset supply. </a:t>
            </a:r>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26</a:t>
            </a:fld>
            <a:endParaRPr lang="en-US"/>
          </a:p>
        </p:txBody>
      </p:sp>
    </p:spTree>
    <p:extLst>
      <p:ext uri="{BB962C8B-B14F-4D97-AF65-F5344CB8AC3E}">
        <p14:creationId xmlns:p14="http://schemas.microsoft.com/office/powerpoint/2010/main" val="219409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GS, VCS, CAR and ACR data</a:t>
            </a:r>
          </a:p>
          <a:p>
            <a:endParaRPr lang="en-US" dirty="0"/>
          </a:p>
          <a:p>
            <a:r>
              <a:rPr lang="en-US" baseline="0" dirty="0"/>
              <a:t>Just as a quick recap for those who are new to the market</a:t>
            </a:r>
            <a:r>
              <a:rPr lang="mr-IN" baseline="0" dirty="0"/>
              <a:t>…</a:t>
            </a:r>
            <a:r>
              <a:rPr lang="en-US" baseline="0" dirty="0"/>
              <a:t> </a:t>
            </a:r>
          </a:p>
          <a:p>
            <a:r>
              <a:rPr lang="en-US" baseline="0" dirty="0"/>
              <a:t>issuances are when an offset becomes an offset</a:t>
            </a:r>
          </a:p>
          <a:p>
            <a:r>
              <a:rPr lang="en-US" baseline="0" dirty="0" err="1"/>
              <a:t>retirments</a:t>
            </a:r>
            <a:r>
              <a:rPr lang="en-US" baseline="0" dirty="0"/>
              <a:t> are when an offset is taken off a registry and should no longer be traded. </a:t>
            </a:r>
          </a:p>
          <a:p>
            <a:endParaRPr lang="en-US" dirty="0"/>
          </a:p>
          <a:p>
            <a:r>
              <a:rPr lang="en-US" dirty="0"/>
              <a:t>very exciting to announce that issuances reached record high last year… 62.4 Mt</a:t>
            </a:r>
          </a:p>
          <a:p>
            <a:r>
              <a:rPr lang="en-US" dirty="0"/>
              <a:t>And so did retirements!!  42.6 Mt </a:t>
            </a:r>
          </a:p>
        </p:txBody>
      </p:sp>
      <p:sp>
        <p:nvSpPr>
          <p:cNvPr id="4" name="Slide Number Placeholder 3"/>
          <p:cNvSpPr>
            <a:spLocks noGrp="1"/>
          </p:cNvSpPr>
          <p:nvPr>
            <p:ph type="sldNum" sz="quarter" idx="10"/>
          </p:nvPr>
        </p:nvSpPr>
        <p:spPr/>
        <p:txBody>
          <a:bodyPr/>
          <a:lstStyle/>
          <a:p>
            <a:fld id="{FC3814B3-8802-8C49-9B87-C5BB1A0EBDB5}" type="slidenum">
              <a:rPr lang="en-US" smtClean="0"/>
              <a:t>27</a:t>
            </a:fld>
            <a:endParaRPr lang="en-US"/>
          </a:p>
        </p:txBody>
      </p:sp>
    </p:spTree>
    <p:extLst>
      <p:ext uri="{BB962C8B-B14F-4D97-AF65-F5344CB8AC3E}">
        <p14:creationId xmlns:p14="http://schemas.microsoft.com/office/powerpoint/2010/main" val="2785609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CDP data. I have only just received it last Friday, so all numbers are NOT finalized. Take it with a grain of salt.</a:t>
            </a:r>
          </a:p>
          <a:p>
            <a:endParaRPr lang="en-US" dirty="0"/>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28</a:t>
            </a:fld>
            <a:endParaRPr lang="en-US"/>
          </a:p>
        </p:txBody>
      </p:sp>
    </p:spTree>
    <p:extLst>
      <p:ext uri="{BB962C8B-B14F-4D97-AF65-F5344CB8AC3E}">
        <p14:creationId xmlns:p14="http://schemas.microsoft.com/office/powerpoint/2010/main" val="1165884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to some sustainable development implications</a:t>
            </a:r>
          </a:p>
          <a:p>
            <a:r>
              <a:rPr lang="en-US" dirty="0"/>
              <a:t>Showing only GS &amp; VCS – we don’t have Plan Vivo on hand, ACR &amp; CAR are primarily US bound</a:t>
            </a:r>
          </a:p>
          <a:p>
            <a:r>
              <a:rPr lang="en-US" dirty="0"/>
              <a:t>Uses world bank country classifications</a:t>
            </a:r>
          </a:p>
          <a:p>
            <a:endParaRPr lang="en-US" dirty="0"/>
          </a:p>
          <a:p>
            <a:r>
              <a:rPr lang="en-US" dirty="0"/>
              <a:t>Can see there was a big spike in offsets issued from low-income countries (orange)</a:t>
            </a:r>
          </a:p>
          <a:p>
            <a:r>
              <a:rPr lang="en-US" dirty="0"/>
              <a:t>And can see big spike in light green, lower middle income countries – first time (2017) that total volume there surpassed that of upper middle income countries</a:t>
            </a:r>
          </a:p>
        </p:txBody>
      </p:sp>
      <p:sp>
        <p:nvSpPr>
          <p:cNvPr id="4" name="Slide Number Placeholder 3"/>
          <p:cNvSpPr>
            <a:spLocks noGrp="1"/>
          </p:cNvSpPr>
          <p:nvPr>
            <p:ph type="sldNum" sz="quarter" idx="10"/>
          </p:nvPr>
        </p:nvSpPr>
        <p:spPr/>
        <p:txBody>
          <a:bodyPr/>
          <a:lstStyle/>
          <a:p>
            <a:fld id="{FC3814B3-8802-8C49-9B87-C5BB1A0EBDB5}" type="slidenum">
              <a:rPr lang="en-US" smtClean="0"/>
              <a:t>29</a:t>
            </a:fld>
            <a:endParaRPr lang="en-US"/>
          </a:p>
        </p:txBody>
      </p:sp>
    </p:spTree>
    <p:extLst>
      <p:ext uri="{BB962C8B-B14F-4D97-AF65-F5344CB8AC3E}">
        <p14:creationId xmlns:p14="http://schemas.microsoft.com/office/powerpoint/2010/main" val="360111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00" baseline="0" dirty="0"/>
              <a:t>So I mentioned we produce reports – my presentation today will rely on data collected from two different sources: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aseline="0" dirty="0"/>
              <a:t>The first is data collected through the CDP climate report. We have produced two historical reports that examined this corporate climate activity – our latest report was </a:t>
            </a:r>
            <a:r>
              <a:rPr lang="en-US" sz="1000" i="1" baseline="0" dirty="0"/>
              <a:t>Buying In: Taking Stock of the Role of Offsets in Corporate Carbon Strategies</a:t>
            </a:r>
            <a:r>
              <a:rPr lang="en-US" sz="1000" baseline="0" dirty="0"/>
              <a:t> that was released in 2016. I’m excited to say that we just received CDP’s latest data – which is from 2016 – and will be producing a new version of this demand-side study. The benefit with this survey is that the buyers are directly reporting to it; the downside is that we can only analyze questions that CDP has asked in their survey.</a:t>
            </a:r>
          </a:p>
          <a:p>
            <a:pPr marL="171450" indent="-171450">
              <a:buFont typeface="Arial" charset="0"/>
              <a:buChar char="•"/>
            </a:pPr>
            <a:endParaRPr lang="en-US" sz="1000" baseline="0"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000" baseline="0" dirty="0"/>
              <a:t>Additional data will come from our annual survey on the voluntary carbon markets. In 2017, we produced a spin off to our global </a:t>
            </a:r>
            <a:r>
              <a:rPr lang="en-US" sz="1000" i="1" baseline="0" dirty="0"/>
              <a:t>State of the Voluntary Carbon Markets 2017 </a:t>
            </a:r>
            <a:r>
              <a:rPr lang="en-US" sz="1000" baseline="0" dirty="0"/>
              <a:t>report; this mini-report looked at buyer activity in more detail than previously. However, please note that this data is collected from suppliers; so it is suppliers giving us data about their buyers. </a:t>
            </a:r>
          </a:p>
          <a:p>
            <a:pPr marL="171450" indent="-171450">
              <a:buFont typeface="Arial" charset="0"/>
              <a:buChar char="•"/>
            </a:pPr>
            <a:endParaRPr lang="en-US" sz="1000" baseline="0" dirty="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814B3-8802-8C49-9B87-C5BB1A0EBDB5}" type="slidenum">
              <a:rPr lang="en-US" smtClean="0"/>
              <a:t>3</a:t>
            </a:fld>
            <a:endParaRPr lang="en-US"/>
          </a:p>
        </p:txBody>
      </p:sp>
    </p:spTree>
    <p:extLst>
      <p:ext uri="{BB962C8B-B14F-4D97-AF65-F5344CB8AC3E}">
        <p14:creationId xmlns:p14="http://schemas.microsoft.com/office/powerpoint/2010/main" val="3222425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End buyers increasingly purchase from projects in low and lower-middle income countries. </a:t>
            </a:r>
          </a:p>
          <a:p>
            <a:endParaRPr lang="en-US" dirty="0"/>
          </a:p>
          <a:p>
            <a:r>
              <a:rPr lang="en-US" dirty="0"/>
              <a:t>Can see in the light green and the dark orange, that there is a growing trend over time for buyers to purchase from those countries</a:t>
            </a:r>
          </a:p>
        </p:txBody>
      </p:sp>
      <p:sp>
        <p:nvSpPr>
          <p:cNvPr id="4" name="Slide Number Placeholder 3"/>
          <p:cNvSpPr>
            <a:spLocks noGrp="1"/>
          </p:cNvSpPr>
          <p:nvPr>
            <p:ph type="sldNum" sz="quarter" idx="10"/>
          </p:nvPr>
        </p:nvSpPr>
        <p:spPr/>
        <p:txBody>
          <a:bodyPr/>
          <a:lstStyle/>
          <a:p>
            <a:fld id="{FC3814B3-8802-8C49-9B87-C5BB1A0EBDB5}" type="slidenum">
              <a:rPr lang="en-US" smtClean="0"/>
              <a:t>30</a:t>
            </a:fld>
            <a:endParaRPr lang="en-US"/>
          </a:p>
        </p:txBody>
      </p:sp>
    </p:spTree>
    <p:extLst>
      <p:ext uri="{BB962C8B-B14F-4D97-AF65-F5344CB8AC3E}">
        <p14:creationId xmlns:p14="http://schemas.microsoft.com/office/powerpoint/2010/main" val="447469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lumMod val="65000"/>
                    <a:lumOff val="35000"/>
                  </a:schemeClr>
                </a:solidFill>
              </a:rPr>
              <a:t>End buyers increasingly prioritize co-benefits with their purchase.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Buyers’ main concerns when purchasing offsets were co-benefits (35%), cost (25%), and “fit” with the organization’s mission (18%), followed by project location (6%) and recommendation of partners/advisors (4%), with “other” making up the remainder (13%) </a:t>
            </a:r>
          </a:p>
          <a:p>
            <a:pPr marL="628650" lvl="1" indent="-171450">
              <a:buFont typeface="Arial" panose="020B0604020202020204" pitchFamily="34" charset="0"/>
              <a:buChar char="•"/>
            </a:pPr>
            <a:r>
              <a:rPr lang="en-US" dirty="0"/>
              <a:t>Co-benefits</a:t>
            </a:r>
            <a:r>
              <a:rPr lang="en-US" baseline="0" dirty="0"/>
              <a:t> of most interest were community development and biodiversity preservation (especially for forestry offsets from projects in Latin America and Africa). In contrast, buyers were more interested in adaptation benefits from renewable energy offsets in Asia.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We saw some price premium: </a:t>
            </a:r>
          </a:p>
          <a:p>
            <a:pPr marL="628650" lvl="1" indent="-171450">
              <a:buFont typeface="Arial" panose="020B0604020202020204" pitchFamily="34" charset="0"/>
              <a:buChar char="•"/>
            </a:pPr>
            <a:r>
              <a:rPr lang="en-US" baseline="0" dirty="0"/>
              <a:t>Buyers who prioritized cost paid an average of $2.1/t</a:t>
            </a:r>
          </a:p>
          <a:p>
            <a:pPr marL="628650" lvl="1" indent="-171450">
              <a:buFont typeface="Arial" panose="020B0604020202020204" pitchFamily="34" charset="0"/>
              <a:buChar char="•"/>
            </a:pPr>
            <a:r>
              <a:rPr lang="en-US" baseline="0" dirty="0"/>
              <a:t>Buyers who prioritized </a:t>
            </a:r>
            <a:r>
              <a:rPr lang="en-US" baseline="0" dirty="0" err="1"/>
              <a:t>cobens</a:t>
            </a:r>
            <a:r>
              <a:rPr lang="en-US" baseline="0" dirty="0"/>
              <a:t> paid an </a:t>
            </a:r>
            <a:r>
              <a:rPr lang="en-US" baseline="0" dirty="0" err="1"/>
              <a:t>avg</a:t>
            </a:r>
            <a:r>
              <a:rPr lang="en-US" baseline="0" dirty="0"/>
              <a:t> of $5.1/t</a:t>
            </a:r>
          </a:p>
          <a:p>
            <a:pPr marL="628650" lvl="1" indent="-171450">
              <a:buFont typeface="Arial" panose="020B0604020202020204" pitchFamily="34" charset="0"/>
              <a:buChar char="•"/>
            </a:pPr>
            <a:r>
              <a:rPr lang="en-US" baseline="0" dirty="0"/>
              <a:t>But lots of variation</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In general, those who prioritize biodiversity paid $7.5/t;</a:t>
            </a:r>
          </a:p>
          <a:p>
            <a:pPr marL="628650" lvl="1" indent="-171450">
              <a:buFont typeface="Arial" panose="020B0604020202020204" pitchFamily="34" charset="0"/>
              <a:buChar char="•"/>
            </a:pPr>
            <a:r>
              <a:rPr lang="en-US" baseline="0" dirty="0"/>
              <a:t>While only $3.5/t for community benefits</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baseline="0" dirty="0"/>
              <a:t>Multi-national organizations were most concerned about cost (30%) but closely followed by co-benefits (27%)</a:t>
            </a:r>
          </a:p>
          <a:p>
            <a:pPr marL="171450" lvl="0" indent="-171450">
              <a:buFont typeface="Arial" panose="020B0604020202020204" pitchFamily="34" charset="0"/>
              <a:buChar char="•"/>
            </a:pPr>
            <a:r>
              <a:rPr lang="en-US" dirty="0"/>
              <a:t>Domestic corporations were generally more concerned with co-benefits</a:t>
            </a:r>
          </a:p>
          <a:p>
            <a:pPr marL="171450" lvl="0" indent="-171450" algn="thaiDis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31</a:t>
            </a:fld>
            <a:endParaRPr lang="en-US"/>
          </a:p>
        </p:txBody>
      </p:sp>
    </p:spTree>
    <p:extLst>
      <p:ext uri="{BB962C8B-B14F-4D97-AF65-F5344CB8AC3E}">
        <p14:creationId xmlns:p14="http://schemas.microsoft.com/office/powerpoint/2010/main" val="91937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31774" rtl="0" eaLnBrk="1" fontAlgn="auto" latinLnBrk="0" hangingPunct="1">
              <a:lnSpc>
                <a:spcPct val="100000"/>
              </a:lnSpc>
              <a:spcBef>
                <a:spcPts val="0"/>
              </a:spcBef>
              <a:spcAft>
                <a:spcPts val="0"/>
              </a:spcAft>
              <a:buClrTx/>
              <a:buSzTx/>
              <a:buFontTx/>
              <a:buNone/>
              <a:tabLst/>
              <a:defRPr/>
            </a:pPr>
            <a:r>
              <a:rPr lang="en-US" sz="1200" b="1" dirty="0">
                <a:solidFill>
                  <a:schemeClr val="tx1">
                    <a:lumMod val="65000"/>
                    <a:lumOff val="35000"/>
                  </a:schemeClr>
                </a:solidFill>
              </a:rPr>
              <a:t>More sellers are aligning carbon offset projects with the Sustainable Development Goals.</a:t>
            </a:r>
          </a:p>
          <a:p>
            <a:pPr marL="0" lvl="2" defTabSz="931774"/>
            <a:endParaRPr lang="en-US" dirty="0"/>
          </a:p>
          <a:p>
            <a:pPr marL="0" lvl="2" defTabSz="931774"/>
            <a:r>
              <a:rPr lang="en-US" dirty="0"/>
              <a:t>Anecdotally, we’re seeing more sellers do this. </a:t>
            </a:r>
          </a:p>
          <a:p>
            <a:pPr marL="0" lvl="2" defTabSz="931774"/>
            <a:endParaRPr lang="en-US" dirty="0"/>
          </a:p>
          <a:p>
            <a:pPr marL="0" lvl="2" defTabSz="931774"/>
            <a:r>
              <a:rPr lang="en-US" dirty="0"/>
              <a:t>Not sure if buyers are actually making purchasing decisions around these goals.</a:t>
            </a:r>
          </a:p>
        </p:txBody>
      </p:sp>
      <p:sp>
        <p:nvSpPr>
          <p:cNvPr id="4" name="Slide Number Placeholder 3"/>
          <p:cNvSpPr>
            <a:spLocks noGrp="1"/>
          </p:cNvSpPr>
          <p:nvPr>
            <p:ph type="sldNum" sz="quarter" idx="10"/>
          </p:nvPr>
        </p:nvSpPr>
        <p:spPr/>
        <p:txBody>
          <a:bodyPr/>
          <a:lstStyle/>
          <a:p>
            <a:fld id="{0A3B3738-7F2D-1F46-A442-F082A7F72B23}" type="slidenum">
              <a:rPr lang="en-US" smtClean="0"/>
              <a:t>32</a:t>
            </a:fld>
            <a:endParaRPr lang="en-US"/>
          </a:p>
        </p:txBody>
      </p:sp>
    </p:spTree>
    <p:extLst>
      <p:ext uri="{BB962C8B-B14F-4D97-AF65-F5344CB8AC3E}">
        <p14:creationId xmlns:p14="http://schemas.microsoft.com/office/powerpoint/2010/main" val="329860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a:p>
            <a:r>
              <a:rPr lang="en-US" dirty="0"/>
              <a:t>And thank you to our </a:t>
            </a:r>
            <a:r>
              <a:rPr lang="en-US" dirty="0" err="1"/>
              <a:t>sponrsos</a:t>
            </a:r>
            <a:r>
              <a:rPr lang="en-US" dirty="0"/>
              <a:t> last year who made </a:t>
            </a:r>
            <a:r>
              <a:rPr lang="en-US"/>
              <a:t>this possible!</a:t>
            </a:r>
          </a:p>
        </p:txBody>
      </p:sp>
      <p:sp>
        <p:nvSpPr>
          <p:cNvPr id="4" name="Slide Number Placeholder 3"/>
          <p:cNvSpPr>
            <a:spLocks noGrp="1"/>
          </p:cNvSpPr>
          <p:nvPr>
            <p:ph type="sldNum" sz="quarter" idx="10"/>
          </p:nvPr>
        </p:nvSpPr>
        <p:spPr/>
        <p:txBody>
          <a:bodyPr/>
          <a:lstStyle/>
          <a:p>
            <a:fld id="{FC3814B3-8802-8C49-9B87-C5BB1A0EBDB5}" type="slidenum">
              <a:rPr lang="en-US" smtClean="0"/>
              <a:t>33</a:t>
            </a:fld>
            <a:endParaRPr lang="en-US"/>
          </a:p>
        </p:txBody>
      </p:sp>
    </p:spTree>
    <p:extLst>
      <p:ext uri="{BB962C8B-B14F-4D97-AF65-F5344CB8AC3E}">
        <p14:creationId xmlns:p14="http://schemas.microsoft.com/office/powerpoint/2010/main" val="73196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kern="1200" dirty="0">
                <a:solidFill>
                  <a:schemeClr val="tx1"/>
                </a:solidFill>
                <a:effectLst/>
                <a:latin typeface="+mn-lt"/>
                <a:ea typeface="+mn-ea"/>
                <a:cs typeface="+mn-cs"/>
              </a:rPr>
              <a:t>Okay, so diving right in. I’m sure most in the room are familiar with this but I wanted to go over the steps companies take before offsetting.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kern="1200" dirty="0">
                <a:solidFill>
                  <a:schemeClr val="tx1"/>
                </a:solidFill>
                <a:effectLst/>
                <a:latin typeface="+mn-lt"/>
                <a:ea typeface="+mn-ea"/>
                <a:cs typeface="+mn-cs"/>
              </a:rPr>
              <a:t>This is a simplified view that we have – I’m sure there are those in the room who would argue for the addition of other necessary steps.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kern="1200" dirty="0">
                <a:solidFill>
                  <a:schemeClr val="tx1"/>
                </a:solidFill>
                <a:effectLst/>
                <a:latin typeface="+mn-lt"/>
                <a:ea typeface="+mn-ea"/>
                <a:cs typeface="+mn-cs"/>
              </a:rPr>
              <a:t>So step 1; </a:t>
            </a:r>
            <a:r>
              <a:rPr lang="en-US" sz="1000" b="1" kern="1200" dirty="0">
                <a:solidFill>
                  <a:schemeClr val="tx1"/>
                </a:solidFill>
                <a:effectLst/>
                <a:latin typeface="+mn-lt"/>
                <a:ea typeface="+mn-ea"/>
                <a:cs typeface="+mn-cs"/>
              </a:rPr>
              <a:t>Measure their emissions. </a:t>
            </a:r>
            <a:r>
              <a:rPr lang="en-US" sz="1000" kern="1200" dirty="0">
                <a:solidFill>
                  <a:schemeClr val="tx1"/>
                </a:solidFill>
                <a:effectLst/>
                <a:latin typeface="+mn-lt"/>
                <a:ea typeface="+mn-ea"/>
                <a:cs typeface="+mn-cs"/>
              </a:rPr>
              <a:t>Typically, most companies measure all of their scope 1 and 2 emissions; however, companies often vary in counting their scope 3 emissions.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000" kern="1200" dirty="0">
                <a:solidFill>
                  <a:schemeClr val="tx1"/>
                </a:solidFill>
                <a:effectLst/>
                <a:latin typeface="+mn-lt"/>
                <a:ea typeface="+mn-ea"/>
                <a:cs typeface="+mn-cs"/>
              </a:rPr>
              <a:t>For example, Ashley from Mars mentioned yesterday, that they are covering the entirety of their scope 3 emissions – including those from commodities. This is an exception rather than the rule.</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814B3-8802-8C49-9B87-C5BB1A0EBDB5}" type="slidenum">
              <a:rPr lang="en-US" smtClean="0"/>
              <a:t>4</a:t>
            </a:fld>
            <a:endParaRPr lang="en-US"/>
          </a:p>
        </p:txBody>
      </p:sp>
    </p:spTree>
    <p:extLst>
      <p:ext uri="{BB962C8B-B14F-4D97-AF65-F5344CB8AC3E}">
        <p14:creationId xmlns:p14="http://schemas.microsoft.com/office/powerpoint/2010/main" val="148196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r>
              <a:rPr lang="en-US" sz="1000" kern="1200" dirty="0">
                <a:solidFill>
                  <a:schemeClr val="tx1"/>
                </a:solidFill>
                <a:effectLst/>
                <a:latin typeface="+mn-lt"/>
                <a:ea typeface="+mn-ea"/>
                <a:cs typeface="+mn-cs"/>
              </a:rPr>
              <a:t>Companies then typically set a target to reduce their emissions. This can be done by setting an absolute or intensity-based target; the latter usually allows companies to increase their overall emissions but tries to slow down the overall pace of emissions. </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r>
              <a:rPr lang="en-US" sz="1000" kern="1200" dirty="0">
                <a:solidFill>
                  <a:schemeClr val="tx1"/>
                </a:solidFill>
                <a:effectLst/>
                <a:latin typeface="+mn-lt"/>
                <a:ea typeface="+mn-ea"/>
                <a:cs typeface="+mn-cs"/>
              </a:rPr>
              <a:t>We also heard yesterday about a few of these initiatives – </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r>
              <a:rPr lang="en-US" sz="1000" kern="1200" dirty="0">
                <a:solidFill>
                  <a:schemeClr val="tx1"/>
                </a:solidFill>
                <a:effectLst/>
                <a:latin typeface="+mn-lt"/>
                <a:ea typeface="+mn-ea"/>
                <a:cs typeface="+mn-cs"/>
              </a:rPr>
              <a:t>One is the </a:t>
            </a:r>
            <a:r>
              <a:rPr lang="en-US" sz="1000" b="1" kern="1200" dirty="0">
                <a:solidFill>
                  <a:schemeClr val="tx1"/>
                </a:solidFill>
                <a:effectLst/>
                <a:latin typeface="+mn-lt"/>
                <a:ea typeface="+mn-ea"/>
                <a:cs typeface="+mn-cs"/>
              </a:rPr>
              <a:t>Science based targets, </a:t>
            </a:r>
            <a:r>
              <a:rPr lang="en-US" sz="1000" b="0" kern="1200" dirty="0">
                <a:solidFill>
                  <a:schemeClr val="tx1"/>
                </a:solidFill>
                <a:effectLst/>
                <a:latin typeface="+mn-lt"/>
                <a:ea typeface="+mn-ea"/>
                <a:cs typeface="+mn-cs"/>
              </a:rPr>
              <a:t>which require companies to set targets around their emissions in line with the ambition needed to keep global temps below a 2 degree rise in Celsius. </a:t>
            </a:r>
            <a:r>
              <a:rPr lang="en-US" sz="1000" kern="1200" dirty="0">
                <a:solidFill>
                  <a:schemeClr val="tx1"/>
                </a:solidFill>
                <a:effectLst/>
                <a:latin typeface="+mn-lt"/>
                <a:ea typeface="+mn-ea"/>
                <a:cs typeface="+mn-cs"/>
              </a:rPr>
              <a:t>Right now, </a:t>
            </a:r>
            <a:r>
              <a:rPr lang="en-US" sz="1000" b="1" kern="1200" dirty="0">
                <a:solidFill>
                  <a:schemeClr val="tx1"/>
                </a:solidFill>
                <a:effectLst/>
                <a:latin typeface="+mn-lt"/>
                <a:ea typeface="+mn-ea"/>
                <a:cs typeface="+mn-cs"/>
              </a:rPr>
              <a:t>380 </a:t>
            </a:r>
            <a:r>
              <a:rPr lang="en-US" sz="1000" kern="1200" dirty="0">
                <a:solidFill>
                  <a:schemeClr val="tx1"/>
                </a:solidFill>
                <a:effectLst/>
                <a:latin typeface="+mn-lt"/>
                <a:ea typeface="+mn-ea"/>
                <a:cs typeface="+mn-cs"/>
              </a:rPr>
              <a:t>companies have signed on. </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r>
              <a:rPr lang="en-US" sz="1000" kern="1200" dirty="0">
                <a:solidFill>
                  <a:schemeClr val="tx1"/>
                </a:solidFill>
                <a:effectLst/>
                <a:latin typeface="+mn-lt"/>
                <a:ea typeface="+mn-ea"/>
                <a:cs typeface="+mn-cs"/>
              </a:rPr>
              <a:t>There are also a number of US companies that have signed the </a:t>
            </a:r>
            <a:r>
              <a:rPr lang="en-US" sz="1000" b="1" kern="1200" dirty="0">
                <a:solidFill>
                  <a:schemeClr val="tx1"/>
                </a:solidFill>
                <a:effectLst/>
                <a:latin typeface="+mn-lt"/>
                <a:ea typeface="+mn-ea"/>
                <a:cs typeface="+mn-cs"/>
              </a:rPr>
              <a:t>We are Still In declaration</a:t>
            </a:r>
            <a:r>
              <a:rPr lang="en-US" sz="1000" kern="1200" dirty="0">
                <a:solidFill>
                  <a:schemeClr val="tx1"/>
                </a:solidFill>
                <a:effectLst/>
                <a:latin typeface="+mn-lt"/>
                <a:ea typeface="+mn-ea"/>
                <a:cs typeface="+mn-cs"/>
              </a:rPr>
              <a:t>, which pledges to uphold America’s commitments as part of the Paris Agreement. It’s a little weak on the specifics, but another initiative, called </a:t>
            </a:r>
            <a:r>
              <a:rPr lang="en-US" sz="1000" b="1" kern="1200" dirty="0">
                <a:solidFill>
                  <a:schemeClr val="tx1"/>
                </a:solidFill>
                <a:effectLst/>
                <a:latin typeface="+mn-lt"/>
                <a:ea typeface="+mn-ea"/>
                <a:cs typeface="+mn-cs"/>
              </a:rPr>
              <a:t>America’s Pledge</a:t>
            </a:r>
            <a:r>
              <a:rPr lang="en-US" sz="1000" kern="1200" dirty="0">
                <a:solidFill>
                  <a:schemeClr val="tx1"/>
                </a:solidFill>
                <a:effectLst/>
                <a:latin typeface="+mn-lt"/>
                <a:ea typeface="+mn-ea"/>
                <a:cs typeface="+mn-cs"/>
              </a:rPr>
              <a:t>, aims to tally these emissions reductions into a US-wide number. That report should be out later this year, and we are very interested in seeing it!</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814B3-8802-8C49-9B87-C5BB1A0EBDB5}" type="slidenum">
              <a:rPr lang="en-US" smtClean="0"/>
              <a:t>5</a:t>
            </a:fld>
            <a:endParaRPr lang="en-US"/>
          </a:p>
        </p:txBody>
      </p:sp>
    </p:spTree>
    <p:extLst>
      <p:ext uri="{BB962C8B-B14F-4D97-AF65-F5344CB8AC3E}">
        <p14:creationId xmlns:p14="http://schemas.microsoft.com/office/powerpoint/2010/main" val="154531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r>
              <a:rPr lang="en-US" sz="1000" kern="1200" dirty="0">
                <a:solidFill>
                  <a:schemeClr val="tx1"/>
                </a:solidFill>
                <a:effectLst/>
                <a:latin typeface="+mn-lt"/>
                <a:ea typeface="+mn-ea"/>
                <a:cs typeface="+mn-cs"/>
              </a:rPr>
              <a:t>Companies then take steps to reduce their emissions – this can be done to be in compliance with a government regulation or can be a voluntary action. Many companies also set a </a:t>
            </a:r>
            <a:r>
              <a:rPr lang="en-US" sz="1000" b="1" kern="1200" dirty="0">
                <a:solidFill>
                  <a:schemeClr val="tx1"/>
                </a:solidFill>
                <a:effectLst/>
                <a:latin typeface="+mn-lt"/>
                <a:ea typeface="+mn-ea"/>
                <a:cs typeface="+mn-cs"/>
              </a:rPr>
              <a:t>price on carbon</a:t>
            </a:r>
            <a:r>
              <a:rPr lang="en-US" sz="1000" kern="1200" dirty="0">
                <a:solidFill>
                  <a:schemeClr val="tx1"/>
                </a:solidFill>
                <a:effectLst/>
                <a:latin typeface="+mn-lt"/>
                <a:ea typeface="+mn-ea"/>
                <a:cs typeface="+mn-cs"/>
              </a:rPr>
              <a:t>, to help them incorporate carbon into their financial decisions.</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814B3-8802-8C49-9B87-C5BB1A0EBDB5}" type="slidenum">
              <a:rPr lang="en-US" smtClean="0"/>
              <a:t>6</a:t>
            </a:fld>
            <a:endParaRPr lang="en-US"/>
          </a:p>
        </p:txBody>
      </p:sp>
    </p:spTree>
    <p:extLst>
      <p:ext uri="{BB962C8B-B14F-4D97-AF65-F5344CB8AC3E}">
        <p14:creationId xmlns:p14="http://schemas.microsoft.com/office/powerpoint/2010/main" val="404976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r>
              <a:rPr lang="en-US" sz="1000" kern="1200" dirty="0">
                <a:solidFill>
                  <a:schemeClr val="tx1"/>
                </a:solidFill>
                <a:effectLst/>
                <a:latin typeface="+mn-lt"/>
                <a:ea typeface="+mn-ea"/>
                <a:cs typeface="+mn-cs"/>
              </a:rPr>
              <a:t>And then – finally – companies can offset the emissions they can’t reduce. Likewise, this can be done for compliance purposes or for voluntary purposes</a:t>
            </a: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charset="0"/>
              <a:buAutoNum type="arabicPeriod"/>
              <a:tabLst/>
              <a:defRPr/>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3814B3-8802-8C49-9B87-C5BB1A0EBDB5}" type="slidenum">
              <a:rPr lang="en-US" smtClean="0"/>
              <a:t>7</a:t>
            </a:fld>
            <a:endParaRPr lang="en-US"/>
          </a:p>
        </p:txBody>
      </p:sp>
    </p:spTree>
    <p:extLst>
      <p:ext uri="{BB962C8B-B14F-4D97-AF65-F5344CB8AC3E}">
        <p14:creationId xmlns:p14="http://schemas.microsoft.com/office/powerpoint/2010/main" val="420728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moving onto the CDP data!</a:t>
            </a:r>
          </a:p>
          <a:p>
            <a:endParaRPr lang="en-US" dirty="0"/>
          </a:p>
          <a:p>
            <a:r>
              <a:rPr lang="en-US" dirty="0"/>
              <a:t>One big caveat - I have only just received this data last Friday, so the analysis (and numbers you see here) are NOT finalized. Take it with a grain of salt.</a:t>
            </a:r>
          </a:p>
          <a:p>
            <a:endParaRPr lang="en-US" dirty="0"/>
          </a:p>
          <a:p>
            <a:r>
              <a:rPr lang="en-US" dirty="0"/>
              <a:t>In 2016, nearly 2000 companies disclosed climate activity to the CDP</a:t>
            </a:r>
          </a:p>
        </p:txBody>
      </p:sp>
      <p:sp>
        <p:nvSpPr>
          <p:cNvPr id="4" name="Slide Number Placeholder 3"/>
          <p:cNvSpPr>
            <a:spLocks noGrp="1"/>
          </p:cNvSpPr>
          <p:nvPr>
            <p:ph type="sldNum" sz="quarter" idx="10"/>
          </p:nvPr>
        </p:nvSpPr>
        <p:spPr/>
        <p:txBody>
          <a:bodyPr/>
          <a:lstStyle/>
          <a:p>
            <a:fld id="{FC3814B3-8802-8C49-9B87-C5BB1A0EBDB5}" type="slidenum">
              <a:rPr lang="en-US" smtClean="0"/>
              <a:t>8</a:t>
            </a:fld>
            <a:endParaRPr lang="en-US"/>
          </a:p>
        </p:txBody>
      </p:sp>
    </p:spTree>
    <p:extLst>
      <p:ext uri="{BB962C8B-B14F-4D97-AF65-F5344CB8AC3E}">
        <p14:creationId xmlns:p14="http://schemas.microsoft.com/office/powerpoint/2010/main" val="260596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as you can see, do not engage in offsetting. </a:t>
            </a:r>
          </a:p>
          <a:p>
            <a:r>
              <a:rPr lang="en-US" dirty="0"/>
              <a:t>One quick note on terminology – CDP asks companies if they buy or originate offsets. </a:t>
            </a:r>
          </a:p>
          <a:p>
            <a:r>
              <a:rPr lang="en-US" dirty="0"/>
              <a:t>So companies that “offset” – shown in dark blue here – can represent those that originate or buy offsets, either for voluntary or compliance purposes. </a:t>
            </a:r>
          </a:p>
          <a:p>
            <a:r>
              <a:rPr lang="en-US" dirty="0"/>
              <a:t>Still not a whole lot. </a:t>
            </a:r>
          </a:p>
          <a:p>
            <a:endParaRPr lang="en-US" dirty="0"/>
          </a:p>
        </p:txBody>
      </p:sp>
      <p:sp>
        <p:nvSpPr>
          <p:cNvPr id="4" name="Slide Number Placeholder 3"/>
          <p:cNvSpPr>
            <a:spLocks noGrp="1"/>
          </p:cNvSpPr>
          <p:nvPr>
            <p:ph type="sldNum" sz="quarter" idx="10"/>
          </p:nvPr>
        </p:nvSpPr>
        <p:spPr/>
        <p:txBody>
          <a:bodyPr/>
          <a:lstStyle/>
          <a:p>
            <a:fld id="{FC3814B3-8802-8C49-9B87-C5BB1A0EBDB5}" type="slidenum">
              <a:rPr lang="en-US" smtClean="0"/>
              <a:t>9</a:t>
            </a:fld>
            <a:endParaRPr lang="en-US"/>
          </a:p>
        </p:txBody>
      </p:sp>
    </p:spTree>
    <p:extLst>
      <p:ext uri="{BB962C8B-B14F-4D97-AF65-F5344CB8AC3E}">
        <p14:creationId xmlns:p14="http://schemas.microsoft.com/office/powerpoint/2010/main" val="2857248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76C5E1-4D97-2D4C-B4FF-DFD48D60608F}"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6C5E1-4D97-2D4C-B4FF-DFD48D60608F}"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6C5E1-4D97-2D4C-B4FF-DFD48D60608F}"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76C5E1-4D97-2D4C-B4FF-DFD48D60608F}"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76C5E1-4D97-2D4C-B4FF-DFD48D60608F}" type="datetimeFigureOut">
              <a:rPr lang="en-US" smtClean="0"/>
              <a:t>5/1/18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76C5E1-4D97-2D4C-B4FF-DFD48D60608F}"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76C5E1-4D97-2D4C-B4FF-DFD48D60608F}" type="datetimeFigureOut">
              <a:rPr lang="en-US" smtClean="0"/>
              <a:t>5/1/18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76C5E1-4D97-2D4C-B4FF-DFD48D60608F}" type="datetimeFigureOut">
              <a:rPr lang="en-US" smtClean="0"/>
              <a:t>5/1/18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6C5E1-4D97-2D4C-B4FF-DFD48D60608F}" type="datetimeFigureOut">
              <a:rPr lang="en-US" smtClean="0"/>
              <a:t>5/1/18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6C5E1-4D97-2D4C-B4FF-DFD48D60608F}"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76C5E1-4D97-2D4C-B4FF-DFD48D60608F}" type="datetimeFigureOut">
              <a:rPr lang="en-US" smtClean="0"/>
              <a:t>5/1/18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5697-FD9E-CD41-9055-A78F60CD06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6C5E1-4D97-2D4C-B4FF-DFD48D60608F}" type="datetimeFigureOut">
              <a:rPr lang="en-US" smtClean="0"/>
              <a:t>5/1/18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45697-FD9E-CD41-9055-A78F60CD0650}" type="slidenum">
              <a:rPr lang="en-US" smtClean="0"/>
              <a:t>‹#›</a:t>
            </a:fld>
            <a:endParaRPr lang="en-US"/>
          </a:p>
        </p:txBody>
      </p:sp>
    </p:spTree>
    <p:extLst>
      <p:ext uri="{BB962C8B-B14F-4D97-AF65-F5344CB8AC3E}">
        <p14:creationId xmlns:p14="http://schemas.microsoft.com/office/powerpoint/2010/main" val="1416598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ecosystemmarketplac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2.png"/><Relationship Id="rId12"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khamrick@ecosystemmarketplac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44B1C-50F2-0D4B-B2C1-51347B63E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044687"/>
          </a:xfrm>
          <a:prstGeom prst="rect">
            <a:avLst/>
          </a:prstGeom>
        </p:spPr>
      </p:pic>
      <p:sp>
        <p:nvSpPr>
          <p:cNvPr id="2" name="Rectangle 1">
            <a:extLst>
              <a:ext uri="{FF2B5EF4-FFF2-40B4-BE49-F238E27FC236}">
                <a16:creationId xmlns:a16="http://schemas.microsoft.com/office/drawing/2014/main" id="{79A85A4F-73DB-6744-9325-299F5D7D1915}"/>
              </a:ext>
            </a:extLst>
          </p:cNvPr>
          <p:cNvSpPr/>
          <p:nvPr/>
        </p:nvSpPr>
        <p:spPr>
          <a:xfrm>
            <a:off x="1366997" y="806351"/>
            <a:ext cx="6657977" cy="4431983"/>
          </a:xfrm>
          <a:prstGeom prst="rect">
            <a:avLst/>
          </a:prstGeom>
          <a:solidFill>
            <a:schemeClr val="bg1">
              <a:lumMod val="95000"/>
              <a:alpha val="89000"/>
            </a:schemeClr>
          </a:solidFill>
        </p:spPr>
        <p:txBody>
          <a:bodyPr wrap="square">
            <a:spAutoFit/>
          </a:bodyPr>
          <a:lstStyle/>
          <a:p>
            <a:pPr algn="ctr"/>
            <a:endParaRPr lang="en-US" sz="2400" dirty="0">
              <a:solidFill>
                <a:srgbClr val="5F5F5F"/>
              </a:solidFill>
              <a:latin typeface="gothambold"/>
            </a:endParaRPr>
          </a:p>
          <a:p>
            <a:pPr algn="ctr"/>
            <a:r>
              <a:rPr lang="en-US" sz="2400" dirty="0">
                <a:solidFill>
                  <a:srgbClr val="5F5F5F"/>
                </a:solidFill>
                <a:latin typeface="gothambold"/>
              </a:rPr>
              <a:t>Gold Standard Grow to Zero </a:t>
            </a:r>
          </a:p>
          <a:p>
            <a:pPr algn="ctr"/>
            <a:r>
              <a:rPr lang="en-US" sz="2400" dirty="0">
                <a:solidFill>
                  <a:srgbClr val="5F5F5F"/>
                </a:solidFill>
                <a:latin typeface="gothambold"/>
              </a:rPr>
              <a:t>April 19, 2018</a:t>
            </a:r>
          </a:p>
          <a:p>
            <a:pPr algn="ctr"/>
            <a:endParaRPr lang="en-US" sz="2400" b="1" dirty="0">
              <a:solidFill>
                <a:srgbClr val="5F5F5F"/>
              </a:solidFill>
              <a:latin typeface="gothambold"/>
            </a:endParaRPr>
          </a:p>
          <a:p>
            <a:pPr algn="ctr"/>
            <a:r>
              <a:rPr lang="en-US" sz="2400" b="1" dirty="0">
                <a:solidFill>
                  <a:srgbClr val="5F5F5F"/>
                </a:solidFill>
                <a:latin typeface="gothambold"/>
              </a:rPr>
              <a:t>"Finance Beyond": How companies can use markets to reduce emissions + contribute to sustainable development</a:t>
            </a:r>
          </a:p>
          <a:p>
            <a:pPr algn="ctr"/>
            <a:endParaRPr lang="en-US" dirty="0">
              <a:solidFill>
                <a:srgbClr val="5F5F5F"/>
              </a:solidFill>
              <a:latin typeface="gothambold"/>
            </a:endParaRPr>
          </a:p>
          <a:p>
            <a:pPr algn="ctr"/>
            <a:r>
              <a:rPr lang="en-US" sz="2400" dirty="0">
                <a:solidFill>
                  <a:srgbClr val="5F5F5F"/>
                </a:solidFill>
                <a:latin typeface="gothambold"/>
              </a:rPr>
              <a:t>Kelley Hamrick</a:t>
            </a:r>
          </a:p>
          <a:p>
            <a:pPr algn="ctr"/>
            <a:r>
              <a:rPr lang="en-US" dirty="0">
                <a:solidFill>
                  <a:srgbClr val="5F5F5F"/>
                </a:solidFill>
                <a:latin typeface="gothambold"/>
              </a:rPr>
              <a:t>Program Manager</a:t>
            </a:r>
          </a:p>
          <a:p>
            <a:pPr algn="ctr"/>
            <a:r>
              <a:rPr lang="en-US" dirty="0">
                <a:solidFill>
                  <a:srgbClr val="5F5F5F"/>
                </a:solidFill>
                <a:latin typeface="gothambold"/>
              </a:rPr>
              <a:t>Forest Trends’ Ecosystem Marketplace</a:t>
            </a:r>
          </a:p>
          <a:p>
            <a:pPr algn="ctr"/>
            <a:endParaRPr lang="en-US" dirty="0">
              <a:solidFill>
                <a:srgbClr val="5F5F5F"/>
              </a:solidFill>
              <a:latin typeface="gothambold"/>
            </a:endParaRPr>
          </a:p>
          <a:p>
            <a:pPr algn="ctr"/>
            <a:endParaRPr lang="en-US" dirty="0">
              <a:solidFill>
                <a:srgbClr val="5F5F5F"/>
              </a:solidFill>
              <a:latin typeface="gothambook"/>
            </a:endParaRPr>
          </a:p>
        </p:txBody>
      </p:sp>
      <p:pic>
        <p:nvPicPr>
          <p:cNvPr id="13" name="Picture 12">
            <a:extLst>
              <a:ext uri="{FF2B5EF4-FFF2-40B4-BE49-F238E27FC236}">
                <a16:creationId xmlns:a16="http://schemas.microsoft.com/office/drawing/2014/main" id="{44F29AD7-ED28-3C49-AF6A-FAB246195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Tree>
    <p:extLst>
      <p:ext uri="{BB962C8B-B14F-4D97-AF65-F5344CB8AC3E}">
        <p14:creationId xmlns:p14="http://schemas.microsoft.com/office/powerpoint/2010/main" val="97003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285750" y="178326"/>
            <a:ext cx="8858250" cy="5386090"/>
          </a:xfrm>
          <a:prstGeom prst="rect">
            <a:avLst/>
          </a:prstGeom>
        </p:spPr>
        <p:txBody>
          <a:bodyPr wrap="square">
            <a:spAutoFit/>
          </a:bodyPr>
          <a:lstStyle/>
          <a:p>
            <a:r>
              <a:rPr lang="en-US" sz="3200" u="sng" dirty="0">
                <a:solidFill>
                  <a:schemeClr val="tx1">
                    <a:lumMod val="65000"/>
                    <a:lumOff val="35000"/>
                  </a:schemeClr>
                </a:solidFill>
              </a:rPr>
              <a:t>Set a target</a:t>
            </a:r>
            <a:r>
              <a:rPr lang="en-US" sz="2400" b="1" u="sng" dirty="0">
                <a:solidFill>
                  <a:schemeClr val="tx1">
                    <a:lumMod val="65000"/>
                    <a:lumOff val="35000"/>
                  </a:schemeClr>
                </a:solidFill>
              </a:rPr>
              <a:t>:*</a:t>
            </a:r>
          </a:p>
          <a:p>
            <a:endParaRPr lang="en-US" sz="2400" b="1" u="sng" dirty="0">
              <a:solidFill>
                <a:schemeClr val="tx1">
                  <a:lumMod val="65000"/>
                  <a:lumOff val="35000"/>
                </a:schemeClr>
              </a:solidFill>
            </a:endParaRPr>
          </a:p>
          <a:p>
            <a:r>
              <a:rPr lang="en-US" sz="3600" b="1" dirty="0">
                <a:solidFill>
                  <a:schemeClr val="tx1">
                    <a:lumMod val="65000"/>
                    <a:lumOff val="35000"/>
                  </a:schemeClr>
                </a:solidFill>
              </a:rPr>
              <a:t>1,054</a:t>
            </a:r>
            <a:r>
              <a:rPr lang="en-US" sz="2400" dirty="0">
                <a:solidFill>
                  <a:schemeClr val="tx1">
                    <a:lumMod val="65000"/>
                    <a:lumOff val="35000"/>
                  </a:schemeClr>
                </a:solidFill>
              </a:rPr>
              <a:t> companies have set an intensity target.</a:t>
            </a:r>
          </a:p>
          <a:p>
            <a:endParaRPr lang="en-US" sz="2400" dirty="0">
              <a:solidFill>
                <a:schemeClr val="tx1">
                  <a:lumMod val="65000"/>
                  <a:lumOff val="35000"/>
                </a:schemeClr>
              </a:solidFill>
            </a:endParaRPr>
          </a:p>
          <a:p>
            <a:r>
              <a:rPr lang="en-US" sz="3600" b="1" dirty="0">
                <a:solidFill>
                  <a:schemeClr val="tx1">
                    <a:lumMod val="65000"/>
                    <a:lumOff val="35000"/>
                  </a:schemeClr>
                </a:solidFill>
              </a:rPr>
              <a:t>951</a:t>
            </a:r>
            <a:r>
              <a:rPr lang="en-US" sz="2400" dirty="0">
                <a:solidFill>
                  <a:schemeClr val="tx1">
                    <a:lumMod val="65000"/>
                    <a:lumOff val="35000"/>
                  </a:schemeClr>
                </a:solidFill>
              </a:rPr>
              <a:t> companies have set an absolute target.</a:t>
            </a:r>
          </a:p>
          <a:p>
            <a:endParaRPr lang="en-US" sz="2400" dirty="0">
              <a:solidFill>
                <a:schemeClr val="tx1">
                  <a:lumMod val="65000"/>
                  <a:lumOff val="35000"/>
                </a:schemeClr>
              </a:solidFill>
            </a:endParaRPr>
          </a:p>
          <a:p>
            <a:r>
              <a:rPr lang="en-US" sz="3600" b="1" dirty="0">
                <a:solidFill>
                  <a:schemeClr val="tx1">
                    <a:lumMod val="65000"/>
                    <a:lumOff val="35000"/>
                  </a:schemeClr>
                </a:solidFill>
              </a:rPr>
              <a:t>429</a:t>
            </a:r>
            <a:r>
              <a:rPr lang="en-US" sz="2400" b="1" dirty="0">
                <a:solidFill>
                  <a:schemeClr val="tx1">
                    <a:lumMod val="65000"/>
                    <a:lumOff val="35000"/>
                  </a:schemeClr>
                </a:solidFill>
              </a:rPr>
              <a:t> </a:t>
            </a:r>
            <a:r>
              <a:rPr lang="en-US" sz="2400" dirty="0">
                <a:solidFill>
                  <a:schemeClr val="tx1">
                    <a:lumMod val="65000"/>
                    <a:lumOff val="35000"/>
                  </a:schemeClr>
                </a:solidFill>
              </a:rPr>
              <a:t>companies have set a renewable energy </a:t>
            </a:r>
          </a:p>
          <a:p>
            <a:r>
              <a:rPr lang="en-US" sz="2400" dirty="0">
                <a:solidFill>
                  <a:schemeClr val="tx1">
                    <a:lumMod val="65000"/>
                    <a:lumOff val="35000"/>
                  </a:schemeClr>
                </a:solidFill>
              </a:rPr>
              <a:t>consumption and/or production target.</a:t>
            </a:r>
          </a:p>
          <a:p>
            <a:endParaRPr lang="en-US" sz="2400" dirty="0">
              <a:solidFill>
                <a:schemeClr val="tx1">
                  <a:lumMod val="65000"/>
                  <a:lumOff val="35000"/>
                </a:schemeClr>
              </a:solidFill>
            </a:endParaRPr>
          </a:p>
          <a:p>
            <a:r>
              <a:rPr lang="en-US" sz="3600" b="1" dirty="0">
                <a:solidFill>
                  <a:schemeClr val="tx1">
                    <a:lumMod val="65000"/>
                    <a:lumOff val="35000"/>
                  </a:schemeClr>
                </a:solidFill>
              </a:rPr>
              <a:t>322</a:t>
            </a:r>
            <a:r>
              <a:rPr lang="en-US" sz="2400" dirty="0">
                <a:solidFill>
                  <a:schemeClr val="tx1">
                    <a:lumMod val="65000"/>
                    <a:lumOff val="35000"/>
                  </a:schemeClr>
                </a:solidFill>
              </a:rPr>
              <a:t> companies have not set any climate 	</a:t>
            </a:r>
          </a:p>
          <a:p>
            <a:r>
              <a:rPr lang="en-US" sz="2400" dirty="0">
                <a:solidFill>
                  <a:schemeClr val="tx1">
                    <a:lumMod val="65000"/>
                    <a:lumOff val="35000"/>
                  </a:schemeClr>
                </a:solidFill>
              </a:rPr>
              <a:t>reduction target.</a:t>
            </a:r>
          </a:p>
          <a:p>
            <a:endParaRPr lang="en-US" sz="2400" dirty="0">
              <a:solidFill>
                <a:schemeClr val="tx1">
                  <a:lumMod val="65000"/>
                  <a:lumOff val="35000"/>
                </a:schemeClr>
              </a:solidFill>
            </a:endParaRPr>
          </a:p>
        </p:txBody>
      </p:sp>
      <p:sp>
        <p:nvSpPr>
          <p:cNvPr id="6" name="Rectangle 5">
            <a:extLst>
              <a:ext uri="{FF2B5EF4-FFF2-40B4-BE49-F238E27FC236}">
                <a16:creationId xmlns:a16="http://schemas.microsoft.com/office/drawing/2014/main" id="{6705F3DF-195B-3B44-943B-061B096A4322}"/>
              </a:ext>
            </a:extLst>
          </p:cNvPr>
          <p:cNvSpPr/>
          <p:nvPr/>
        </p:nvSpPr>
        <p:spPr>
          <a:xfrm>
            <a:off x="285750" y="5277246"/>
            <a:ext cx="8472488" cy="646331"/>
          </a:xfrm>
          <a:prstGeom prst="rect">
            <a:avLst/>
          </a:prstGeom>
        </p:spPr>
        <p:txBody>
          <a:bodyPr wrap="square">
            <a:spAutoFit/>
          </a:bodyPr>
          <a:lstStyle/>
          <a:p>
            <a:r>
              <a:rPr lang="en-US" dirty="0">
                <a:solidFill>
                  <a:schemeClr val="tx1">
                    <a:lumMod val="65000"/>
                    <a:lumOff val="35000"/>
                  </a:schemeClr>
                </a:solidFill>
              </a:rPr>
              <a:t>*Note: Not all numbers add up to 1,923 companies, as not all companies responded to all questions. </a:t>
            </a:r>
          </a:p>
        </p:txBody>
      </p:sp>
    </p:spTree>
    <p:extLst>
      <p:ext uri="{BB962C8B-B14F-4D97-AF65-F5344CB8AC3E}">
        <p14:creationId xmlns:p14="http://schemas.microsoft.com/office/powerpoint/2010/main" val="99606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285750" y="178326"/>
            <a:ext cx="8858250" cy="5386090"/>
          </a:xfrm>
          <a:prstGeom prst="rect">
            <a:avLst/>
          </a:prstGeom>
        </p:spPr>
        <p:txBody>
          <a:bodyPr wrap="square">
            <a:spAutoFit/>
          </a:bodyPr>
          <a:lstStyle/>
          <a:p>
            <a:r>
              <a:rPr lang="en-US" sz="3200" u="sng" dirty="0">
                <a:solidFill>
                  <a:schemeClr val="tx1">
                    <a:lumMod val="65000"/>
                    <a:lumOff val="35000"/>
                  </a:schemeClr>
                </a:solidFill>
              </a:rPr>
              <a:t>Set a target</a:t>
            </a:r>
            <a:r>
              <a:rPr lang="en-US" sz="2400" b="1" u="sng" dirty="0">
                <a:solidFill>
                  <a:schemeClr val="tx1">
                    <a:lumMod val="65000"/>
                    <a:lumOff val="35000"/>
                  </a:schemeClr>
                </a:solidFill>
              </a:rPr>
              <a:t>:*</a:t>
            </a:r>
          </a:p>
          <a:p>
            <a:endParaRPr lang="en-US" sz="2400" b="1" u="sng" dirty="0">
              <a:solidFill>
                <a:schemeClr val="tx1">
                  <a:lumMod val="65000"/>
                  <a:lumOff val="35000"/>
                </a:schemeClr>
              </a:solidFill>
            </a:endParaRPr>
          </a:p>
          <a:p>
            <a:r>
              <a:rPr lang="en-US" sz="3600" b="1" dirty="0">
                <a:solidFill>
                  <a:schemeClr val="tx1">
                    <a:lumMod val="65000"/>
                    <a:lumOff val="35000"/>
                  </a:schemeClr>
                </a:solidFill>
              </a:rPr>
              <a:t>1,054</a:t>
            </a:r>
            <a:r>
              <a:rPr lang="en-US" sz="2400" dirty="0">
                <a:solidFill>
                  <a:schemeClr val="tx1">
                    <a:lumMod val="65000"/>
                    <a:lumOff val="35000"/>
                  </a:schemeClr>
                </a:solidFill>
              </a:rPr>
              <a:t> companies have set an intensity target.</a:t>
            </a:r>
          </a:p>
          <a:p>
            <a:endParaRPr lang="en-US" sz="2400" dirty="0">
              <a:solidFill>
                <a:schemeClr val="tx1">
                  <a:lumMod val="65000"/>
                  <a:lumOff val="35000"/>
                </a:schemeClr>
              </a:solidFill>
            </a:endParaRPr>
          </a:p>
          <a:p>
            <a:r>
              <a:rPr lang="en-US" sz="3600" b="1" dirty="0">
                <a:solidFill>
                  <a:schemeClr val="tx1">
                    <a:lumMod val="65000"/>
                    <a:lumOff val="35000"/>
                  </a:schemeClr>
                </a:solidFill>
              </a:rPr>
              <a:t>951</a:t>
            </a:r>
            <a:r>
              <a:rPr lang="en-US" sz="2400" dirty="0">
                <a:solidFill>
                  <a:schemeClr val="tx1">
                    <a:lumMod val="65000"/>
                    <a:lumOff val="35000"/>
                  </a:schemeClr>
                </a:solidFill>
              </a:rPr>
              <a:t> companies have set an absolute target.</a:t>
            </a:r>
          </a:p>
          <a:p>
            <a:endParaRPr lang="en-US" sz="2400" dirty="0">
              <a:solidFill>
                <a:schemeClr val="tx1">
                  <a:lumMod val="65000"/>
                  <a:lumOff val="35000"/>
                </a:schemeClr>
              </a:solidFill>
            </a:endParaRPr>
          </a:p>
          <a:p>
            <a:r>
              <a:rPr lang="en-US" sz="3600" b="1" dirty="0">
                <a:solidFill>
                  <a:schemeClr val="tx1">
                    <a:lumMod val="65000"/>
                    <a:lumOff val="35000"/>
                  </a:schemeClr>
                </a:solidFill>
              </a:rPr>
              <a:t>429</a:t>
            </a:r>
            <a:r>
              <a:rPr lang="en-US" sz="2400" b="1" dirty="0">
                <a:solidFill>
                  <a:schemeClr val="tx1">
                    <a:lumMod val="65000"/>
                    <a:lumOff val="35000"/>
                  </a:schemeClr>
                </a:solidFill>
              </a:rPr>
              <a:t> </a:t>
            </a:r>
            <a:r>
              <a:rPr lang="en-US" sz="2400" dirty="0">
                <a:solidFill>
                  <a:schemeClr val="tx1">
                    <a:lumMod val="65000"/>
                    <a:lumOff val="35000"/>
                  </a:schemeClr>
                </a:solidFill>
              </a:rPr>
              <a:t>companies have set a renewable energy </a:t>
            </a:r>
          </a:p>
          <a:p>
            <a:r>
              <a:rPr lang="en-US" sz="2400" dirty="0">
                <a:solidFill>
                  <a:schemeClr val="tx1">
                    <a:lumMod val="65000"/>
                    <a:lumOff val="35000"/>
                  </a:schemeClr>
                </a:solidFill>
              </a:rPr>
              <a:t>consumption and/or production target.</a:t>
            </a:r>
          </a:p>
          <a:p>
            <a:endParaRPr lang="en-US" sz="2400" dirty="0">
              <a:solidFill>
                <a:schemeClr val="tx1">
                  <a:lumMod val="65000"/>
                  <a:lumOff val="35000"/>
                </a:schemeClr>
              </a:solidFill>
            </a:endParaRPr>
          </a:p>
          <a:p>
            <a:r>
              <a:rPr lang="en-US" sz="3600" b="1" dirty="0">
                <a:solidFill>
                  <a:schemeClr val="tx1">
                    <a:lumMod val="65000"/>
                    <a:lumOff val="35000"/>
                  </a:schemeClr>
                </a:solidFill>
              </a:rPr>
              <a:t>322</a:t>
            </a:r>
            <a:r>
              <a:rPr lang="en-US" sz="2400" dirty="0">
                <a:solidFill>
                  <a:schemeClr val="tx1">
                    <a:lumMod val="65000"/>
                    <a:lumOff val="35000"/>
                  </a:schemeClr>
                </a:solidFill>
              </a:rPr>
              <a:t> companies have not set any climate 	</a:t>
            </a:r>
          </a:p>
          <a:p>
            <a:r>
              <a:rPr lang="en-US" sz="2400" dirty="0">
                <a:solidFill>
                  <a:schemeClr val="tx1">
                    <a:lumMod val="65000"/>
                    <a:lumOff val="35000"/>
                  </a:schemeClr>
                </a:solidFill>
              </a:rPr>
              <a:t>reduction target.</a:t>
            </a:r>
          </a:p>
          <a:p>
            <a:endParaRPr lang="en-US" sz="2400" dirty="0">
              <a:solidFill>
                <a:schemeClr val="tx1">
                  <a:lumMod val="65000"/>
                  <a:lumOff val="35000"/>
                </a:schemeClr>
              </a:solidFill>
            </a:endParaRPr>
          </a:p>
        </p:txBody>
      </p:sp>
      <p:sp>
        <p:nvSpPr>
          <p:cNvPr id="6" name="Rectangle 5">
            <a:extLst>
              <a:ext uri="{FF2B5EF4-FFF2-40B4-BE49-F238E27FC236}">
                <a16:creationId xmlns:a16="http://schemas.microsoft.com/office/drawing/2014/main" id="{6705F3DF-195B-3B44-943B-061B096A4322}"/>
              </a:ext>
            </a:extLst>
          </p:cNvPr>
          <p:cNvSpPr/>
          <p:nvPr/>
        </p:nvSpPr>
        <p:spPr>
          <a:xfrm>
            <a:off x="285750" y="5277246"/>
            <a:ext cx="8472488" cy="646331"/>
          </a:xfrm>
          <a:prstGeom prst="rect">
            <a:avLst/>
          </a:prstGeom>
        </p:spPr>
        <p:txBody>
          <a:bodyPr wrap="square">
            <a:spAutoFit/>
          </a:bodyPr>
          <a:lstStyle/>
          <a:p>
            <a:r>
              <a:rPr lang="en-US" dirty="0">
                <a:solidFill>
                  <a:schemeClr val="tx1">
                    <a:lumMod val="65000"/>
                    <a:lumOff val="35000"/>
                  </a:schemeClr>
                </a:solidFill>
              </a:rPr>
              <a:t>*Note: Not all numbers add up to 1,923 companies, as not all companies responded to all questions. </a:t>
            </a:r>
          </a:p>
        </p:txBody>
      </p:sp>
      <p:sp>
        <p:nvSpPr>
          <p:cNvPr id="5" name="Rectangle 4">
            <a:extLst>
              <a:ext uri="{FF2B5EF4-FFF2-40B4-BE49-F238E27FC236}">
                <a16:creationId xmlns:a16="http://schemas.microsoft.com/office/drawing/2014/main" id="{80C4D6E7-97E0-554B-ACF9-ADEE4D3F4B38}"/>
              </a:ext>
            </a:extLst>
          </p:cNvPr>
          <p:cNvSpPr/>
          <p:nvPr/>
        </p:nvSpPr>
        <p:spPr>
          <a:xfrm>
            <a:off x="6571283" y="1009110"/>
            <a:ext cx="2402235" cy="79041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53% </a:t>
            </a:r>
            <a:r>
              <a:rPr lang="en-US" dirty="0">
                <a:solidFill>
                  <a:schemeClr val="tx1">
                    <a:lumMod val="65000"/>
                    <a:lumOff val="35000"/>
                  </a:schemeClr>
                </a:solidFill>
              </a:rPr>
              <a:t>versus </a:t>
            </a:r>
            <a:r>
              <a:rPr lang="en-US" sz="3200" b="1" dirty="0">
                <a:solidFill>
                  <a:srgbClr val="063A5A"/>
                </a:solidFill>
              </a:rPr>
              <a:t>43%</a:t>
            </a:r>
          </a:p>
        </p:txBody>
      </p:sp>
      <p:sp>
        <p:nvSpPr>
          <p:cNvPr id="8" name="Rectangle 7">
            <a:extLst>
              <a:ext uri="{FF2B5EF4-FFF2-40B4-BE49-F238E27FC236}">
                <a16:creationId xmlns:a16="http://schemas.microsoft.com/office/drawing/2014/main" id="{E3D1AC06-7207-AC46-8154-4A92A1AF0A9D}"/>
              </a:ext>
            </a:extLst>
          </p:cNvPr>
          <p:cNvSpPr/>
          <p:nvPr/>
        </p:nvSpPr>
        <p:spPr>
          <a:xfrm>
            <a:off x="6571282" y="2050648"/>
            <a:ext cx="2402235" cy="79041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45% </a:t>
            </a:r>
            <a:r>
              <a:rPr lang="en-US" dirty="0">
                <a:solidFill>
                  <a:schemeClr val="tx1">
                    <a:lumMod val="65000"/>
                    <a:lumOff val="35000"/>
                  </a:schemeClr>
                </a:solidFill>
              </a:rPr>
              <a:t>versus </a:t>
            </a:r>
            <a:r>
              <a:rPr lang="en-US" sz="3200" b="1" dirty="0">
                <a:solidFill>
                  <a:srgbClr val="063A5A"/>
                </a:solidFill>
              </a:rPr>
              <a:t>52%</a:t>
            </a:r>
          </a:p>
        </p:txBody>
      </p:sp>
      <p:sp>
        <p:nvSpPr>
          <p:cNvPr id="9" name="Rectangle 8">
            <a:extLst>
              <a:ext uri="{FF2B5EF4-FFF2-40B4-BE49-F238E27FC236}">
                <a16:creationId xmlns:a16="http://schemas.microsoft.com/office/drawing/2014/main" id="{155964A2-8BAA-CF43-BE08-7DED68D400F8}"/>
              </a:ext>
            </a:extLst>
          </p:cNvPr>
          <p:cNvSpPr/>
          <p:nvPr/>
        </p:nvSpPr>
        <p:spPr>
          <a:xfrm>
            <a:off x="6571281" y="3092186"/>
            <a:ext cx="2402235" cy="79041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19% </a:t>
            </a:r>
            <a:r>
              <a:rPr lang="en-US" dirty="0">
                <a:solidFill>
                  <a:schemeClr val="tx1">
                    <a:lumMod val="65000"/>
                    <a:lumOff val="35000"/>
                  </a:schemeClr>
                </a:solidFill>
              </a:rPr>
              <a:t>versus </a:t>
            </a:r>
            <a:r>
              <a:rPr lang="en-US" sz="3200" b="1" dirty="0">
                <a:solidFill>
                  <a:srgbClr val="063A5A"/>
                </a:solidFill>
              </a:rPr>
              <a:t>28%</a:t>
            </a:r>
          </a:p>
        </p:txBody>
      </p:sp>
      <p:sp>
        <p:nvSpPr>
          <p:cNvPr id="10" name="Rectangle 9">
            <a:extLst>
              <a:ext uri="{FF2B5EF4-FFF2-40B4-BE49-F238E27FC236}">
                <a16:creationId xmlns:a16="http://schemas.microsoft.com/office/drawing/2014/main" id="{7BA5960A-B2D5-3245-B69D-A7D391547241}"/>
              </a:ext>
            </a:extLst>
          </p:cNvPr>
          <p:cNvSpPr/>
          <p:nvPr/>
        </p:nvSpPr>
        <p:spPr>
          <a:xfrm>
            <a:off x="6571280" y="4133724"/>
            <a:ext cx="2402235" cy="79041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19% </a:t>
            </a:r>
            <a:r>
              <a:rPr lang="en-US" dirty="0">
                <a:solidFill>
                  <a:schemeClr val="tx1">
                    <a:lumMod val="65000"/>
                    <a:lumOff val="35000"/>
                  </a:schemeClr>
                </a:solidFill>
              </a:rPr>
              <a:t>versus </a:t>
            </a:r>
            <a:r>
              <a:rPr lang="en-US" sz="3200" b="1" dirty="0">
                <a:solidFill>
                  <a:srgbClr val="063A5A"/>
                </a:solidFill>
              </a:rPr>
              <a:t>06%</a:t>
            </a:r>
          </a:p>
        </p:txBody>
      </p:sp>
    </p:spTree>
    <p:extLst>
      <p:ext uri="{BB962C8B-B14F-4D97-AF65-F5344CB8AC3E}">
        <p14:creationId xmlns:p14="http://schemas.microsoft.com/office/powerpoint/2010/main" val="323182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5" name="Rectangle 4">
            <a:extLst>
              <a:ext uri="{FF2B5EF4-FFF2-40B4-BE49-F238E27FC236}">
                <a16:creationId xmlns:a16="http://schemas.microsoft.com/office/drawing/2014/main" id="{F7CD426C-7564-1746-8B1B-E775FB6A8D2D}"/>
              </a:ext>
            </a:extLst>
          </p:cNvPr>
          <p:cNvSpPr/>
          <p:nvPr/>
        </p:nvSpPr>
        <p:spPr>
          <a:xfrm>
            <a:off x="285750" y="178326"/>
            <a:ext cx="8703267" cy="6309420"/>
          </a:xfrm>
          <a:prstGeom prst="rect">
            <a:avLst/>
          </a:prstGeom>
        </p:spPr>
        <p:txBody>
          <a:bodyPr wrap="square">
            <a:spAutoFit/>
          </a:bodyPr>
          <a:lstStyle/>
          <a:p>
            <a:r>
              <a:rPr lang="en-US" sz="3200" u="sng" dirty="0">
                <a:solidFill>
                  <a:schemeClr val="tx1">
                    <a:lumMod val="65000"/>
                    <a:lumOff val="35000"/>
                  </a:schemeClr>
                </a:solidFill>
              </a:rPr>
              <a:t>Set a Science-Based Target</a:t>
            </a:r>
            <a:r>
              <a:rPr lang="en-US" sz="2400" b="1" u="sng" dirty="0">
                <a:solidFill>
                  <a:schemeClr val="tx1">
                    <a:lumMod val="65000"/>
                    <a:lumOff val="35000"/>
                  </a:schemeClr>
                </a:solidFill>
              </a:rPr>
              <a:t>:</a:t>
            </a:r>
          </a:p>
          <a:p>
            <a:endParaRPr lang="en-US" sz="1400" b="1" u="sng" dirty="0">
              <a:solidFill>
                <a:schemeClr val="tx1">
                  <a:lumMod val="65000"/>
                  <a:lumOff val="35000"/>
                </a:schemeClr>
              </a:solidFill>
            </a:endParaRPr>
          </a:p>
          <a:p>
            <a:r>
              <a:rPr lang="en-US" sz="3600" b="1" dirty="0">
                <a:solidFill>
                  <a:schemeClr val="tx1">
                    <a:lumMod val="65000"/>
                    <a:lumOff val="35000"/>
                  </a:schemeClr>
                </a:solidFill>
              </a:rPr>
              <a:t>215</a:t>
            </a:r>
            <a:r>
              <a:rPr lang="en-US" sz="2400" dirty="0">
                <a:solidFill>
                  <a:schemeClr val="tx1">
                    <a:lumMod val="65000"/>
                    <a:lumOff val="35000"/>
                  </a:schemeClr>
                </a:solidFill>
              </a:rPr>
              <a:t> </a:t>
            </a:r>
            <a:r>
              <a:rPr lang="en-US" sz="2000" dirty="0">
                <a:solidFill>
                  <a:schemeClr val="tx1">
                    <a:lumMod val="65000"/>
                    <a:lumOff val="35000"/>
                  </a:schemeClr>
                </a:solidFill>
              </a:rPr>
              <a:t>companies intend to set an SBT in two years.</a:t>
            </a:r>
          </a:p>
          <a:p>
            <a:endParaRPr lang="en-US" sz="1600" dirty="0">
              <a:solidFill>
                <a:schemeClr val="tx1">
                  <a:lumMod val="65000"/>
                  <a:lumOff val="35000"/>
                </a:schemeClr>
              </a:solidFill>
            </a:endParaRPr>
          </a:p>
          <a:p>
            <a:r>
              <a:rPr lang="en-US" sz="3600" b="1" dirty="0">
                <a:solidFill>
                  <a:schemeClr val="tx1">
                    <a:lumMod val="65000"/>
                    <a:lumOff val="35000"/>
                  </a:schemeClr>
                </a:solidFill>
              </a:rPr>
              <a:t>169</a:t>
            </a:r>
            <a:r>
              <a:rPr lang="en-US" sz="2400" dirty="0">
                <a:solidFill>
                  <a:schemeClr val="tx1">
                    <a:lumMod val="65000"/>
                    <a:lumOff val="35000"/>
                  </a:schemeClr>
                </a:solidFill>
              </a:rPr>
              <a:t> </a:t>
            </a:r>
            <a:r>
              <a:rPr lang="en-US" sz="2000" dirty="0">
                <a:solidFill>
                  <a:schemeClr val="tx1">
                    <a:lumMod val="65000"/>
                    <a:lumOff val="35000"/>
                  </a:schemeClr>
                </a:solidFill>
              </a:rPr>
              <a:t>companies do </a:t>
            </a:r>
            <a:r>
              <a:rPr lang="en-US" sz="2000" i="1" dirty="0">
                <a:solidFill>
                  <a:schemeClr val="tx1">
                    <a:lumMod val="65000"/>
                    <a:lumOff val="35000"/>
                  </a:schemeClr>
                </a:solidFill>
              </a:rPr>
              <a:t>not</a:t>
            </a:r>
            <a:r>
              <a:rPr lang="en-US" sz="2000" dirty="0">
                <a:solidFill>
                  <a:schemeClr val="tx1">
                    <a:lumMod val="65000"/>
                    <a:lumOff val="35000"/>
                  </a:schemeClr>
                </a:solidFill>
              </a:rPr>
              <a:t> intend to set an SBT in two years.</a:t>
            </a:r>
          </a:p>
          <a:p>
            <a:endParaRPr lang="en-US" dirty="0">
              <a:solidFill>
                <a:schemeClr val="tx1">
                  <a:lumMod val="65000"/>
                  <a:lumOff val="35000"/>
                </a:schemeClr>
              </a:solidFill>
            </a:endParaRPr>
          </a:p>
          <a:p>
            <a:r>
              <a:rPr lang="en-US" sz="3600" b="1" dirty="0">
                <a:solidFill>
                  <a:schemeClr val="tx1">
                    <a:lumMod val="65000"/>
                    <a:lumOff val="35000"/>
                  </a:schemeClr>
                </a:solidFill>
              </a:rPr>
              <a:t>105</a:t>
            </a:r>
            <a:r>
              <a:rPr lang="en-US" sz="2400" b="1" dirty="0">
                <a:solidFill>
                  <a:schemeClr val="tx1">
                    <a:lumMod val="65000"/>
                    <a:lumOff val="35000"/>
                  </a:schemeClr>
                </a:solidFill>
              </a:rPr>
              <a:t> </a:t>
            </a:r>
            <a:r>
              <a:rPr lang="en-US" sz="2000" dirty="0">
                <a:solidFill>
                  <a:schemeClr val="tx1">
                    <a:lumMod val="65000"/>
                    <a:lumOff val="35000"/>
                  </a:schemeClr>
                </a:solidFill>
              </a:rPr>
              <a:t>companies’ targets have not yet been </a:t>
            </a:r>
          </a:p>
          <a:p>
            <a:r>
              <a:rPr lang="en-US" sz="2000" dirty="0">
                <a:solidFill>
                  <a:schemeClr val="tx1">
                    <a:lumMod val="65000"/>
                    <a:lumOff val="35000"/>
                  </a:schemeClr>
                </a:solidFill>
              </a:rPr>
              <a:t>approved as science-based by the SBT initiative.</a:t>
            </a:r>
          </a:p>
          <a:p>
            <a:endParaRPr lang="en-US" dirty="0">
              <a:solidFill>
                <a:schemeClr val="tx1">
                  <a:lumMod val="65000"/>
                  <a:lumOff val="35000"/>
                </a:schemeClr>
              </a:solidFill>
            </a:endParaRPr>
          </a:p>
          <a:p>
            <a:r>
              <a:rPr lang="en-US" sz="3600" b="1" dirty="0">
                <a:solidFill>
                  <a:schemeClr val="tx1">
                    <a:lumMod val="65000"/>
                    <a:lumOff val="35000"/>
                  </a:schemeClr>
                </a:solidFill>
              </a:rPr>
              <a:t>49</a:t>
            </a:r>
            <a:r>
              <a:rPr lang="en-US" sz="2400" dirty="0">
                <a:solidFill>
                  <a:schemeClr val="tx1">
                    <a:lumMod val="65000"/>
                    <a:lumOff val="35000"/>
                  </a:schemeClr>
                </a:solidFill>
              </a:rPr>
              <a:t> </a:t>
            </a:r>
            <a:r>
              <a:rPr lang="en-US" sz="2000" dirty="0">
                <a:solidFill>
                  <a:schemeClr val="tx1">
                    <a:lumMod val="65000"/>
                    <a:lumOff val="35000"/>
                  </a:schemeClr>
                </a:solidFill>
              </a:rPr>
              <a:t>companies have not set a science-based target </a:t>
            </a:r>
          </a:p>
          <a:p>
            <a:r>
              <a:rPr lang="en-US" sz="2000" dirty="0">
                <a:solidFill>
                  <a:schemeClr val="tx1">
                    <a:lumMod val="65000"/>
                    <a:lumOff val="35000"/>
                  </a:schemeClr>
                </a:solidFill>
              </a:rPr>
              <a:t>as there is no methodology for their sector.</a:t>
            </a:r>
            <a:endParaRPr lang="en-US" sz="2000" b="1" dirty="0">
              <a:solidFill>
                <a:schemeClr val="tx1">
                  <a:lumMod val="65000"/>
                  <a:lumOff val="35000"/>
                </a:schemeClr>
              </a:solidFill>
            </a:endParaRPr>
          </a:p>
          <a:p>
            <a:endParaRPr lang="en-US" dirty="0">
              <a:solidFill>
                <a:schemeClr val="tx1">
                  <a:lumMod val="65000"/>
                  <a:lumOff val="35000"/>
                </a:schemeClr>
              </a:solidFill>
            </a:endParaRPr>
          </a:p>
          <a:p>
            <a:r>
              <a:rPr lang="en-US" sz="3600" b="1" dirty="0">
                <a:solidFill>
                  <a:schemeClr val="tx1">
                    <a:lumMod val="65000"/>
                    <a:lumOff val="35000"/>
                  </a:schemeClr>
                </a:solidFill>
              </a:rPr>
              <a:t>46</a:t>
            </a:r>
            <a:r>
              <a:rPr lang="en-US" sz="2400" dirty="0">
                <a:solidFill>
                  <a:schemeClr val="tx1">
                    <a:lumMod val="65000"/>
                    <a:lumOff val="35000"/>
                  </a:schemeClr>
                </a:solidFill>
              </a:rPr>
              <a:t> </a:t>
            </a:r>
            <a:r>
              <a:rPr lang="en-US" sz="2000" dirty="0">
                <a:solidFill>
                  <a:schemeClr val="tx1">
                    <a:lumMod val="65000"/>
                    <a:lumOff val="35000"/>
                  </a:schemeClr>
                </a:solidFill>
              </a:rPr>
              <a:t>companies have set targets approved as </a:t>
            </a:r>
          </a:p>
          <a:p>
            <a:r>
              <a:rPr lang="en-US" sz="2000" dirty="0">
                <a:solidFill>
                  <a:schemeClr val="tx1">
                    <a:lumMod val="65000"/>
                    <a:lumOff val="35000"/>
                  </a:schemeClr>
                </a:solidFill>
              </a:rPr>
              <a:t>science-based by the SBT initiative. </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58949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5" name="Rectangle 4">
            <a:extLst>
              <a:ext uri="{FF2B5EF4-FFF2-40B4-BE49-F238E27FC236}">
                <a16:creationId xmlns:a16="http://schemas.microsoft.com/office/drawing/2014/main" id="{F7CD426C-7564-1746-8B1B-E775FB6A8D2D}"/>
              </a:ext>
            </a:extLst>
          </p:cNvPr>
          <p:cNvSpPr/>
          <p:nvPr/>
        </p:nvSpPr>
        <p:spPr>
          <a:xfrm>
            <a:off x="285750" y="178326"/>
            <a:ext cx="8703267" cy="6309420"/>
          </a:xfrm>
          <a:prstGeom prst="rect">
            <a:avLst/>
          </a:prstGeom>
        </p:spPr>
        <p:txBody>
          <a:bodyPr wrap="square">
            <a:spAutoFit/>
          </a:bodyPr>
          <a:lstStyle/>
          <a:p>
            <a:r>
              <a:rPr lang="en-US" sz="3200" u="sng" dirty="0">
                <a:solidFill>
                  <a:schemeClr val="tx1">
                    <a:lumMod val="65000"/>
                    <a:lumOff val="35000"/>
                  </a:schemeClr>
                </a:solidFill>
              </a:rPr>
              <a:t>Set a Science-Based Target</a:t>
            </a:r>
            <a:r>
              <a:rPr lang="en-US" sz="2400" b="1" u="sng" dirty="0">
                <a:solidFill>
                  <a:schemeClr val="tx1">
                    <a:lumMod val="65000"/>
                    <a:lumOff val="35000"/>
                  </a:schemeClr>
                </a:solidFill>
              </a:rPr>
              <a:t>:</a:t>
            </a:r>
          </a:p>
          <a:p>
            <a:endParaRPr lang="en-US" sz="1400" b="1" u="sng" dirty="0">
              <a:solidFill>
                <a:schemeClr val="tx1">
                  <a:lumMod val="65000"/>
                  <a:lumOff val="35000"/>
                </a:schemeClr>
              </a:solidFill>
            </a:endParaRPr>
          </a:p>
          <a:p>
            <a:r>
              <a:rPr lang="en-US" sz="3600" b="1" dirty="0">
                <a:solidFill>
                  <a:schemeClr val="tx1">
                    <a:lumMod val="65000"/>
                    <a:lumOff val="35000"/>
                  </a:schemeClr>
                </a:solidFill>
              </a:rPr>
              <a:t>215</a:t>
            </a:r>
            <a:r>
              <a:rPr lang="en-US" sz="2400" dirty="0">
                <a:solidFill>
                  <a:schemeClr val="tx1">
                    <a:lumMod val="65000"/>
                    <a:lumOff val="35000"/>
                  </a:schemeClr>
                </a:solidFill>
              </a:rPr>
              <a:t> </a:t>
            </a:r>
            <a:r>
              <a:rPr lang="en-US" sz="2000" dirty="0">
                <a:solidFill>
                  <a:schemeClr val="tx1">
                    <a:lumMod val="65000"/>
                    <a:lumOff val="35000"/>
                  </a:schemeClr>
                </a:solidFill>
              </a:rPr>
              <a:t>companies intend to set an SBT in two years.</a:t>
            </a:r>
          </a:p>
          <a:p>
            <a:endParaRPr lang="en-US" sz="1600" dirty="0">
              <a:solidFill>
                <a:schemeClr val="tx1">
                  <a:lumMod val="65000"/>
                  <a:lumOff val="35000"/>
                </a:schemeClr>
              </a:solidFill>
            </a:endParaRPr>
          </a:p>
          <a:p>
            <a:r>
              <a:rPr lang="en-US" sz="3600" b="1" dirty="0">
                <a:solidFill>
                  <a:schemeClr val="tx1">
                    <a:lumMod val="65000"/>
                    <a:lumOff val="35000"/>
                  </a:schemeClr>
                </a:solidFill>
              </a:rPr>
              <a:t>169</a:t>
            </a:r>
            <a:r>
              <a:rPr lang="en-US" sz="2400" dirty="0">
                <a:solidFill>
                  <a:schemeClr val="tx1">
                    <a:lumMod val="65000"/>
                    <a:lumOff val="35000"/>
                  </a:schemeClr>
                </a:solidFill>
              </a:rPr>
              <a:t> </a:t>
            </a:r>
            <a:r>
              <a:rPr lang="en-US" sz="2000" dirty="0">
                <a:solidFill>
                  <a:schemeClr val="tx1">
                    <a:lumMod val="65000"/>
                    <a:lumOff val="35000"/>
                  </a:schemeClr>
                </a:solidFill>
              </a:rPr>
              <a:t>companies do </a:t>
            </a:r>
            <a:r>
              <a:rPr lang="en-US" sz="2000" i="1" dirty="0">
                <a:solidFill>
                  <a:schemeClr val="tx1">
                    <a:lumMod val="65000"/>
                    <a:lumOff val="35000"/>
                  </a:schemeClr>
                </a:solidFill>
              </a:rPr>
              <a:t>not</a:t>
            </a:r>
            <a:r>
              <a:rPr lang="en-US" sz="2000" dirty="0">
                <a:solidFill>
                  <a:schemeClr val="tx1">
                    <a:lumMod val="65000"/>
                    <a:lumOff val="35000"/>
                  </a:schemeClr>
                </a:solidFill>
              </a:rPr>
              <a:t> intend to set an SBT in two years.</a:t>
            </a:r>
          </a:p>
          <a:p>
            <a:endParaRPr lang="en-US" dirty="0">
              <a:solidFill>
                <a:schemeClr val="tx1">
                  <a:lumMod val="65000"/>
                  <a:lumOff val="35000"/>
                </a:schemeClr>
              </a:solidFill>
            </a:endParaRPr>
          </a:p>
          <a:p>
            <a:r>
              <a:rPr lang="en-US" sz="3600" b="1" dirty="0">
                <a:solidFill>
                  <a:schemeClr val="tx1">
                    <a:lumMod val="65000"/>
                    <a:lumOff val="35000"/>
                  </a:schemeClr>
                </a:solidFill>
              </a:rPr>
              <a:t>105</a:t>
            </a:r>
            <a:r>
              <a:rPr lang="en-US" sz="2400" b="1" dirty="0">
                <a:solidFill>
                  <a:schemeClr val="tx1">
                    <a:lumMod val="65000"/>
                    <a:lumOff val="35000"/>
                  </a:schemeClr>
                </a:solidFill>
              </a:rPr>
              <a:t> </a:t>
            </a:r>
            <a:r>
              <a:rPr lang="en-US" sz="2000" dirty="0">
                <a:solidFill>
                  <a:schemeClr val="tx1">
                    <a:lumMod val="65000"/>
                    <a:lumOff val="35000"/>
                  </a:schemeClr>
                </a:solidFill>
              </a:rPr>
              <a:t>companies’ targets have not yet been </a:t>
            </a:r>
          </a:p>
          <a:p>
            <a:r>
              <a:rPr lang="en-US" sz="2000" dirty="0">
                <a:solidFill>
                  <a:schemeClr val="tx1">
                    <a:lumMod val="65000"/>
                    <a:lumOff val="35000"/>
                  </a:schemeClr>
                </a:solidFill>
              </a:rPr>
              <a:t>approved as science-based by the SBT initiative.</a:t>
            </a:r>
          </a:p>
          <a:p>
            <a:endParaRPr lang="en-US" dirty="0">
              <a:solidFill>
                <a:schemeClr val="tx1">
                  <a:lumMod val="65000"/>
                  <a:lumOff val="35000"/>
                </a:schemeClr>
              </a:solidFill>
            </a:endParaRPr>
          </a:p>
          <a:p>
            <a:r>
              <a:rPr lang="en-US" sz="3600" b="1" dirty="0">
                <a:solidFill>
                  <a:schemeClr val="tx1">
                    <a:lumMod val="65000"/>
                    <a:lumOff val="35000"/>
                  </a:schemeClr>
                </a:solidFill>
              </a:rPr>
              <a:t>49</a:t>
            </a:r>
            <a:r>
              <a:rPr lang="en-US" sz="2400" dirty="0">
                <a:solidFill>
                  <a:schemeClr val="tx1">
                    <a:lumMod val="65000"/>
                    <a:lumOff val="35000"/>
                  </a:schemeClr>
                </a:solidFill>
              </a:rPr>
              <a:t> </a:t>
            </a:r>
            <a:r>
              <a:rPr lang="en-US" sz="2000" dirty="0">
                <a:solidFill>
                  <a:schemeClr val="tx1">
                    <a:lumMod val="65000"/>
                    <a:lumOff val="35000"/>
                  </a:schemeClr>
                </a:solidFill>
              </a:rPr>
              <a:t>companies have not set a science-based target </a:t>
            </a:r>
          </a:p>
          <a:p>
            <a:r>
              <a:rPr lang="en-US" sz="2000" dirty="0">
                <a:solidFill>
                  <a:schemeClr val="tx1">
                    <a:lumMod val="65000"/>
                    <a:lumOff val="35000"/>
                  </a:schemeClr>
                </a:solidFill>
              </a:rPr>
              <a:t>as there is no methodology for their sector.</a:t>
            </a:r>
            <a:endParaRPr lang="en-US" sz="2000" b="1" dirty="0">
              <a:solidFill>
                <a:schemeClr val="tx1">
                  <a:lumMod val="65000"/>
                  <a:lumOff val="35000"/>
                </a:schemeClr>
              </a:solidFill>
            </a:endParaRPr>
          </a:p>
          <a:p>
            <a:endParaRPr lang="en-US" dirty="0">
              <a:solidFill>
                <a:schemeClr val="tx1">
                  <a:lumMod val="65000"/>
                  <a:lumOff val="35000"/>
                </a:schemeClr>
              </a:solidFill>
            </a:endParaRPr>
          </a:p>
          <a:p>
            <a:r>
              <a:rPr lang="en-US" sz="3600" b="1" dirty="0">
                <a:solidFill>
                  <a:schemeClr val="tx1">
                    <a:lumMod val="65000"/>
                    <a:lumOff val="35000"/>
                  </a:schemeClr>
                </a:solidFill>
              </a:rPr>
              <a:t>46</a:t>
            </a:r>
            <a:r>
              <a:rPr lang="en-US" sz="2400" dirty="0">
                <a:solidFill>
                  <a:schemeClr val="tx1">
                    <a:lumMod val="65000"/>
                    <a:lumOff val="35000"/>
                  </a:schemeClr>
                </a:solidFill>
              </a:rPr>
              <a:t> </a:t>
            </a:r>
            <a:r>
              <a:rPr lang="en-US" sz="2000" dirty="0">
                <a:solidFill>
                  <a:schemeClr val="tx1">
                    <a:lumMod val="65000"/>
                    <a:lumOff val="35000"/>
                  </a:schemeClr>
                </a:solidFill>
              </a:rPr>
              <a:t>companies have set targets approved as </a:t>
            </a:r>
          </a:p>
          <a:p>
            <a:r>
              <a:rPr lang="en-US" sz="2000" dirty="0">
                <a:solidFill>
                  <a:schemeClr val="tx1">
                    <a:lumMod val="65000"/>
                    <a:lumOff val="35000"/>
                  </a:schemeClr>
                </a:solidFill>
              </a:rPr>
              <a:t>science-based by the SBT initiative. </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4" name="Rectangle 3">
            <a:extLst>
              <a:ext uri="{FF2B5EF4-FFF2-40B4-BE49-F238E27FC236}">
                <a16:creationId xmlns:a16="http://schemas.microsoft.com/office/drawing/2014/main" id="{DF8364AA-C9EC-FA4A-92CD-A17B005AB5EC}"/>
              </a:ext>
            </a:extLst>
          </p:cNvPr>
          <p:cNvSpPr/>
          <p:nvPr/>
        </p:nvSpPr>
        <p:spPr>
          <a:xfrm>
            <a:off x="6710768" y="962617"/>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10% </a:t>
            </a:r>
            <a:r>
              <a:rPr lang="en-US" dirty="0">
                <a:solidFill>
                  <a:schemeClr val="tx1">
                    <a:lumMod val="65000"/>
                    <a:lumOff val="35000"/>
                  </a:schemeClr>
                </a:solidFill>
              </a:rPr>
              <a:t>versus </a:t>
            </a:r>
            <a:r>
              <a:rPr lang="en-US" sz="3200" b="1" dirty="0">
                <a:solidFill>
                  <a:srgbClr val="063A5A"/>
                </a:solidFill>
              </a:rPr>
              <a:t>11%</a:t>
            </a:r>
          </a:p>
        </p:txBody>
      </p:sp>
      <p:sp>
        <p:nvSpPr>
          <p:cNvPr id="6" name="Rectangle 5">
            <a:extLst>
              <a:ext uri="{FF2B5EF4-FFF2-40B4-BE49-F238E27FC236}">
                <a16:creationId xmlns:a16="http://schemas.microsoft.com/office/drawing/2014/main" id="{EE7C02FB-CCEB-3842-B1DA-E96A066A773D}"/>
              </a:ext>
            </a:extLst>
          </p:cNvPr>
          <p:cNvSpPr/>
          <p:nvPr/>
        </p:nvSpPr>
        <p:spPr>
          <a:xfrm>
            <a:off x="6710768" y="1833776"/>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09% </a:t>
            </a:r>
            <a:r>
              <a:rPr lang="en-US" dirty="0">
                <a:solidFill>
                  <a:schemeClr val="tx1">
                    <a:lumMod val="65000"/>
                    <a:lumOff val="35000"/>
                  </a:schemeClr>
                </a:solidFill>
              </a:rPr>
              <a:t>versus </a:t>
            </a:r>
            <a:r>
              <a:rPr lang="en-US" sz="3200" b="1" dirty="0">
                <a:solidFill>
                  <a:srgbClr val="063A5A"/>
                </a:solidFill>
              </a:rPr>
              <a:t>06%</a:t>
            </a:r>
          </a:p>
        </p:txBody>
      </p:sp>
      <p:sp>
        <p:nvSpPr>
          <p:cNvPr id="7" name="Rectangle 6">
            <a:extLst>
              <a:ext uri="{FF2B5EF4-FFF2-40B4-BE49-F238E27FC236}">
                <a16:creationId xmlns:a16="http://schemas.microsoft.com/office/drawing/2014/main" id="{8AEA2A67-8C82-254F-A70A-48458FFDAF40}"/>
              </a:ext>
            </a:extLst>
          </p:cNvPr>
          <p:cNvSpPr/>
          <p:nvPr/>
        </p:nvSpPr>
        <p:spPr>
          <a:xfrm>
            <a:off x="6710768" y="2704302"/>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05% </a:t>
            </a:r>
            <a:r>
              <a:rPr lang="en-US" dirty="0">
                <a:solidFill>
                  <a:schemeClr val="tx1">
                    <a:lumMod val="65000"/>
                    <a:lumOff val="35000"/>
                  </a:schemeClr>
                </a:solidFill>
              </a:rPr>
              <a:t>versus </a:t>
            </a:r>
            <a:r>
              <a:rPr lang="en-US" sz="3200" b="1" dirty="0">
                <a:solidFill>
                  <a:srgbClr val="063A5A"/>
                </a:solidFill>
              </a:rPr>
              <a:t>05%</a:t>
            </a:r>
          </a:p>
        </p:txBody>
      </p:sp>
      <p:sp>
        <p:nvSpPr>
          <p:cNvPr id="8" name="Rectangle 7">
            <a:extLst>
              <a:ext uri="{FF2B5EF4-FFF2-40B4-BE49-F238E27FC236}">
                <a16:creationId xmlns:a16="http://schemas.microsoft.com/office/drawing/2014/main" id="{2A31EB16-F45B-134B-A623-27BD288E57E0}"/>
              </a:ext>
            </a:extLst>
          </p:cNvPr>
          <p:cNvSpPr/>
          <p:nvPr/>
        </p:nvSpPr>
        <p:spPr>
          <a:xfrm>
            <a:off x="6710768" y="3857288"/>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02% </a:t>
            </a:r>
            <a:r>
              <a:rPr lang="en-US" dirty="0">
                <a:solidFill>
                  <a:schemeClr val="tx1">
                    <a:lumMod val="65000"/>
                    <a:lumOff val="35000"/>
                  </a:schemeClr>
                </a:solidFill>
              </a:rPr>
              <a:t>versus </a:t>
            </a:r>
            <a:r>
              <a:rPr lang="en-US" sz="3200" b="1" dirty="0">
                <a:solidFill>
                  <a:srgbClr val="063A5A"/>
                </a:solidFill>
              </a:rPr>
              <a:t>04%</a:t>
            </a:r>
          </a:p>
        </p:txBody>
      </p:sp>
      <p:sp>
        <p:nvSpPr>
          <p:cNvPr id="9" name="Rectangle 8">
            <a:extLst>
              <a:ext uri="{FF2B5EF4-FFF2-40B4-BE49-F238E27FC236}">
                <a16:creationId xmlns:a16="http://schemas.microsoft.com/office/drawing/2014/main" id="{EEBF5D28-770B-3643-9A4F-7657EB970525}"/>
              </a:ext>
            </a:extLst>
          </p:cNvPr>
          <p:cNvSpPr/>
          <p:nvPr/>
        </p:nvSpPr>
        <p:spPr>
          <a:xfrm>
            <a:off x="6710768" y="4890432"/>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02% </a:t>
            </a:r>
            <a:r>
              <a:rPr lang="en-US" dirty="0">
                <a:solidFill>
                  <a:schemeClr val="tx1">
                    <a:lumMod val="65000"/>
                    <a:lumOff val="35000"/>
                  </a:schemeClr>
                </a:solidFill>
              </a:rPr>
              <a:t>versus </a:t>
            </a:r>
            <a:r>
              <a:rPr lang="en-US" sz="3200" b="1" dirty="0">
                <a:solidFill>
                  <a:srgbClr val="063A5A"/>
                </a:solidFill>
              </a:rPr>
              <a:t>03%</a:t>
            </a:r>
          </a:p>
        </p:txBody>
      </p:sp>
    </p:spTree>
    <p:extLst>
      <p:ext uri="{BB962C8B-B14F-4D97-AF65-F5344CB8AC3E}">
        <p14:creationId xmlns:p14="http://schemas.microsoft.com/office/powerpoint/2010/main" val="214972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6" name="Rectangle 5">
            <a:extLst>
              <a:ext uri="{FF2B5EF4-FFF2-40B4-BE49-F238E27FC236}">
                <a16:creationId xmlns:a16="http://schemas.microsoft.com/office/drawing/2014/main" id="{93896719-52BC-A74F-B159-3ADB522A9890}"/>
              </a:ext>
            </a:extLst>
          </p:cNvPr>
          <p:cNvSpPr/>
          <p:nvPr/>
        </p:nvSpPr>
        <p:spPr>
          <a:xfrm>
            <a:off x="285750" y="178326"/>
            <a:ext cx="8703267" cy="4955203"/>
          </a:xfrm>
          <a:prstGeom prst="rect">
            <a:avLst/>
          </a:prstGeom>
        </p:spPr>
        <p:txBody>
          <a:bodyPr wrap="square">
            <a:spAutoFit/>
          </a:bodyPr>
          <a:lstStyle/>
          <a:p>
            <a:r>
              <a:rPr lang="en-US" sz="3200" u="sng" dirty="0">
                <a:solidFill>
                  <a:schemeClr val="tx1">
                    <a:lumMod val="65000"/>
                    <a:lumOff val="35000"/>
                  </a:schemeClr>
                </a:solidFill>
              </a:rPr>
              <a:t>Have a price on carbon</a:t>
            </a:r>
            <a:r>
              <a:rPr lang="en-US" sz="2400" b="1" u="sng" dirty="0">
                <a:solidFill>
                  <a:schemeClr val="tx1">
                    <a:lumMod val="65000"/>
                    <a:lumOff val="35000"/>
                  </a:schemeClr>
                </a:solidFill>
              </a:rPr>
              <a:t>:</a:t>
            </a:r>
          </a:p>
          <a:p>
            <a:endParaRPr lang="en-US" sz="1400" b="1" u="sng" dirty="0">
              <a:solidFill>
                <a:schemeClr val="tx1">
                  <a:lumMod val="65000"/>
                  <a:lumOff val="35000"/>
                </a:schemeClr>
              </a:solidFill>
            </a:endParaRPr>
          </a:p>
          <a:p>
            <a:r>
              <a:rPr lang="en-US" sz="3600" b="1" dirty="0">
                <a:solidFill>
                  <a:schemeClr val="tx1">
                    <a:lumMod val="65000"/>
                    <a:lumOff val="35000"/>
                  </a:schemeClr>
                </a:solidFill>
              </a:rPr>
              <a:t>440</a:t>
            </a:r>
            <a:r>
              <a:rPr lang="en-US" sz="2400" dirty="0">
                <a:solidFill>
                  <a:schemeClr val="tx1">
                    <a:lumMod val="65000"/>
                    <a:lumOff val="35000"/>
                  </a:schemeClr>
                </a:solidFill>
              </a:rPr>
              <a:t> companies have a price on carbon.</a:t>
            </a:r>
          </a:p>
          <a:p>
            <a:endParaRPr lang="en-US" dirty="0">
              <a:solidFill>
                <a:schemeClr val="tx1">
                  <a:lumMod val="65000"/>
                  <a:lumOff val="35000"/>
                </a:schemeClr>
              </a:solidFill>
            </a:endParaRPr>
          </a:p>
          <a:p>
            <a:r>
              <a:rPr lang="en-US" sz="3600" b="1" dirty="0">
                <a:solidFill>
                  <a:schemeClr val="tx1">
                    <a:lumMod val="65000"/>
                    <a:lumOff val="35000"/>
                  </a:schemeClr>
                </a:solidFill>
              </a:rPr>
              <a:t>1,155</a:t>
            </a:r>
            <a:r>
              <a:rPr lang="en-US" sz="2400" dirty="0">
                <a:solidFill>
                  <a:schemeClr val="tx1">
                    <a:lumMod val="65000"/>
                    <a:lumOff val="35000"/>
                  </a:schemeClr>
                </a:solidFill>
              </a:rPr>
              <a:t> companies do not have or plan to </a:t>
            </a:r>
          </a:p>
          <a:p>
            <a:r>
              <a:rPr lang="en-US" sz="2400" dirty="0">
                <a:solidFill>
                  <a:schemeClr val="tx1">
                    <a:lumMod val="65000"/>
                    <a:lumOff val="35000"/>
                  </a:schemeClr>
                </a:solidFill>
              </a:rPr>
              <a:t>have a price on carbon in the next two years. </a:t>
            </a:r>
          </a:p>
          <a:p>
            <a:endParaRPr lang="en-US" sz="2400" dirty="0">
              <a:solidFill>
                <a:schemeClr val="tx1">
                  <a:lumMod val="65000"/>
                  <a:lumOff val="35000"/>
                </a:schemeClr>
              </a:solidFill>
            </a:endParaRPr>
          </a:p>
          <a:p>
            <a:r>
              <a:rPr lang="en-US" sz="3600" b="1" dirty="0">
                <a:solidFill>
                  <a:schemeClr val="tx1">
                    <a:lumMod val="65000"/>
                    <a:lumOff val="35000"/>
                  </a:schemeClr>
                </a:solidFill>
              </a:rPr>
              <a:t>315 </a:t>
            </a:r>
            <a:r>
              <a:rPr lang="en-US" sz="2400" dirty="0">
                <a:solidFill>
                  <a:schemeClr val="tx1">
                    <a:lumMod val="65000"/>
                    <a:lumOff val="35000"/>
                  </a:schemeClr>
                </a:solidFill>
              </a:rPr>
              <a:t>companies do not have a price on carbon, </a:t>
            </a:r>
          </a:p>
          <a:p>
            <a:r>
              <a:rPr lang="en-US" sz="2400" dirty="0">
                <a:solidFill>
                  <a:schemeClr val="tx1">
                    <a:lumMod val="65000"/>
                    <a:lumOff val="35000"/>
                  </a:schemeClr>
                </a:solidFill>
              </a:rPr>
              <a:t>but plan to implement one in the next two years.</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32961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6" name="Rectangle 5">
            <a:extLst>
              <a:ext uri="{FF2B5EF4-FFF2-40B4-BE49-F238E27FC236}">
                <a16:creationId xmlns:a16="http://schemas.microsoft.com/office/drawing/2014/main" id="{93896719-52BC-A74F-B159-3ADB522A9890}"/>
              </a:ext>
            </a:extLst>
          </p:cNvPr>
          <p:cNvSpPr/>
          <p:nvPr/>
        </p:nvSpPr>
        <p:spPr>
          <a:xfrm>
            <a:off x="285750" y="178326"/>
            <a:ext cx="8703267" cy="4955203"/>
          </a:xfrm>
          <a:prstGeom prst="rect">
            <a:avLst/>
          </a:prstGeom>
        </p:spPr>
        <p:txBody>
          <a:bodyPr wrap="square">
            <a:spAutoFit/>
          </a:bodyPr>
          <a:lstStyle/>
          <a:p>
            <a:r>
              <a:rPr lang="en-US" sz="3200" u="sng" dirty="0">
                <a:solidFill>
                  <a:schemeClr val="tx1">
                    <a:lumMod val="65000"/>
                    <a:lumOff val="35000"/>
                  </a:schemeClr>
                </a:solidFill>
              </a:rPr>
              <a:t>Have a price on carbon</a:t>
            </a:r>
            <a:r>
              <a:rPr lang="en-US" sz="2400" b="1" u="sng" dirty="0">
                <a:solidFill>
                  <a:schemeClr val="tx1">
                    <a:lumMod val="65000"/>
                    <a:lumOff val="35000"/>
                  </a:schemeClr>
                </a:solidFill>
              </a:rPr>
              <a:t>:</a:t>
            </a:r>
          </a:p>
          <a:p>
            <a:endParaRPr lang="en-US" sz="1400" b="1" u="sng" dirty="0">
              <a:solidFill>
                <a:schemeClr val="tx1">
                  <a:lumMod val="65000"/>
                  <a:lumOff val="35000"/>
                </a:schemeClr>
              </a:solidFill>
            </a:endParaRPr>
          </a:p>
          <a:p>
            <a:r>
              <a:rPr lang="en-US" sz="3600" b="1" dirty="0">
                <a:solidFill>
                  <a:schemeClr val="tx1">
                    <a:lumMod val="65000"/>
                    <a:lumOff val="35000"/>
                  </a:schemeClr>
                </a:solidFill>
              </a:rPr>
              <a:t>440</a:t>
            </a:r>
            <a:r>
              <a:rPr lang="en-US" sz="2400" dirty="0">
                <a:solidFill>
                  <a:schemeClr val="tx1">
                    <a:lumMod val="65000"/>
                    <a:lumOff val="35000"/>
                  </a:schemeClr>
                </a:solidFill>
              </a:rPr>
              <a:t> companies have a price on carbon.</a:t>
            </a:r>
          </a:p>
          <a:p>
            <a:endParaRPr lang="en-US" dirty="0">
              <a:solidFill>
                <a:schemeClr val="tx1">
                  <a:lumMod val="65000"/>
                  <a:lumOff val="35000"/>
                </a:schemeClr>
              </a:solidFill>
            </a:endParaRPr>
          </a:p>
          <a:p>
            <a:r>
              <a:rPr lang="en-US" sz="3600" b="1" dirty="0">
                <a:solidFill>
                  <a:schemeClr val="tx1">
                    <a:lumMod val="65000"/>
                    <a:lumOff val="35000"/>
                  </a:schemeClr>
                </a:solidFill>
              </a:rPr>
              <a:t>1,155</a:t>
            </a:r>
            <a:r>
              <a:rPr lang="en-US" sz="2400" dirty="0">
                <a:solidFill>
                  <a:schemeClr val="tx1">
                    <a:lumMod val="65000"/>
                    <a:lumOff val="35000"/>
                  </a:schemeClr>
                </a:solidFill>
              </a:rPr>
              <a:t> companies do not have or plan to </a:t>
            </a:r>
          </a:p>
          <a:p>
            <a:r>
              <a:rPr lang="en-US" sz="2400" dirty="0">
                <a:solidFill>
                  <a:schemeClr val="tx1">
                    <a:lumMod val="65000"/>
                    <a:lumOff val="35000"/>
                  </a:schemeClr>
                </a:solidFill>
              </a:rPr>
              <a:t>have a price on carbon in the next two years. </a:t>
            </a:r>
          </a:p>
          <a:p>
            <a:endParaRPr lang="en-US" sz="2400" dirty="0">
              <a:solidFill>
                <a:schemeClr val="tx1">
                  <a:lumMod val="65000"/>
                  <a:lumOff val="35000"/>
                </a:schemeClr>
              </a:solidFill>
            </a:endParaRPr>
          </a:p>
          <a:p>
            <a:r>
              <a:rPr lang="en-US" sz="3600" b="1" dirty="0">
                <a:solidFill>
                  <a:schemeClr val="tx1">
                    <a:lumMod val="65000"/>
                    <a:lumOff val="35000"/>
                  </a:schemeClr>
                </a:solidFill>
              </a:rPr>
              <a:t>315 </a:t>
            </a:r>
            <a:r>
              <a:rPr lang="en-US" sz="2400" dirty="0">
                <a:solidFill>
                  <a:schemeClr val="tx1">
                    <a:lumMod val="65000"/>
                    <a:lumOff val="35000"/>
                  </a:schemeClr>
                </a:solidFill>
              </a:rPr>
              <a:t>companies do not have a price on carbon, </a:t>
            </a:r>
          </a:p>
          <a:p>
            <a:r>
              <a:rPr lang="en-US" sz="2400" dirty="0">
                <a:solidFill>
                  <a:schemeClr val="tx1">
                    <a:lumMod val="65000"/>
                    <a:lumOff val="35000"/>
                  </a:schemeClr>
                </a:solidFill>
              </a:rPr>
              <a:t>but plan to implement one in the next two years.</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4" name="Rectangle 3">
            <a:extLst>
              <a:ext uri="{FF2B5EF4-FFF2-40B4-BE49-F238E27FC236}">
                <a16:creationId xmlns:a16="http://schemas.microsoft.com/office/drawing/2014/main" id="{82D9949C-52B4-434D-AFB4-475531421F6B}"/>
              </a:ext>
            </a:extLst>
          </p:cNvPr>
          <p:cNvSpPr/>
          <p:nvPr/>
        </p:nvSpPr>
        <p:spPr>
          <a:xfrm>
            <a:off x="6710768" y="962617"/>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65% </a:t>
            </a:r>
            <a:r>
              <a:rPr lang="en-US" dirty="0">
                <a:solidFill>
                  <a:schemeClr val="tx1">
                    <a:lumMod val="65000"/>
                    <a:lumOff val="35000"/>
                  </a:schemeClr>
                </a:solidFill>
              </a:rPr>
              <a:t>versus </a:t>
            </a:r>
            <a:r>
              <a:rPr lang="en-US" sz="3200" b="1" dirty="0">
                <a:solidFill>
                  <a:srgbClr val="063A5A"/>
                </a:solidFill>
              </a:rPr>
              <a:t>31%</a:t>
            </a:r>
          </a:p>
        </p:txBody>
      </p:sp>
      <p:sp>
        <p:nvSpPr>
          <p:cNvPr id="5" name="Rectangle 4">
            <a:extLst>
              <a:ext uri="{FF2B5EF4-FFF2-40B4-BE49-F238E27FC236}">
                <a16:creationId xmlns:a16="http://schemas.microsoft.com/office/drawing/2014/main" id="{8567B158-8443-8941-8566-FEA8028D3D51}"/>
              </a:ext>
            </a:extLst>
          </p:cNvPr>
          <p:cNvSpPr/>
          <p:nvPr/>
        </p:nvSpPr>
        <p:spPr>
          <a:xfrm>
            <a:off x="6710768" y="2071512"/>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17% </a:t>
            </a:r>
            <a:r>
              <a:rPr lang="en-US" dirty="0">
                <a:solidFill>
                  <a:schemeClr val="tx1">
                    <a:lumMod val="65000"/>
                    <a:lumOff val="35000"/>
                  </a:schemeClr>
                </a:solidFill>
              </a:rPr>
              <a:t>versus </a:t>
            </a:r>
            <a:r>
              <a:rPr lang="en-US" sz="3200" b="1" dirty="0">
                <a:solidFill>
                  <a:srgbClr val="063A5A"/>
                </a:solidFill>
              </a:rPr>
              <a:t>11%</a:t>
            </a:r>
          </a:p>
        </p:txBody>
      </p:sp>
      <p:sp>
        <p:nvSpPr>
          <p:cNvPr id="7" name="Rectangle 6">
            <a:extLst>
              <a:ext uri="{FF2B5EF4-FFF2-40B4-BE49-F238E27FC236}">
                <a16:creationId xmlns:a16="http://schemas.microsoft.com/office/drawing/2014/main" id="{BE25B890-4DCB-8A48-80AF-A021CD0ECA1E}"/>
              </a:ext>
            </a:extLst>
          </p:cNvPr>
          <p:cNvSpPr/>
          <p:nvPr/>
        </p:nvSpPr>
        <p:spPr>
          <a:xfrm>
            <a:off x="6710768" y="3180407"/>
            <a:ext cx="2386738" cy="649208"/>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17% </a:t>
            </a:r>
            <a:r>
              <a:rPr lang="en-US" dirty="0">
                <a:solidFill>
                  <a:schemeClr val="tx1">
                    <a:lumMod val="65000"/>
                    <a:lumOff val="35000"/>
                  </a:schemeClr>
                </a:solidFill>
              </a:rPr>
              <a:t>versus </a:t>
            </a:r>
            <a:r>
              <a:rPr lang="en-US" sz="3200" b="1" dirty="0">
                <a:solidFill>
                  <a:srgbClr val="063A5A"/>
                </a:solidFill>
              </a:rPr>
              <a:t>33%</a:t>
            </a:r>
          </a:p>
        </p:txBody>
      </p:sp>
    </p:spTree>
    <p:extLst>
      <p:ext uri="{BB962C8B-B14F-4D97-AF65-F5344CB8AC3E}">
        <p14:creationId xmlns:p14="http://schemas.microsoft.com/office/powerpoint/2010/main" val="73644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5" name="Rectangle 4">
            <a:extLst>
              <a:ext uri="{FF2B5EF4-FFF2-40B4-BE49-F238E27FC236}">
                <a16:creationId xmlns:a16="http://schemas.microsoft.com/office/drawing/2014/main" id="{92CBE9DB-AFD2-E941-A0D9-BE702EC5E049}"/>
              </a:ext>
            </a:extLst>
          </p:cNvPr>
          <p:cNvSpPr/>
          <p:nvPr/>
        </p:nvSpPr>
        <p:spPr>
          <a:xfrm>
            <a:off x="285750" y="178326"/>
            <a:ext cx="8703267" cy="7109639"/>
          </a:xfrm>
          <a:prstGeom prst="rect">
            <a:avLst/>
          </a:prstGeom>
        </p:spPr>
        <p:txBody>
          <a:bodyPr wrap="square">
            <a:spAutoFit/>
          </a:bodyPr>
          <a:lstStyle/>
          <a:p>
            <a:r>
              <a:rPr lang="en-US" sz="3200" u="sng" dirty="0">
                <a:solidFill>
                  <a:schemeClr val="tx1">
                    <a:lumMod val="65000"/>
                    <a:lumOff val="35000"/>
                  </a:schemeClr>
                </a:solidFill>
              </a:rPr>
              <a:t>Invest in emissions reductions activities:</a:t>
            </a:r>
          </a:p>
          <a:p>
            <a:endParaRPr lang="en-US" sz="1400" b="1" u="sng" dirty="0">
              <a:solidFill>
                <a:schemeClr val="tx1">
                  <a:lumMod val="65000"/>
                  <a:lumOff val="35000"/>
                </a:schemeClr>
              </a:solidFill>
            </a:endParaRPr>
          </a:p>
          <a:p>
            <a:r>
              <a:rPr lang="en-US" sz="3600" b="1" dirty="0">
                <a:solidFill>
                  <a:schemeClr val="tx1">
                    <a:lumMod val="65000"/>
                    <a:lumOff val="35000"/>
                  </a:schemeClr>
                </a:solidFill>
              </a:rPr>
              <a:t>$260.7 Billion:</a:t>
            </a:r>
            <a:r>
              <a:rPr lang="en-US" sz="2400" dirty="0">
                <a:solidFill>
                  <a:schemeClr val="tx1">
                    <a:lumMod val="65000"/>
                    <a:lumOff val="35000"/>
                  </a:schemeClr>
                </a:solidFill>
              </a:rPr>
              <a:t> the total value companies reported making in emissions reduction investments. </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sz="2400" dirty="0">
              <a:solidFill>
                <a:schemeClr val="tx1">
                  <a:lumMod val="65000"/>
                  <a:lumOff val="35000"/>
                </a:schemeClr>
              </a:solidFill>
            </a:endParaRPr>
          </a:p>
          <a:p>
            <a:r>
              <a:rPr lang="en-US" sz="2400" dirty="0">
                <a:solidFill>
                  <a:schemeClr val="tx1">
                    <a:lumMod val="65000"/>
                    <a:lumOff val="35000"/>
                  </a:schemeClr>
                </a:solidFill>
              </a:rPr>
              <a:t>Often, investments targeted emissions reductions across scopes:</a:t>
            </a:r>
          </a:p>
          <a:p>
            <a:endParaRPr lang="en-US" sz="2400" dirty="0">
              <a:solidFill>
                <a:schemeClr val="tx1">
                  <a:lumMod val="65000"/>
                  <a:lumOff val="35000"/>
                </a:schemeClr>
              </a:solidFill>
            </a:endParaRPr>
          </a:p>
          <a:p>
            <a:r>
              <a:rPr lang="en-US" sz="3200" b="1" dirty="0">
                <a:solidFill>
                  <a:schemeClr val="tx1">
                    <a:lumMod val="65000"/>
                    <a:lumOff val="35000"/>
                  </a:schemeClr>
                </a:solidFill>
              </a:rPr>
              <a:t>$201.2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1</a:t>
            </a:r>
            <a:r>
              <a:rPr lang="en-US" sz="2000" dirty="0">
                <a:solidFill>
                  <a:schemeClr val="tx1">
                    <a:lumMod val="65000"/>
                    <a:lumOff val="35000"/>
                  </a:schemeClr>
                </a:solidFill>
              </a:rPr>
              <a:t> activities</a:t>
            </a:r>
            <a:endParaRPr lang="en-US" sz="2400" dirty="0">
              <a:solidFill>
                <a:schemeClr val="tx1">
                  <a:lumMod val="65000"/>
                  <a:lumOff val="35000"/>
                </a:schemeClr>
              </a:solidFill>
            </a:endParaRPr>
          </a:p>
          <a:p>
            <a:r>
              <a:rPr lang="en-US" sz="3200" b="1" dirty="0">
                <a:solidFill>
                  <a:schemeClr val="tx1">
                    <a:lumMod val="65000"/>
                    <a:lumOff val="35000"/>
                  </a:schemeClr>
                </a:solidFill>
              </a:rPr>
              <a:t>$15.7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2 (location-based) </a:t>
            </a:r>
            <a:r>
              <a:rPr lang="en-US" sz="2000" dirty="0">
                <a:solidFill>
                  <a:schemeClr val="tx1">
                    <a:lumMod val="65000"/>
                    <a:lumOff val="35000"/>
                  </a:schemeClr>
                </a:solidFill>
              </a:rPr>
              <a:t>activities</a:t>
            </a:r>
            <a:endParaRPr lang="en-US" sz="2400" dirty="0">
              <a:solidFill>
                <a:schemeClr val="tx1">
                  <a:lumMod val="65000"/>
                  <a:lumOff val="35000"/>
                </a:schemeClr>
              </a:solidFill>
            </a:endParaRPr>
          </a:p>
          <a:p>
            <a:r>
              <a:rPr lang="en-US" sz="3200" b="1" dirty="0">
                <a:solidFill>
                  <a:schemeClr val="tx1">
                    <a:lumMod val="65000"/>
                    <a:lumOff val="35000"/>
                  </a:schemeClr>
                </a:solidFill>
              </a:rPr>
              <a:t>$9.5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2 (market-based) </a:t>
            </a:r>
            <a:r>
              <a:rPr lang="en-US" sz="2000" dirty="0">
                <a:solidFill>
                  <a:schemeClr val="tx1">
                    <a:lumMod val="65000"/>
                    <a:lumOff val="35000"/>
                  </a:schemeClr>
                </a:solidFill>
              </a:rPr>
              <a:t>activities</a:t>
            </a:r>
            <a:endParaRPr lang="en-US" sz="2400" dirty="0">
              <a:solidFill>
                <a:schemeClr val="tx1">
                  <a:lumMod val="65000"/>
                  <a:lumOff val="35000"/>
                </a:schemeClr>
              </a:solidFill>
            </a:endParaRPr>
          </a:p>
          <a:p>
            <a:r>
              <a:rPr lang="en-US" sz="3200" b="1" dirty="0">
                <a:solidFill>
                  <a:schemeClr val="tx1">
                    <a:lumMod val="65000"/>
                    <a:lumOff val="35000"/>
                  </a:schemeClr>
                </a:solidFill>
              </a:rPr>
              <a:t>$65.4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3</a:t>
            </a:r>
            <a:r>
              <a:rPr lang="en-US" sz="2000" dirty="0">
                <a:solidFill>
                  <a:schemeClr val="tx1">
                    <a:lumMod val="65000"/>
                    <a:lumOff val="35000"/>
                  </a:schemeClr>
                </a:solidFill>
              </a:rPr>
              <a:t> activities</a:t>
            </a:r>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418723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5" name="Rectangle 4">
            <a:extLst>
              <a:ext uri="{FF2B5EF4-FFF2-40B4-BE49-F238E27FC236}">
                <a16:creationId xmlns:a16="http://schemas.microsoft.com/office/drawing/2014/main" id="{92CBE9DB-AFD2-E941-A0D9-BE702EC5E049}"/>
              </a:ext>
            </a:extLst>
          </p:cNvPr>
          <p:cNvSpPr/>
          <p:nvPr/>
        </p:nvSpPr>
        <p:spPr>
          <a:xfrm>
            <a:off x="285750" y="178326"/>
            <a:ext cx="8703267" cy="7109639"/>
          </a:xfrm>
          <a:prstGeom prst="rect">
            <a:avLst/>
          </a:prstGeom>
        </p:spPr>
        <p:txBody>
          <a:bodyPr wrap="square">
            <a:spAutoFit/>
          </a:bodyPr>
          <a:lstStyle/>
          <a:p>
            <a:r>
              <a:rPr lang="en-US" sz="3200" u="sng" dirty="0">
                <a:solidFill>
                  <a:schemeClr val="tx1">
                    <a:lumMod val="65000"/>
                    <a:lumOff val="35000"/>
                  </a:schemeClr>
                </a:solidFill>
              </a:rPr>
              <a:t>Invest in emissions reductions activities:</a:t>
            </a:r>
          </a:p>
          <a:p>
            <a:endParaRPr lang="en-US" sz="1400" b="1" u="sng" dirty="0">
              <a:solidFill>
                <a:schemeClr val="tx1">
                  <a:lumMod val="65000"/>
                  <a:lumOff val="35000"/>
                </a:schemeClr>
              </a:solidFill>
            </a:endParaRPr>
          </a:p>
          <a:p>
            <a:r>
              <a:rPr lang="en-US" sz="3600" b="1" dirty="0">
                <a:solidFill>
                  <a:schemeClr val="tx1">
                    <a:lumMod val="65000"/>
                    <a:lumOff val="35000"/>
                  </a:schemeClr>
                </a:solidFill>
              </a:rPr>
              <a:t>$260.7 Billion:</a:t>
            </a:r>
            <a:r>
              <a:rPr lang="en-US" sz="2400" dirty="0">
                <a:solidFill>
                  <a:schemeClr val="tx1">
                    <a:lumMod val="65000"/>
                    <a:lumOff val="35000"/>
                  </a:schemeClr>
                </a:solidFill>
              </a:rPr>
              <a:t> the total value companies reported making in emissions reduction investments. </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sz="2400" dirty="0">
              <a:solidFill>
                <a:schemeClr val="tx1">
                  <a:lumMod val="65000"/>
                  <a:lumOff val="35000"/>
                </a:schemeClr>
              </a:solidFill>
            </a:endParaRPr>
          </a:p>
          <a:p>
            <a:r>
              <a:rPr lang="en-US" sz="2400" dirty="0">
                <a:solidFill>
                  <a:schemeClr val="tx1">
                    <a:lumMod val="65000"/>
                    <a:lumOff val="35000"/>
                  </a:schemeClr>
                </a:solidFill>
              </a:rPr>
              <a:t>Often, investments targeted emissions reductions across scopes:</a:t>
            </a:r>
          </a:p>
          <a:p>
            <a:endParaRPr lang="en-US" sz="2400" dirty="0">
              <a:solidFill>
                <a:schemeClr val="tx1">
                  <a:lumMod val="65000"/>
                  <a:lumOff val="35000"/>
                </a:schemeClr>
              </a:solidFill>
            </a:endParaRPr>
          </a:p>
          <a:p>
            <a:r>
              <a:rPr lang="en-US" sz="3200" b="1" dirty="0">
                <a:solidFill>
                  <a:schemeClr val="tx1">
                    <a:lumMod val="65000"/>
                    <a:lumOff val="35000"/>
                  </a:schemeClr>
                </a:solidFill>
              </a:rPr>
              <a:t>$201.2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1</a:t>
            </a:r>
            <a:r>
              <a:rPr lang="en-US" sz="2000" dirty="0">
                <a:solidFill>
                  <a:schemeClr val="tx1">
                    <a:lumMod val="65000"/>
                    <a:lumOff val="35000"/>
                  </a:schemeClr>
                </a:solidFill>
              </a:rPr>
              <a:t> activities</a:t>
            </a:r>
            <a:endParaRPr lang="en-US" sz="2400" dirty="0">
              <a:solidFill>
                <a:schemeClr val="tx1">
                  <a:lumMod val="65000"/>
                  <a:lumOff val="35000"/>
                </a:schemeClr>
              </a:solidFill>
            </a:endParaRPr>
          </a:p>
          <a:p>
            <a:r>
              <a:rPr lang="en-US" sz="3200" b="1" dirty="0">
                <a:solidFill>
                  <a:schemeClr val="tx1">
                    <a:lumMod val="65000"/>
                    <a:lumOff val="35000"/>
                  </a:schemeClr>
                </a:solidFill>
              </a:rPr>
              <a:t>$15.7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2 (location-based) </a:t>
            </a:r>
            <a:r>
              <a:rPr lang="en-US" sz="2000" dirty="0">
                <a:solidFill>
                  <a:schemeClr val="tx1">
                    <a:lumMod val="65000"/>
                    <a:lumOff val="35000"/>
                  </a:schemeClr>
                </a:solidFill>
              </a:rPr>
              <a:t>activities</a:t>
            </a:r>
            <a:endParaRPr lang="en-US" sz="2400" dirty="0">
              <a:solidFill>
                <a:schemeClr val="tx1">
                  <a:lumMod val="65000"/>
                  <a:lumOff val="35000"/>
                </a:schemeClr>
              </a:solidFill>
            </a:endParaRPr>
          </a:p>
          <a:p>
            <a:r>
              <a:rPr lang="en-US" sz="3200" b="1" dirty="0">
                <a:solidFill>
                  <a:schemeClr val="tx1">
                    <a:lumMod val="65000"/>
                    <a:lumOff val="35000"/>
                  </a:schemeClr>
                </a:solidFill>
              </a:rPr>
              <a:t>$9.5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2 (market-based) </a:t>
            </a:r>
            <a:r>
              <a:rPr lang="en-US" sz="2000" dirty="0">
                <a:solidFill>
                  <a:schemeClr val="tx1">
                    <a:lumMod val="65000"/>
                    <a:lumOff val="35000"/>
                  </a:schemeClr>
                </a:solidFill>
              </a:rPr>
              <a:t>activities</a:t>
            </a:r>
            <a:endParaRPr lang="en-US" sz="2400" dirty="0">
              <a:solidFill>
                <a:schemeClr val="tx1">
                  <a:lumMod val="65000"/>
                  <a:lumOff val="35000"/>
                </a:schemeClr>
              </a:solidFill>
            </a:endParaRPr>
          </a:p>
          <a:p>
            <a:r>
              <a:rPr lang="en-US" sz="3200" b="1" dirty="0">
                <a:solidFill>
                  <a:schemeClr val="tx1">
                    <a:lumMod val="65000"/>
                    <a:lumOff val="35000"/>
                  </a:schemeClr>
                </a:solidFill>
              </a:rPr>
              <a:t>$65.4 Billion </a:t>
            </a:r>
            <a:r>
              <a:rPr lang="en-US" sz="2000" dirty="0">
                <a:solidFill>
                  <a:schemeClr val="tx1">
                    <a:lumMod val="65000"/>
                    <a:lumOff val="35000"/>
                  </a:schemeClr>
                </a:solidFill>
              </a:rPr>
              <a:t>in </a:t>
            </a:r>
            <a:r>
              <a:rPr lang="en-US" sz="2000" u="sng" dirty="0">
                <a:solidFill>
                  <a:schemeClr val="tx1">
                    <a:lumMod val="65000"/>
                    <a:lumOff val="35000"/>
                  </a:schemeClr>
                </a:solidFill>
              </a:rPr>
              <a:t>Scope 3</a:t>
            </a:r>
            <a:r>
              <a:rPr lang="en-US" sz="2000" dirty="0">
                <a:solidFill>
                  <a:schemeClr val="tx1">
                    <a:lumMod val="65000"/>
                    <a:lumOff val="35000"/>
                  </a:schemeClr>
                </a:solidFill>
              </a:rPr>
              <a:t> activities</a:t>
            </a:r>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4" name="Rectangle 3">
            <a:extLst>
              <a:ext uri="{FF2B5EF4-FFF2-40B4-BE49-F238E27FC236}">
                <a16:creationId xmlns:a16="http://schemas.microsoft.com/office/drawing/2014/main" id="{60B669FA-9006-F74E-9841-13B2B4612CDF}"/>
              </a:ext>
            </a:extLst>
          </p:cNvPr>
          <p:cNvSpPr/>
          <p:nvPr/>
        </p:nvSpPr>
        <p:spPr>
          <a:xfrm>
            <a:off x="309966" y="2028063"/>
            <a:ext cx="8524068" cy="774916"/>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$127.8B </a:t>
            </a:r>
            <a:r>
              <a:rPr lang="en-US" sz="3200" dirty="0">
                <a:solidFill>
                  <a:schemeClr val="tx1">
                    <a:lumMod val="65000"/>
                    <a:lumOff val="35000"/>
                  </a:schemeClr>
                </a:solidFill>
              </a:rPr>
              <a:t>vs </a:t>
            </a:r>
            <a:r>
              <a:rPr lang="en-US" sz="3200" b="1" dirty="0">
                <a:solidFill>
                  <a:srgbClr val="063A5A"/>
                </a:solidFill>
              </a:rPr>
              <a:t>$132.9B </a:t>
            </a:r>
            <a:r>
              <a:rPr lang="en-US" sz="2000" dirty="0">
                <a:solidFill>
                  <a:srgbClr val="063A5A"/>
                </a:solidFill>
              </a:rPr>
              <a:t>– despite offsetting companies making up only 19% of all companies reporting to CDP.</a:t>
            </a:r>
            <a:endParaRPr lang="en-US" sz="3200" b="1" dirty="0">
              <a:solidFill>
                <a:srgbClr val="063A5A"/>
              </a:solidFill>
            </a:endParaRPr>
          </a:p>
        </p:txBody>
      </p:sp>
      <p:sp>
        <p:nvSpPr>
          <p:cNvPr id="6" name="Rectangle 5">
            <a:extLst>
              <a:ext uri="{FF2B5EF4-FFF2-40B4-BE49-F238E27FC236}">
                <a16:creationId xmlns:a16="http://schemas.microsoft.com/office/drawing/2014/main" id="{5775CC33-6CF5-4B40-B30D-F7150507C316}"/>
              </a:ext>
            </a:extLst>
          </p:cNvPr>
          <p:cNvSpPr/>
          <p:nvPr/>
        </p:nvSpPr>
        <p:spPr>
          <a:xfrm>
            <a:off x="6540289" y="3668434"/>
            <a:ext cx="2386738" cy="46961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46% </a:t>
            </a:r>
            <a:r>
              <a:rPr lang="en-US" dirty="0">
                <a:solidFill>
                  <a:schemeClr val="tx1">
                    <a:lumMod val="65000"/>
                    <a:lumOff val="35000"/>
                  </a:schemeClr>
                </a:solidFill>
              </a:rPr>
              <a:t>versus </a:t>
            </a:r>
            <a:r>
              <a:rPr lang="en-US" sz="3200" b="1" dirty="0">
                <a:solidFill>
                  <a:srgbClr val="063A5A"/>
                </a:solidFill>
              </a:rPr>
              <a:t>54%</a:t>
            </a:r>
          </a:p>
        </p:txBody>
      </p:sp>
      <p:sp>
        <p:nvSpPr>
          <p:cNvPr id="7" name="Rectangle 6">
            <a:extLst>
              <a:ext uri="{FF2B5EF4-FFF2-40B4-BE49-F238E27FC236}">
                <a16:creationId xmlns:a16="http://schemas.microsoft.com/office/drawing/2014/main" id="{CEC990F7-6A00-C543-B905-57D748F22320}"/>
              </a:ext>
            </a:extLst>
          </p:cNvPr>
          <p:cNvSpPr/>
          <p:nvPr/>
        </p:nvSpPr>
        <p:spPr>
          <a:xfrm>
            <a:off x="6540289" y="4221460"/>
            <a:ext cx="2386738" cy="46961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89% </a:t>
            </a:r>
            <a:r>
              <a:rPr lang="en-US" dirty="0">
                <a:solidFill>
                  <a:schemeClr val="tx1">
                    <a:lumMod val="65000"/>
                    <a:lumOff val="35000"/>
                  </a:schemeClr>
                </a:solidFill>
              </a:rPr>
              <a:t>versus </a:t>
            </a:r>
            <a:r>
              <a:rPr lang="en-US" sz="3200" b="1" dirty="0">
                <a:solidFill>
                  <a:srgbClr val="063A5A"/>
                </a:solidFill>
              </a:rPr>
              <a:t>11%</a:t>
            </a:r>
          </a:p>
        </p:txBody>
      </p:sp>
      <p:sp>
        <p:nvSpPr>
          <p:cNvPr id="8" name="Rectangle 7">
            <a:extLst>
              <a:ext uri="{FF2B5EF4-FFF2-40B4-BE49-F238E27FC236}">
                <a16:creationId xmlns:a16="http://schemas.microsoft.com/office/drawing/2014/main" id="{E8A4EE54-EB1E-E14B-B0E1-3DBA4B476AF9}"/>
              </a:ext>
            </a:extLst>
          </p:cNvPr>
          <p:cNvSpPr/>
          <p:nvPr/>
        </p:nvSpPr>
        <p:spPr>
          <a:xfrm>
            <a:off x="6540289" y="4771028"/>
            <a:ext cx="2386738" cy="46961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76% </a:t>
            </a:r>
            <a:r>
              <a:rPr lang="en-US" dirty="0">
                <a:solidFill>
                  <a:schemeClr val="tx1">
                    <a:lumMod val="65000"/>
                    <a:lumOff val="35000"/>
                  </a:schemeClr>
                </a:solidFill>
              </a:rPr>
              <a:t>versus </a:t>
            </a:r>
            <a:r>
              <a:rPr lang="en-US" sz="3200" b="1" dirty="0">
                <a:solidFill>
                  <a:srgbClr val="063A5A"/>
                </a:solidFill>
              </a:rPr>
              <a:t>24%</a:t>
            </a:r>
          </a:p>
        </p:txBody>
      </p:sp>
      <p:sp>
        <p:nvSpPr>
          <p:cNvPr id="9" name="Rectangle 8">
            <a:extLst>
              <a:ext uri="{FF2B5EF4-FFF2-40B4-BE49-F238E27FC236}">
                <a16:creationId xmlns:a16="http://schemas.microsoft.com/office/drawing/2014/main" id="{23F024AB-CC8D-E748-BC04-4EC18574C7E7}"/>
              </a:ext>
            </a:extLst>
          </p:cNvPr>
          <p:cNvSpPr/>
          <p:nvPr/>
        </p:nvSpPr>
        <p:spPr>
          <a:xfrm>
            <a:off x="6540289" y="5309776"/>
            <a:ext cx="2386738" cy="469612"/>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51% </a:t>
            </a:r>
            <a:r>
              <a:rPr lang="en-US" dirty="0">
                <a:solidFill>
                  <a:schemeClr val="tx1">
                    <a:lumMod val="65000"/>
                    <a:lumOff val="35000"/>
                  </a:schemeClr>
                </a:solidFill>
              </a:rPr>
              <a:t>versus </a:t>
            </a:r>
            <a:r>
              <a:rPr lang="en-US" sz="3200" b="1" dirty="0">
                <a:solidFill>
                  <a:srgbClr val="063A5A"/>
                </a:solidFill>
              </a:rPr>
              <a:t>49%</a:t>
            </a:r>
          </a:p>
        </p:txBody>
      </p:sp>
    </p:spTree>
    <p:extLst>
      <p:ext uri="{BB962C8B-B14F-4D97-AF65-F5344CB8AC3E}">
        <p14:creationId xmlns:p14="http://schemas.microsoft.com/office/powerpoint/2010/main" val="38303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316278" y="2191707"/>
            <a:ext cx="8511444" cy="1569660"/>
          </a:xfrm>
          <a:prstGeom prst="rect">
            <a:avLst/>
          </a:prstGeom>
        </p:spPr>
        <p:txBody>
          <a:bodyPr wrap="square">
            <a:spAutoFit/>
          </a:bodyPr>
          <a:lstStyle/>
          <a:p>
            <a:pPr algn="ctr"/>
            <a:r>
              <a:rPr lang="en-US" sz="2400" b="1" dirty="0">
                <a:solidFill>
                  <a:schemeClr val="tx1">
                    <a:lumMod val="65000"/>
                    <a:lumOff val="35000"/>
                  </a:schemeClr>
                </a:solidFill>
              </a:rPr>
              <a:t>On average, companies that purchase or originate offsets are more likely to set an absolute target, implement a price on carbon, and invest in internal emissions reductions activities than companies that do not purchase or originate offsets. </a:t>
            </a:r>
          </a:p>
        </p:txBody>
      </p:sp>
    </p:spTree>
    <p:extLst>
      <p:ext uri="{BB962C8B-B14F-4D97-AF65-F5344CB8AC3E}">
        <p14:creationId xmlns:p14="http://schemas.microsoft.com/office/powerpoint/2010/main" val="258840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519307"/>
            <a:ext cx="7772400" cy="1877437"/>
          </a:xfrm>
          <a:prstGeom prst="rect">
            <a:avLst/>
          </a:prstGeom>
          <a:noFill/>
        </p:spPr>
        <p:txBody>
          <a:bodyPr wrap="square" rtlCol="0">
            <a:spAutoFit/>
          </a:bodyPr>
          <a:lstStyle/>
          <a:p>
            <a:r>
              <a:rPr lang="en-US" sz="2400" b="1" dirty="0">
                <a:solidFill>
                  <a:schemeClr val="tx1">
                    <a:lumMod val="65000"/>
                    <a:lumOff val="35000"/>
                  </a:schemeClr>
                </a:solidFill>
              </a:rPr>
              <a:t>This matches what we tracked in 2014 CDP data: </a:t>
            </a:r>
          </a:p>
          <a:p>
            <a:r>
              <a:rPr lang="en-US" sz="2400" dirty="0">
                <a:solidFill>
                  <a:schemeClr val="tx1">
                    <a:lumMod val="65000"/>
                    <a:lumOff val="35000"/>
                  </a:schemeClr>
                </a:solidFill>
              </a:rPr>
              <a:t>Companies that offset are not “buying their way out of their obligations”. They are much more actively addressing climate change. </a:t>
            </a:r>
          </a:p>
          <a:p>
            <a:endParaRPr lang="en-US" sz="2000" cap="small" dirty="0">
              <a:solidFill>
                <a:schemeClr val="accent5"/>
              </a:solidFill>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826" y="2396744"/>
            <a:ext cx="8046278" cy="237623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Tree>
    <p:extLst>
      <p:ext uri="{BB962C8B-B14F-4D97-AF65-F5344CB8AC3E}">
        <p14:creationId xmlns:p14="http://schemas.microsoft.com/office/powerpoint/2010/main" val="13018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3BA97-9416-3C43-A458-522F1E78E461}"/>
              </a:ext>
            </a:extLst>
          </p:cNvPr>
          <p:cNvSpPr txBox="1"/>
          <p:nvPr/>
        </p:nvSpPr>
        <p:spPr>
          <a:xfrm>
            <a:off x="3100387" y="3000375"/>
            <a:ext cx="3143250" cy="369332"/>
          </a:xfrm>
          <a:prstGeom prst="rect">
            <a:avLst/>
          </a:prstGeom>
          <a:noFill/>
        </p:spPr>
        <p:txBody>
          <a:bodyPr wrap="square" rtlCol="0">
            <a:spAutoFit/>
          </a:bodyPr>
          <a:lstStyle/>
          <a:p>
            <a:pPr algn="ctr"/>
            <a:r>
              <a:rPr lang="en-US" dirty="0"/>
              <a:t>INTRO SLIDE</a:t>
            </a:r>
          </a:p>
        </p:txBody>
      </p:sp>
      <p:pic>
        <p:nvPicPr>
          <p:cNvPr id="3" name="Picture 2">
            <a:extLst>
              <a:ext uri="{FF2B5EF4-FFF2-40B4-BE49-F238E27FC236}">
                <a16:creationId xmlns:a16="http://schemas.microsoft.com/office/drawing/2014/main" id="{A60F643D-3AF9-D743-8189-E55D5FF61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7738"/>
            <a:ext cx="9140521" cy="4308688"/>
          </a:xfrm>
          <a:prstGeom prst="rect">
            <a:avLst/>
          </a:prstGeom>
        </p:spPr>
      </p:pic>
      <p:sp>
        <p:nvSpPr>
          <p:cNvPr id="6" name="Rectangle 5">
            <a:extLst>
              <a:ext uri="{FF2B5EF4-FFF2-40B4-BE49-F238E27FC236}">
                <a16:creationId xmlns:a16="http://schemas.microsoft.com/office/drawing/2014/main" id="{ED1FA7EF-B655-5946-B96F-A07DCD9A7CAA}"/>
              </a:ext>
            </a:extLst>
          </p:cNvPr>
          <p:cNvSpPr/>
          <p:nvPr/>
        </p:nvSpPr>
        <p:spPr>
          <a:xfrm>
            <a:off x="1635918" y="4875956"/>
            <a:ext cx="6072188" cy="369332"/>
          </a:xfrm>
          <a:prstGeom prst="rect">
            <a:avLst/>
          </a:prstGeom>
        </p:spPr>
        <p:txBody>
          <a:bodyPr wrap="square">
            <a:spAutoFit/>
          </a:bodyPr>
          <a:lstStyle/>
          <a:p>
            <a:pPr algn="ctr"/>
            <a:r>
              <a:rPr lang="en-US" b="1" dirty="0">
                <a:hlinkClick r:id="rId4"/>
              </a:rPr>
              <a:t>www.ecosystemmarketplace.com</a:t>
            </a:r>
            <a:r>
              <a:rPr lang="en-US" b="1" dirty="0"/>
              <a:t>  </a:t>
            </a:r>
          </a:p>
        </p:txBody>
      </p:sp>
      <p:pic>
        <p:nvPicPr>
          <p:cNvPr id="7" name="Picture 6">
            <a:extLst>
              <a:ext uri="{FF2B5EF4-FFF2-40B4-BE49-F238E27FC236}">
                <a16:creationId xmlns:a16="http://schemas.microsoft.com/office/drawing/2014/main" id="{D6D30290-58B1-5046-946D-2D9C8A399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Tree>
    <p:extLst>
      <p:ext uri="{BB962C8B-B14F-4D97-AF65-F5344CB8AC3E}">
        <p14:creationId xmlns:p14="http://schemas.microsoft.com/office/powerpoint/2010/main" val="322746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446818" y="2579165"/>
            <a:ext cx="8511444" cy="830997"/>
          </a:xfrm>
          <a:prstGeom prst="rect">
            <a:avLst/>
          </a:prstGeom>
        </p:spPr>
        <p:txBody>
          <a:bodyPr wrap="square">
            <a:spAutoFit/>
          </a:bodyPr>
          <a:lstStyle/>
          <a:p>
            <a:pPr algn="ctr"/>
            <a:r>
              <a:rPr lang="en-US" sz="2400" b="1" dirty="0">
                <a:solidFill>
                  <a:schemeClr val="tx1">
                    <a:lumMod val="65000"/>
                    <a:lumOff val="35000"/>
                  </a:schemeClr>
                </a:solidFill>
              </a:rPr>
              <a:t>Who is the typical voluntary offset buyer?</a:t>
            </a:r>
          </a:p>
          <a:p>
            <a:pPr algn="ct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98429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386" y="730419"/>
            <a:ext cx="6192187" cy="338554"/>
          </a:xfrm>
          <a:prstGeom prst="rect">
            <a:avLst/>
          </a:prstGeom>
        </p:spPr>
        <p:txBody>
          <a:bodyPr wrap="square">
            <a:spAutoFit/>
          </a:bodyPr>
          <a:lstStyle/>
          <a:p>
            <a:pPr algn="ctr"/>
            <a:r>
              <a:rPr lang="en-US" sz="1600">
                <a:solidFill>
                  <a:schemeClr val="tx1">
                    <a:lumMod val="65000"/>
                    <a:lumOff val="35000"/>
                  </a:schemeClr>
                </a:solidFill>
                <a:latin typeface="+mj-lt"/>
              </a:rPr>
              <a:t>Market Size by Project Region and Country, 2016 </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7" name="Rectangle 6">
            <a:extLst>
              <a:ext uri="{FF2B5EF4-FFF2-40B4-BE49-F238E27FC236}">
                <a16:creationId xmlns:a16="http://schemas.microsoft.com/office/drawing/2014/main" id="{66ED8462-1F54-044E-BE64-FD5B79F1B51E}"/>
              </a:ext>
            </a:extLst>
          </p:cNvPr>
          <p:cNvSpPr/>
          <p:nvPr/>
        </p:nvSpPr>
        <p:spPr>
          <a:xfrm>
            <a:off x="142875" y="236015"/>
            <a:ext cx="8684846" cy="461665"/>
          </a:xfrm>
          <a:prstGeom prst="rect">
            <a:avLst/>
          </a:prstGeom>
        </p:spPr>
        <p:txBody>
          <a:bodyPr wrap="square">
            <a:spAutoFit/>
          </a:bodyPr>
          <a:lstStyle/>
          <a:p>
            <a:pPr algn="ctr"/>
            <a:r>
              <a:rPr lang="en-US" sz="2400" b="1" dirty="0">
                <a:solidFill>
                  <a:schemeClr val="tx1">
                    <a:lumMod val="65000"/>
                    <a:lumOff val="35000"/>
                  </a:schemeClr>
                </a:solidFill>
              </a:rPr>
              <a:t>Buyers are primarily located in North America and Europe.</a:t>
            </a:r>
          </a:p>
        </p:txBody>
      </p:sp>
      <p:pic>
        <p:nvPicPr>
          <p:cNvPr id="3" name="Picture 2">
            <a:extLst>
              <a:ext uri="{FF2B5EF4-FFF2-40B4-BE49-F238E27FC236}">
                <a16:creationId xmlns:a16="http://schemas.microsoft.com/office/drawing/2014/main" id="{92196552-BC51-EA4E-A2E0-B67E29A31D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390" y="1101712"/>
            <a:ext cx="7467893" cy="4632661"/>
          </a:xfrm>
          <a:prstGeom prst="rect">
            <a:avLst/>
          </a:prstGeom>
        </p:spPr>
      </p:pic>
    </p:spTree>
    <p:extLst>
      <p:ext uri="{BB962C8B-B14F-4D97-AF65-F5344CB8AC3E}">
        <p14:creationId xmlns:p14="http://schemas.microsoft.com/office/powerpoint/2010/main" val="181123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0737" y="1270226"/>
            <a:ext cx="5813997" cy="338554"/>
          </a:xfrm>
          <a:prstGeom prst="rect">
            <a:avLst/>
          </a:prstGeom>
        </p:spPr>
        <p:txBody>
          <a:bodyPr wrap="square">
            <a:spAutoFit/>
          </a:bodyPr>
          <a:lstStyle/>
          <a:p>
            <a:pPr algn="ctr"/>
            <a:r>
              <a:rPr lang="en-US" sz="1600">
                <a:solidFill>
                  <a:schemeClr val="tx1">
                    <a:lumMod val="65000"/>
                    <a:lumOff val="35000"/>
                  </a:schemeClr>
                </a:solidFill>
                <a:latin typeface="+mj-lt"/>
              </a:rPr>
              <a:t>Buyers by Volume and Price, 2016</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12" name="Rectangle 11">
            <a:extLst>
              <a:ext uri="{FF2B5EF4-FFF2-40B4-BE49-F238E27FC236}">
                <a16:creationId xmlns:a16="http://schemas.microsoft.com/office/drawing/2014/main" id="{00DDDAD0-2AAB-3442-8D9B-0D9CC97343B2}"/>
              </a:ext>
            </a:extLst>
          </p:cNvPr>
          <p:cNvSpPr/>
          <p:nvPr/>
        </p:nvSpPr>
        <p:spPr>
          <a:xfrm>
            <a:off x="142875" y="236015"/>
            <a:ext cx="8684846" cy="461665"/>
          </a:xfrm>
          <a:prstGeom prst="rect">
            <a:avLst/>
          </a:prstGeom>
        </p:spPr>
        <p:txBody>
          <a:bodyPr wrap="square">
            <a:spAutoFit/>
          </a:bodyPr>
          <a:lstStyle/>
          <a:p>
            <a:pPr algn="ctr"/>
            <a:r>
              <a:rPr lang="en-US" sz="2400" b="1" dirty="0">
                <a:solidFill>
                  <a:schemeClr val="tx1">
                    <a:lumMod val="65000"/>
                    <a:lumOff val="35000"/>
                  </a:schemeClr>
                </a:solidFill>
              </a:rPr>
              <a:t>Most buyers are for-profit companies.</a:t>
            </a:r>
          </a:p>
        </p:txBody>
      </p:sp>
      <p:pic>
        <p:nvPicPr>
          <p:cNvPr id="2" name="Picture 1">
            <a:extLst>
              <a:ext uri="{FF2B5EF4-FFF2-40B4-BE49-F238E27FC236}">
                <a16:creationId xmlns:a16="http://schemas.microsoft.com/office/drawing/2014/main" id="{02CEB5E5-0F6F-754B-8EFA-D909227899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3200" y="1751307"/>
            <a:ext cx="8737600" cy="3753271"/>
          </a:xfrm>
          <a:prstGeom prst="rect">
            <a:avLst/>
          </a:prstGeom>
        </p:spPr>
      </p:pic>
    </p:spTree>
    <p:extLst>
      <p:ext uri="{BB962C8B-B14F-4D97-AF65-F5344CB8AC3E}">
        <p14:creationId xmlns:p14="http://schemas.microsoft.com/office/powerpoint/2010/main" val="145579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1999" y="1051266"/>
            <a:ext cx="7877333" cy="338554"/>
          </a:xfrm>
          <a:prstGeom prst="rect">
            <a:avLst/>
          </a:prstGeom>
        </p:spPr>
        <p:txBody>
          <a:bodyPr wrap="square">
            <a:spAutoFit/>
          </a:bodyPr>
          <a:lstStyle/>
          <a:p>
            <a:pPr algn="ctr"/>
            <a:r>
              <a:rPr lang="en-US" sz="1600">
                <a:solidFill>
                  <a:schemeClr val="tx1">
                    <a:lumMod val="65000"/>
                    <a:lumOff val="35000"/>
                  </a:schemeClr>
                </a:solidFill>
                <a:latin typeface="+mj-lt"/>
              </a:rPr>
              <a:t>Volume of Offsets Purchased and Average Price Paid by Buyer Sector</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9" name="Rectangle 8">
            <a:extLst>
              <a:ext uri="{FF2B5EF4-FFF2-40B4-BE49-F238E27FC236}">
                <a16:creationId xmlns:a16="http://schemas.microsoft.com/office/drawing/2014/main" id="{87DC3B47-7837-A946-A9C9-4286B90898FA}"/>
              </a:ext>
            </a:extLst>
          </p:cNvPr>
          <p:cNvSpPr/>
          <p:nvPr/>
        </p:nvSpPr>
        <p:spPr>
          <a:xfrm>
            <a:off x="142875" y="236015"/>
            <a:ext cx="8684846" cy="830997"/>
          </a:xfrm>
          <a:prstGeom prst="rect">
            <a:avLst/>
          </a:prstGeom>
        </p:spPr>
        <p:txBody>
          <a:bodyPr wrap="square">
            <a:spAutoFit/>
          </a:bodyPr>
          <a:lstStyle/>
          <a:p>
            <a:pPr algn="ctr"/>
            <a:r>
              <a:rPr lang="en-US" sz="2400" b="1" dirty="0">
                <a:solidFill>
                  <a:schemeClr val="tx1">
                    <a:lumMod val="65000"/>
                    <a:lumOff val="35000"/>
                  </a:schemeClr>
                </a:solidFill>
              </a:rPr>
              <a:t>They typically represent energy, finance and consumer goods sectors.</a:t>
            </a:r>
          </a:p>
        </p:txBody>
      </p:sp>
      <p:pic>
        <p:nvPicPr>
          <p:cNvPr id="2" name="Picture 1">
            <a:extLst>
              <a:ext uri="{FF2B5EF4-FFF2-40B4-BE49-F238E27FC236}">
                <a16:creationId xmlns:a16="http://schemas.microsoft.com/office/drawing/2014/main" id="{6B595152-6451-F54C-A780-569128989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998" y="1479246"/>
            <a:ext cx="8065723" cy="4381804"/>
          </a:xfrm>
          <a:prstGeom prst="rect">
            <a:avLst/>
          </a:prstGeom>
        </p:spPr>
      </p:pic>
    </p:spTree>
    <p:extLst>
      <p:ext uri="{BB962C8B-B14F-4D97-AF65-F5344CB8AC3E}">
        <p14:creationId xmlns:p14="http://schemas.microsoft.com/office/powerpoint/2010/main" val="85701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11" name="Rectangle 10"/>
          <p:cNvSpPr/>
          <p:nvPr/>
        </p:nvSpPr>
        <p:spPr>
          <a:xfrm>
            <a:off x="1507834" y="1493024"/>
            <a:ext cx="5813997" cy="338554"/>
          </a:xfrm>
          <a:prstGeom prst="rect">
            <a:avLst/>
          </a:prstGeom>
        </p:spPr>
        <p:txBody>
          <a:bodyPr wrap="square">
            <a:spAutoFit/>
          </a:bodyPr>
          <a:lstStyle/>
          <a:p>
            <a:pPr algn="ctr"/>
            <a:r>
              <a:rPr lang="en-US" sz="1600">
                <a:solidFill>
                  <a:schemeClr val="tx1">
                    <a:lumMod val="65000"/>
                    <a:lumOff val="35000"/>
                  </a:schemeClr>
                </a:solidFill>
                <a:latin typeface="+mj-lt"/>
              </a:rPr>
              <a:t>Market Volume and Transactions by Buyer Experience, 2016</a:t>
            </a:r>
          </a:p>
        </p:txBody>
      </p:sp>
      <p:sp>
        <p:nvSpPr>
          <p:cNvPr id="12" name="Rectangle 11">
            <a:extLst>
              <a:ext uri="{FF2B5EF4-FFF2-40B4-BE49-F238E27FC236}">
                <a16:creationId xmlns:a16="http://schemas.microsoft.com/office/drawing/2014/main" id="{00DDDAD0-2AAB-3442-8D9B-0D9CC97343B2}"/>
              </a:ext>
            </a:extLst>
          </p:cNvPr>
          <p:cNvSpPr/>
          <p:nvPr/>
        </p:nvSpPr>
        <p:spPr>
          <a:xfrm>
            <a:off x="142875" y="236015"/>
            <a:ext cx="8684846" cy="461665"/>
          </a:xfrm>
          <a:prstGeom prst="rect">
            <a:avLst/>
          </a:prstGeom>
        </p:spPr>
        <p:txBody>
          <a:bodyPr wrap="square">
            <a:spAutoFit/>
          </a:bodyPr>
          <a:lstStyle/>
          <a:p>
            <a:pPr algn="ctr"/>
            <a:r>
              <a:rPr lang="en-US" sz="2400" b="1" dirty="0">
                <a:solidFill>
                  <a:schemeClr val="tx1">
                    <a:lumMod val="65000"/>
                    <a:lumOff val="35000"/>
                  </a:schemeClr>
                </a:solidFill>
              </a:rPr>
              <a:t>New buyers typically start with small purchases.</a:t>
            </a:r>
          </a:p>
        </p:txBody>
      </p:sp>
      <p:pic>
        <p:nvPicPr>
          <p:cNvPr id="2" name="Picture 1">
            <a:extLst>
              <a:ext uri="{FF2B5EF4-FFF2-40B4-BE49-F238E27FC236}">
                <a16:creationId xmlns:a16="http://schemas.microsoft.com/office/drawing/2014/main" id="{FD7F2898-CC94-DB48-8DA2-B7009B314B74}"/>
              </a:ext>
            </a:extLst>
          </p:cNvPr>
          <p:cNvPicPr>
            <a:picLocks noChangeAspect="1"/>
          </p:cNvPicPr>
          <p:nvPr/>
        </p:nvPicPr>
        <p:blipFill>
          <a:blip r:embed="rId4"/>
          <a:stretch>
            <a:fillRect/>
          </a:stretch>
        </p:blipFill>
        <p:spPr>
          <a:xfrm>
            <a:off x="573437" y="2013373"/>
            <a:ext cx="8068485" cy="3271550"/>
          </a:xfrm>
          <a:prstGeom prst="rect">
            <a:avLst/>
          </a:prstGeom>
        </p:spPr>
      </p:pic>
    </p:spTree>
    <p:extLst>
      <p:ext uri="{BB962C8B-B14F-4D97-AF65-F5344CB8AC3E}">
        <p14:creationId xmlns:p14="http://schemas.microsoft.com/office/powerpoint/2010/main" val="3016728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078450" y="1659979"/>
            <a:ext cx="7354829" cy="2073591"/>
            <a:chOff x="-840252" y="3714623"/>
            <a:chExt cx="7112757" cy="2073591"/>
          </a:xfrm>
        </p:grpSpPr>
        <p:pic>
          <p:nvPicPr>
            <p:cNvPr id="3" name="Picture 2"/>
            <p:cNvPicPr>
              <a:picLocks noChangeAspect="1"/>
            </p:cNvPicPr>
            <p:nvPr/>
          </p:nvPicPr>
          <p:blipFill>
            <a:blip r:embed="rId3"/>
            <a:stretch>
              <a:fillRect/>
            </a:stretch>
          </p:blipFill>
          <p:spPr>
            <a:xfrm>
              <a:off x="-840252" y="3839266"/>
              <a:ext cx="1048189" cy="1914084"/>
            </a:xfrm>
            <a:prstGeom prst="rect">
              <a:avLst/>
            </a:prstGeom>
          </p:spPr>
        </p:pic>
        <p:pic>
          <p:nvPicPr>
            <p:cNvPr id="5" name="Picture 4"/>
            <p:cNvPicPr>
              <a:picLocks noChangeAspect="1"/>
            </p:cNvPicPr>
            <p:nvPr/>
          </p:nvPicPr>
          <p:blipFill>
            <a:blip r:embed="rId4"/>
            <a:stretch>
              <a:fillRect/>
            </a:stretch>
          </p:blipFill>
          <p:spPr>
            <a:xfrm>
              <a:off x="1190959" y="3714623"/>
              <a:ext cx="1116549" cy="2073591"/>
            </a:xfrm>
            <a:prstGeom prst="rect">
              <a:avLst/>
            </a:prstGeom>
          </p:spPr>
        </p:pic>
        <p:pic>
          <p:nvPicPr>
            <p:cNvPr id="7" name="Picture 6"/>
            <p:cNvPicPr>
              <a:picLocks noChangeAspect="1"/>
            </p:cNvPicPr>
            <p:nvPr/>
          </p:nvPicPr>
          <p:blipFill>
            <a:blip r:embed="rId5"/>
            <a:stretch>
              <a:fillRect/>
            </a:stretch>
          </p:blipFill>
          <p:spPr>
            <a:xfrm>
              <a:off x="3368499" y="3924883"/>
              <a:ext cx="1025402" cy="1526710"/>
            </a:xfrm>
            <a:prstGeom prst="rect">
              <a:avLst/>
            </a:prstGeom>
          </p:spPr>
        </p:pic>
        <p:pic>
          <p:nvPicPr>
            <p:cNvPr id="9" name="Picture 8"/>
            <p:cNvPicPr>
              <a:picLocks noChangeAspect="1"/>
            </p:cNvPicPr>
            <p:nvPr/>
          </p:nvPicPr>
          <p:blipFill>
            <a:blip r:embed="rId6"/>
            <a:stretch>
              <a:fillRect/>
            </a:stretch>
          </p:blipFill>
          <p:spPr>
            <a:xfrm>
              <a:off x="5497757" y="3931612"/>
              <a:ext cx="774748" cy="1162122"/>
            </a:xfrm>
            <a:prstGeom prst="rect">
              <a:avLst/>
            </a:prstGeom>
          </p:spPr>
        </p:pic>
      </p:gr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2" name="Rectangle 1"/>
          <p:cNvSpPr/>
          <p:nvPr/>
        </p:nvSpPr>
        <p:spPr>
          <a:xfrm>
            <a:off x="1118720" y="1177742"/>
            <a:ext cx="1111907" cy="584775"/>
          </a:xfrm>
          <a:prstGeom prst="rect">
            <a:avLst/>
          </a:prstGeom>
        </p:spPr>
        <p:txBody>
          <a:bodyPr wrap="none">
            <a:spAutoFit/>
          </a:bodyPr>
          <a:lstStyle/>
          <a:p>
            <a:pPr algn="ctr"/>
            <a:r>
              <a:rPr lang="en-US" sz="1600" b="1" dirty="0">
                <a:solidFill>
                  <a:srgbClr val="11AA4F"/>
                </a:solidFill>
              </a:rPr>
              <a:t>Climate </a:t>
            </a:r>
          </a:p>
          <a:p>
            <a:pPr algn="ctr"/>
            <a:r>
              <a:rPr lang="en-US" sz="1600" b="1" dirty="0">
                <a:solidFill>
                  <a:srgbClr val="11AA4F"/>
                </a:solidFill>
              </a:rPr>
              <a:t>Leadership</a:t>
            </a:r>
          </a:p>
        </p:txBody>
      </p:sp>
      <p:sp>
        <p:nvSpPr>
          <p:cNvPr id="4" name="Rectangle 3"/>
          <p:cNvSpPr/>
          <p:nvPr/>
        </p:nvSpPr>
        <p:spPr>
          <a:xfrm>
            <a:off x="3176152" y="1149413"/>
            <a:ext cx="1230722" cy="584775"/>
          </a:xfrm>
          <a:prstGeom prst="rect">
            <a:avLst/>
          </a:prstGeom>
        </p:spPr>
        <p:txBody>
          <a:bodyPr wrap="none">
            <a:spAutoFit/>
          </a:bodyPr>
          <a:lstStyle/>
          <a:p>
            <a:pPr algn="ctr"/>
            <a:r>
              <a:rPr lang="en-US" sz="1600" b="1">
                <a:solidFill>
                  <a:srgbClr val="093C5C"/>
                </a:solidFill>
              </a:rPr>
              <a:t>Pursuit of </a:t>
            </a:r>
          </a:p>
          <a:p>
            <a:pPr algn="ctr"/>
            <a:r>
              <a:rPr lang="en-US" sz="1600" b="1">
                <a:solidFill>
                  <a:srgbClr val="093C5C"/>
                </a:solidFill>
              </a:rPr>
              <a:t>GHG Targets</a:t>
            </a:r>
          </a:p>
        </p:txBody>
      </p:sp>
      <p:sp>
        <p:nvSpPr>
          <p:cNvPr id="6" name="Rectangle 5"/>
          <p:cNvSpPr/>
          <p:nvPr/>
        </p:nvSpPr>
        <p:spPr>
          <a:xfrm>
            <a:off x="5113177" y="1159682"/>
            <a:ext cx="1764714" cy="584775"/>
          </a:xfrm>
          <a:prstGeom prst="rect">
            <a:avLst/>
          </a:prstGeom>
        </p:spPr>
        <p:txBody>
          <a:bodyPr wrap="none">
            <a:spAutoFit/>
          </a:bodyPr>
          <a:lstStyle/>
          <a:p>
            <a:pPr algn="ctr"/>
            <a:r>
              <a:rPr lang="en-US" sz="1600" b="1">
                <a:solidFill>
                  <a:srgbClr val="9AB239"/>
                </a:solidFill>
              </a:rPr>
              <a:t>Pursuit of Climate-</a:t>
            </a:r>
          </a:p>
          <a:p>
            <a:pPr algn="ctr"/>
            <a:r>
              <a:rPr lang="en-US" sz="1600" b="1">
                <a:solidFill>
                  <a:srgbClr val="9AB239"/>
                </a:solidFill>
              </a:rPr>
              <a:t>Driven Mission</a:t>
            </a:r>
          </a:p>
        </p:txBody>
      </p:sp>
      <p:sp>
        <p:nvSpPr>
          <p:cNvPr id="8" name="Rectangle 7"/>
          <p:cNvSpPr/>
          <p:nvPr/>
        </p:nvSpPr>
        <p:spPr>
          <a:xfrm>
            <a:off x="7163888" y="1177742"/>
            <a:ext cx="1745286" cy="584775"/>
          </a:xfrm>
          <a:prstGeom prst="rect">
            <a:avLst/>
          </a:prstGeom>
        </p:spPr>
        <p:txBody>
          <a:bodyPr wrap="none">
            <a:spAutoFit/>
          </a:bodyPr>
          <a:lstStyle/>
          <a:p>
            <a:pPr algn="ctr"/>
            <a:r>
              <a:rPr lang="en-US" sz="1600" b="1">
                <a:solidFill>
                  <a:srgbClr val="EB621A"/>
                </a:solidFill>
              </a:rPr>
              <a:t>Engage </a:t>
            </a:r>
          </a:p>
          <a:p>
            <a:pPr algn="ctr"/>
            <a:r>
              <a:rPr lang="en-US" sz="1600" b="1">
                <a:solidFill>
                  <a:srgbClr val="EB621A"/>
                </a:solidFill>
              </a:rPr>
              <a:t>Customers/Clients</a:t>
            </a:r>
          </a:p>
        </p:txBody>
      </p:sp>
      <p:sp>
        <p:nvSpPr>
          <p:cNvPr id="10" name="Rectangle 9"/>
          <p:cNvSpPr/>
          <p:nvPr/>
        </p:nvSpPr>
        <p:spPr>
          <a:xfrm>
            <a:off x="750228" y="3907028"/>
            <a:ext cx="1861342" cy="584775"/>
          </a:xfrm>
          <a:prstGeom prst="rect">
            <a:avLst/>
          </a:prstGeom>
        </p:spPr>
        <p:txBody>
          <a:bodyPr wrap="none">
            <a:spAutoFit/>
          </a:bodyPr>
          <a:lstStyle/>
          <a:p>
            <a:pPr algn="ctr"/>
            <a:r>
              <a:rPr lang="en-US" sz="1600" b="1">
                <a:solidFill>
                  <a:srgbClr val="B01517"/>
                </a:solidFill>
              </a:rPr>
              <a:t>Sustainable Supply </a:t>
            </a:r>
          </a:p>
          <a:p>
            <a:pPr algn="ctr"/>
            <a:r>
              <a:rPr lang="en-US" sz="1600" b="1">
                <a:solidFill>
                  <a:srgbClr val="B01517"/>
                </a:solidFill>
              </a:rPr>
              <a:t>Chain Development</a:t>
            </a:r>
          </a:p>
        </p:txBody>
      </p:sp>
      <p:sp>
        <p:nvSpPr>
          <p:cNvPr id="12" name="Rectangle 11"/>
          <p:cNvSpPr/>
          <p:nvPr/>
        </p:nvSpPr>
        <p:spPr>
          <a:xfrm>
            <a:off x="2800411" y="3950094"/>
            <a:ext cx="2144048" cy="584775"/>
          </a:xfrm>
          <a:prstGeom prst="rect">
            <a:avLst/>
          </a:prstGeom>
        </p:spPr>
        <p:txBody>
          <a:bodyPr wrap="none">
            <a:spAutoFit/>
          </a:bodyPr>
          <a:lstStyle/>
          <a:p>
            <a:pPr algn="ctr"/>
            <a:r>
              <a:rPr lang="en-US" sz="1600" b="1">
                <a:solidFill>
                  <a:srgbClr val="13AECA"/>
                </a:solidFill>
              </a:rPr>
              <a:t>Promote Organization/</a:t>
            </a:r>
          </a:p>
          <a:p>
            <a:pPr algn="ctr"/>
            <a:r>
              <a:rPr lang="en-US" sz="1600" b="1">
                <a:solidFill>
                  <a:srgbClr val="13AECA"/>
                </a:solidFill>
              </a:rPr>
              <a:t>Staff Learning</a:t>
            </a:r>
          </a:p>
        </p:txBody>
      </p:sp>
      <p:sp>
        <p:nvSpPr>
          <p:cNvPr id="22" name="Rectangle 21"/>
          <p:cNvSpPr/>
          <p:nvPr/>
        </p:nvSpPr>
        <p:spPr>
          <a:xfrm>
            <a:off x="4901510" y="3955586"/>
            <a:ext cx="2192652" cy="584775"/>
          </a:xfrm>
          <a:prstGeom prst="rect">
            <a:avLst/>
          </a:prstGeom>
        </p:spPr>
        <p:txBody>
          <a:bodyPr wrap="none">
            <a:spAutoFit/>
          </a:bodyPr>
          <a:lstStyle/>
          <a:p>
            <a:pPr algn="ctr"/>
            <a:r>
              <a:rPr lang="en-US" sz="1600" b="1">
                <a:solidFill>
                  <a:srgbClr val="347C57"/>
                </a:solidFill>
              </a:rPr>
              <a:t>Climate Change Affects </a:t>
            </a:r>
          </a:p>
          <a:p>
            <a:pPr algn="ctr"/>
            <a:r>
              <a:rPr lang="en-US" sz="1600" b="1">
                <a:solidFill>
                  <a:srgbClr val="347C57"/>
                </a:solidFill>
              </a:rPr>
              <a:t>Business Model</a:t>
            </a:r>
          </a:p>
        </p:txBody>
      </p:sp>
      <p:sp>
        <p:nvSpPr>
          <p:cNvPr id="24" name="Rectangle 23"/>
          <p:cNvSpPr/>
          <p:nvPr/>
        </p:nvSpPr>
        <p:spPr>
          <a:xfrm>
            <a:off x="7381814" y="3979924"/>
            <a:ext cx="1701876" cy="584775"/>
          </a:xfrm>
          <a:prstGeom prst="rect">
            <a:avLst/>
          </a:prstGeom>
        </p:spPr>
        <p:txBody>
          <a:bodyPr wrap="none">
            <a:spAutoFit/>
          </a:bodyPr>
          <a:lstStyle/>
          <a:p>
            <a:pPr algn="ctr"/>
            <a:r>
              <a:rPr lang="en-US" sz="1600" b="1" dirty="0">
                <a:solidFill>
                  <a:srgbClr val="E7B729"/>
                </a:solidFill>
              </a:rPr>
              <a:t>Anticipation of </a:t>
            </a:r>
          </a:p>
          <a:p>
            <a:pPr algn="ctr"/>
            <a:r>
              <a:rPr lang="en-US" sz="1600" b="1" dirty="0">
                <a:solidFill>
                  <a:srgbClr val="E7B729"/>
                </a:solidFill>
              </a:rPr>
              <a:t>Direct Regulation </a:t>
            </a:r>
          </a:p>
        </p:txBody>
      </p:sp>
      <p:grpSp>
        <p:nvGrpSpPr>
          <p:cNvPr id="29" name="Group 28"/>
          <p:cNvGrpSpPr/>
          <p:nvPr/>
        </p:nvGrpSpPr>
        <p:grpSpPr>
          <a:xfrm>
            <a:off x="1236299" y="4454569"/>
            <a:ext cx="7314543" cy="1002615"/>
            <a:chOff x="1149995" y="4232635"/>
            <a:chExt cx="7314543" cy="1002615"/>
          </a:xfrm>
        </p:grpSpPr>
        <p:pic>
          <p:nvPicPr>
            <p:cNvPr id="25" name="Picture 24"/>
            <p:cNvPicPr>
              <a:picLocks noChangeAspect="1"/>
            </p:cNvPicPr>
            <p:nvPr/>
          </p:nvPicPr>
          <p:blipFill>
            <a:blip r:embed="rId8"/>
            <a:stretch>
              <a:fillRect/>
            </a:stretch>
          </p:blipFill>
          <p:spPr>
            <a:xfrm>
              <a:off x="1149995" y="4232635"/>
              <a:ext cx="730429" cy="1002615"/>
            </a:xfrm>
            <a:prstGeom prst="rect">
              <a:avLst/>
            </a:prstGeom>
          </p:spPr>
        </p:pic>
        <p:pic>
          <p:nvPicPr>
            <p:cNvPr id="26" name="Picture 25"/>
            <p:cNvPicPr>
              <a:picLocks noChangeAspect="1"/>
            </p:cNvPicPr>
            <p:nvPr/>
          </p:nvPicPr>
          <p:blipFill>
            <a:blip r:embed="rId9"/>
            <a:stretch>
              <a:fillRect/>
            </a:stretch>
          </p:blipFill>
          <p:spPr>
            <a:xfrm>
              <a:off x="3366009" y="4332546"/>
              <a:ext cx="636180" cy="820321"/>
            </a:xfrm>
            <a:prstGeom prst="rect">
              <a:avLst/>
            </a:prstGeom>
          </p:spPr>
        </p:pic>
        <p:pic>
          <p:nvPicPr>
            <p:cNvPr id="27" name="Picture 26"/>
            <p:cNvPicPr>
              <a:picLocks noChangeAspect="1"/>
            </p:cNvPicPr>
            <p:nvPr/>
          </p:nvPicPr>
          <p:blipFill>
            <a:blip r:embed="rId10"/>
            <a:stretch>
              <a:fillRect/>
            </a:stretch>
          </p:blipFill>
          <p:spPr>
            <a:xfrm>
              <a:off x="5571560" y="4269970"/>
              <a:ext cx="565493" cy="843108"/>
            </a:xfrm>
            <a:prstGeom prst="rect">
              <a:avLst/>
            </a:prstGeom>
          </p:spPr>
        </p:pic>
        <p:pic>
          <p:nvPicPr>
            <p:cNvPr id="28" name="Picture 27"/>
            <p:cNvPicPr>
              <a:picLocks noChangeAspect="1"/>
            </p:cNvPicPr>
            <p:nvPr/>
          </p:nvPicPr>
          <p:blipFill>
            <a:blip r:embed="rId11"/>
            <a:stretch>
              <a:fillRect/>
            </a:stretch>
          </p:blipFill>
          <p:spPr>
            <a:xfrm>
              <a:off x="7828358" y="4371843"/>
              <a:ext cx="636180" cy="774748"/>
            </a:xfrm>
            <a:prstGeom prst="rect">
              <a:avLst/>
            </a:prstGeom>
          </p:spPr>
        </p:pic>
      </p:grpSp>
      <p:pic>
        <p:nvPicPr>
          <p:cNvPr id="30" name="Picture 29"/>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630" y="891995"/>
            <a:ext cx="738081" cy="1380306"/>
          </a:xfrm>
          <a:prstGeom prst="rect">
            <a:avLst/>
          </a:prstGeom>
        </p:spPr>
      </p:pic>
      <p:sp>
        <p:nvSpPr>
          <p:cNvPr id="31" name="Rectangle 30">
            <a:extLst>
              <a:ext uri="{FF2B5EF4-FFF2-40B4-BE49-F238E27FC236}">
                <a16:creationId xmlns:a16="http://schemas.microsoft.com/office/drawing/2014/main" id="{BEE00C1D-0C62-8941-9856-2753F5C607F1}"/>
              </a:ext>
            </a:extLst>
          </p:cNvPr>
          <p:cNvSpPr/>
          <p:nvPr/>
        </p:nvSpPr>
        <p:spPr>
          <a:xfrm>
            <a:off x="142875" y="236015"/>
            <a:ext cx="8684846" cy="830997"/>
          </a:xfrm>
          <a:prstGeom prst="rect">
            <a:avLst/>
          </a:prstGeom>
        </p:spPr>
        <p:txBody>
          <a:bodyPr wrap="square">
            <a:spAutoFit/>
          </a:bodyPr>
          <a:lstStyle/>
          <a:p>
            <a:pPr algn="ctr"/>
            <a:r>
              <a:rPr lang="en-US" sz="2400" b="1" dirty="0">
                <a:solidFill>
                  <a:schemeClr val="tx1">
                    <a:lumMod val="65000"/>
                    <a:lumOff val="35000"/>
                  </a:schemeClr>
                </a:solidFill>
              </a:rPr>
              <a:t>Buyers typically purchase to meet their GHG targets or to show climate leadership. </a:t>
            </a:r>
          </a:p>
        </p:txBody>
      </p:sp>
    </p:spTree>
    <p:extLst>
      <p:ext uri="{BB962C8B-B14F-4D97-AF65-F5344CB8AC3E}">
        <p14:creationId xmlns:p14="http://schemas.microsoft.com/office/powerpoint/2010/main" val="1824303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446818" y="2579165"/>
            <a:ext cx="8511444" cy="1200329"/>
          </a:xfrm>
          <a:prstGeom prst="rect">
            <a:avLst/>
          </a:prstGeom>
        </p:spPr>
        <p:txBody>
          <a:bodyPr wrap="square">
            <a:spAutoFit/>
          </a:bodyPr>
          <a:lstStyle/>
          <a:p>
            <a:pPr algn="ctr"/>
            <a:r>
              <a:rPr lang="en-US" sz="2400" b="1" dirty="0">
                <a:solidFill>
                  <a:schemeClr val="tx1">
                    <a:lumMod val="65000"/>
                    <a:lumOff val="35000"/>
                  </a:schemeClr>
                </a:solidFill>
              </a:rPr>
              <a:t>While demand is growing, the size of voluntary and compliance markets remains limited by offset demand – not offset supply. </a:t>
            </a:r>
          </a:p>
          <a:p>
            <a:pPr algn="ct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258237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DE4AA5E-D618-584A-8E60-EAF5E52A66D2}"/>
              </a:ext>
            </a:extLst>
          </p:cNvPr>
          <p:cNvGraphicFramePr>
            <a:graphicFrameLocks/>
          </p:cNvGraphicFramePr>
          <p:nvPr>
            <p:extLst>
              <p:ext uri="{D42A27DB-BD31-4B8C-83A1-F6EECF244321}">
                <p14:modId xmlns:p14="http://schemas.microsoft.com/office/powerpoint/2010/main" val="1375493287"/>
              </p:ext>
            </p:extLst>
          </p:nvPr>
        </p:nvGraphicFramePr>
        <p:xfrm>
          <a:off x="528382" y="1328739"/>
          <a:ext cx="8087235" cy="4386262"/>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4E0506B9-F4CE-AC44-866C-71BCA6D196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C8493BD3-4C49-7549-AE84-E1BA3BF6F037}"/>
              </a:ext>
            </a:extLst>
          </p:cNvPr>
          <p:cNvSpPr/>
          <p:nvPr/>
        </p:nvSpPr>
        <p:spPr>
          <a:xfrm>
            <a:off x="316277" y="236015"/>
            <a:ext cx="8511444" cy="1200329"/>
          </a:xfrm>
          <a:prstGeom prst="rect">
            <a:avLst/>
          </a:prstGeom>
        </p:spPr>
        <p:txBody>
          <a:bodyPr wrap="square">
            <a:spAutoFit/>
          </a:bodyPr>
          <a:lstStyle/>
          <a:p>
            <a:pPr algn="ctr"/>
            <a:r>
              <a:rPr lang="en-US" sz="2400" b="1" dirty="0">
                <a:solidFill>
                  <a:schemeClr val="tx1">
                    <a:lumMod val="65000"/>
                    <a:lumOff val="35000"/>
                  </a:schemeClr>
                </a:solidFill>
              </a:rPr>
              <a:t>Voluntary offset issuances AND retirements</a:t>
            </a:r>
          </a:p>
          <a:p>
            <a:pPr algn="ctr"/>
            <a:r>
              <a:rPr lang="en-US" sz="2400" b="1" dirty="0">
                <a:solidFill>
                  <a:schemeClr val="tx1">
                    <a:lumMod val="65000"/>
                    <a:lumOff val="35000"/>
                  </a:schemeClr>
                </a:solidFill>
              </a:rPr>
              <a:t> hit a record high in 2017.</a:t>
            </a:r>
          </a:p>
          <a:p>
            <a:pPr algn="ct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236747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446818" y="2579165"/>
            <a:ext cx="8511444" cy="830997"/>
          </a:xfrm>
          <a:prstGeom prst="rect">
            <a:avLst/>
          </a:prstGeom>
        </p:spPr>
        <p:txBody>
          <a:bodyPr wrap="square">
            <a:spAutoFit/>
          </a:bodyPr>
          <a:lstStyle/>
          <a:p>
            <a:pPr algn="ctr"/>
            <a:r>
              <a:rPr lang="en-US" sz="2400" b="1" dirty="0">
                <a:solidFill>
                  <a:schemeClr val="tx1">
                    <a:lumMod val="65000"/>
                    <a:lumOff val="35000"/>
                  </a:schemeClr>
                </a:solidFill>
              </a:rPr>
              <a:t>Offsets support more than just emissions reductions.</a:t>
            </a:r>
          </a:p>
          <a:p>
            <a:pPr algn="ct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2376983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65AD0-C0C2-684E-A0BB-1B2E842715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5" name="Rectangle 4">
            <a:extLst>
              <a:ext uri="{FF2B5EF4-FFF2-40B4-BE49-F238E27FC236}">
                <a16:creationId xmlns:a16="http://schemas.microsoft.com/office/drawing/2014/main" id="{0353E622-682D-AC48-9620-B0083EBF630B}"/>
              </a:ext>
            </a:extLst>
          </p:cNvPr>
          <p:cNvSpPr/>
          <p:nvPr/>
        </p:nvSpPr>
        <p:spPr>
          <a:xfrm>
            <a:off x="316277" y="236015"/>
            <a:ext cx="8511444" cy="830997"/>
          </a:xfrm>
          <a:prstGeom prst="rect">
            <a:avLst/>
          </a:prstGeom>
        </p:spPr>
        <p:txBody>
          <a:bodyPr wrap="square">
            <a:spAutoFit/>
          </a:bodyPr>
          <a:lstStyle/>
          <a:p>
            <a:pPr algn="ctr"/>
            <a:r>
              <a:rPr lang="en-US" sz="2400" b="1" dirty="0">
                <a:solidFill>
                  <a:schemeClr val="tx1">
                    <a:lumMod val="65000"/>
                    <a:lumOff val="35000"/>
                  </a:schemeClr>
                </a:solidFill>
              </a:rPr>
              <a:t> More projects are issuing offsets in low and lower-middle income countries. </a:t>
            </a:r>
          </a:p>
        </p:txBody>
      </p:sp>
      <p:graphicFrame>
        <p:nvGraphicFramePr>
          <p:cNvPr id="6" name="Chart 5">
            <a:extLst>
              <a:ext uri="{FF2B5EF4-FFF2-40B4-BE49-F238E27FC236}">
                <a16:creationId xmlns:a16="http://schemas.microsoft.com/office/drawing/2014/main" id="{5643E3E3-8CDA-7741-8BAC-414AB4E00854}"/>
              </a:ext>
            </a:extLst>
          </p:cNvPr>
          <p:cNvGraphicFramePr>
            <a:graphicFrameLocks/>
          </p:cNvGraphicFramePr>
          <p:nvPr>
            <p:extLst>
              <p:ext uri="{D42A27DB-BD31-4B8C-83A1-F6EECF244321}">
                <p14:modId xmlns:p14="http://schemas.microsoft.com/office/powerpoint/2010/main" val="3469700639"/>
              </p:ext>
            </p:extLst>
          </p:nvPr>
        </p:nvGraphicFramePr>
        <p:xfrm>
          <a:off x="316277" y="1067012"/>
          <a:ext cx="8378272" cy="47293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109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pic>
        <p:nvPicPr>
          <p:cNvPr id="4" name="Picture 3">
            <a:extLst>
              <a:ext uri="{FF2B5EF4-FFF2-40B4-BE49-F238E27FC236}">
                <a16:creationId xmlns:a16="http://schemas.microsoft.com/office/drawing/2014/main" id="{774CF05D-7565-BA48-A9A1-F041FDB98F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9041" y="902420"/>
            <a:ext cx="2216528" cy="2891675"/>
          </a:xfrm>
          <a:prstGeom prst="rect">
            <a:avLst/>
          </a:prstGeom>
          <a:ln>
            <a:solidFill>
              <a:srgbClr val="063A5A"/>
            </a:solidFill>
          </a:ln>
        </p:spPr>
      </p:pic>
      <p:pic>
        <p:nvPicPr>
          <p:cNvPr id="3" name="Picture 2">
            <a:extLst>
              <a:ext uri="{FF2B5EF4-FFF2-40B4-BE49-F238E27FC236}">
                <a16:creationId xmlns:a16="http://schemas.microsoft.com/office/drawing/2014/main" id="{4109BDD5-C250-C542-B394-C0BE21FCF4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6803" y="2348257"/>
            <a:ext cx="2224366" cy="2891675"/>
          </a:xfrm>
          <a:prstGeom prst="rect">
            <a:avLst/>
          </a:prstGeom>
          <a:ln>
            <a:solidFill>
              <a:srgbClr val="063A5A"/>
            </a:solidFill>
          </a:ln>
        </p:spPr>
      </p:pic>
      <p:sp>
        <p:nvSpPr>
          <p:cNvPr id="6" name="Rectangle 5">
            <a:extLst>
              <a:ext uri="{FF2B5EF4-FFF2-40B4-BE49-F238E27FC236}">
                <a16:creationId xmlns:a16="http://schemas.microsoft.com/office/drawing/2014/main" id="{F88A1516-7339-2C4F-9EB9-170ACA26696A}"/>
              </a:ext>
            </a:extLst>
          </p:cNvPr>
          <p:cNvSpPr/>
          <p:nvPr/>
        </p:nvSpPr>
        <p:spPr>
          <a:xfrm>
            <a:off x="618268" y="878952"/>
            <a:ext cx="4482370" cy="3785652"/>
          </a:xfrm>
          <a:prstGeom prst="rect">
            <a:avLst/>
          </a:prstGeom>
        </p:spPr>
        <p:txBody>
          <a:bodyPr wrap="square">
            <a:spAutoFit/>
          </a:bodyPr>
          <a:lstStyle/>
          <a:p>
            <a:r>
              <a:rPr lang="en-US" sz="2400" b="1" dirty="0">
                <a:solidFill>
                  <a:schemeClr val="tx1">
                    <a:lumMod val="65000"/>
                    <a:lumOff val="35000"/>
                  </a:schemeClr>
                </a:solidFill>
              </a:rPr>
              <a:t>Outline:</a:t>
            </a:r>
          </a:p>
          <a:p>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How do companies currently reduce emissions?</a:t>
            </a:r>
          </a:p>
          <a:p>
            <a:pPr marL="342900" indent="-342900">
              <a:buAutoNum type="arabicPeriod"/>
            </a:pPr>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What role does offsetting play in these activities?</a:t>
            </a:r>
          </a:p>
          <a:p>
            <a:pPr marL="342900" indent="-342900">
              <a:buAutoNum type="arabicPeriod"/>
            </a:pPr>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How does offsetting relate to sustainable development?</a:t>
            </a:r>
            <a:endParaRPr lang="en-US" sz="2400" dirty="0"/>
          </a:p>
        </p:txBody>
      </p:sp>
    </p:spTree>
    <p:extLst>
      <p:ext uri="{BB962C8B-B14F-4D97-AF65-F5344CB8AC3E}">
        <p14:creationId xmlns:p14="http://schemas.microsoft.com/office/powerpoint/2010/main" val="3479496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6500F3-7671-C648-AF9D-7CC74260E3BC}"/>
              </a:ext>
            </a:extLst>
          </p:cNvPr>
          <p:cNvSpPr/>
          <p:nvPr/>
        </p:nvSpPr>
        <p:spPr>
          <a:xfrm>
            <a:off x="142875" y="236015"/>
            <a:ext cx="8684846" cy="830997"/>
          </a:xfrm>
          <a:prstGeom prst="rect">
            <a:avLst/>
          </a:prstGeom>
        </p:spPr>
        <p:txBody>
          <a:bodyPr wrap="square">
            <a:spAutoFit/>
          </a:bodyPr>
          <a:lstStyle/>
          <a:p>
            <a:pPr algn="ctr"/>
            <a:r>
              <a:rPr lang="en-US" sz="2400" b="1" dirty="0">
                <a:solidFill>
                  <a:schemeClr val="tx1">
                    <a:lumMod val="65000"/>
                    <a:lumOff val="35000"/>
                  </a:schemeClr>
                </a:solidFill>
              </a:rPr>
              <a:t>End buyers increasingly purchase from projects in low and lower-middle income countries. </a:t>
            </a:r>
          </a:p>
        </p:txBody>
      </p:sp>
      <p:pic>
        <p:nvPicPr>
          <p:cNvPr id="6" name="Picture 5">
            <a:extLst>
              <a:ext uri="{FF2B5EF4-FFF2-40B4-BE49-F238E27FC236}">
                <a16:creationId xmlns:a16="http://schemas.microsoft.com/office/drawing/2014/main" id="{07209600-A700-E644-948A-42168B892E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graphicFrame>
        <p:nvGraphicFramePr>
          <p:cNvPr id="8" name="Chart 7">
            <a:extLst>
              <a:ext uri="{FF2B5EF4-FFF2-40B4-BE49-F238E27FC236}">
                <a16:creationId xmlns:a16="http://schemas.microsoft.com/office/drawing/2014/main" id="{6E1DE846-D179-C14E-9B31-3319ED54577D}"/>
              </a:ext>
            </a:extLst>
          </p:cNvPr>
          <p:cNvGraphicFramePr>
            <a:graphicFrameLocks/>
          </p:cNvGraphicFramePr>
          <p:nvPr>
            <p:extLst>
              <p:ext uri="{D42A27DB-BD31-4B8C-83A1-F6EECF244321}">
                <p14:modId xmlns:p14="http://schemas.microsoft.com/office/powerpoint/2010/main" val="427961544"/>
              </p:ext>
            </p:extLst>
          </p:nvPr>
        </p:nvGraphicFramePr>
        <p:xfrm>
          <a:off x="142874" y="1317357"/>
          <a:ext cx="8489681" cy="46062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76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2682" y="1599370"/>
            <a:ext cx="8656320" cy="4188460"/>
          </a:xfrm>
          <a:prstGeom prst="rect">
            <a:avLst/>
          </a:prstGeom>
        </p:spPr>
      </p:pic>
      <p:sp>
        <p:nvSpPr>
          <p:cNvPr id="7" name="Rectangle 6"/>
          <p:cNvSpPr/>
          <p:nvPr/>
        </p:nvSpPr>
        <p:spPr>
          <a:xfrm>
            <a:off x="1641884" y="1166071"/>
            <a:ext cx="5860232" cy="338554"/>
          </a:xfrm>
          <a:prstGeom prst="rect">
            <a:avLst/>
          </a:prstGeom>
        </p:spPr>
        <p:txBody>
          <a:bodyPr wrap="square">
            <a:spAutoFit/>
          </a:bodyPr>
          <a:lstStyle/>
          <a:p>
            <a:pPr algn="ctr"/>
            <a:r>
              <a:rPr lang="en-US" sz="1600" dirty="0">
                <a:solidFill>
                  <a:schemeClr val="tx1">
                    <a:lumMod val="65000"/>
                    <a:lumOff val="35000"/>
                  </a:schemeClr>
                </a:solidFill>
                <a:latin typeface="+mj-lt"/>
              </a:rPr>
              <a:t>Share of Offset Volume by Buyer Preference When Choosing Offsets</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10" name="Rectangle 9">
            <a:extLst>
              <a:ext uri="{FF2B5EF4-FFF2-40B4-BE49-F238E27FC236}">
                <a16:creationId xmlns:a16="http://schemas.microsoft.com/office/drawing/2014/main" id="{8E5AFF59-327E-B741-8411-84F2E28BB7B5}"/>
              </a:ext>
            </a:extLst>
          </p:cNvPr>
          <p:cNvSpPr/>
          <p:nvPr/>
        </p:nvSpPr>
        <p:spPr>
          <a:xfrm>
            <a:off x="229577" y="405700"/>
            <a:ext cx="8684846" cy="461665"/>
          </a:xfrm>
          <a:prstGeom prst="rect">
            <a:avLst/>
          </a:prstGeom>
        </p:spPr>
        <p:txBody>
          <a:bodyPr wrap="square">
            <a:spAutoFit/>
          </a:bodyPr>
          <a:lstStyle/>
          <a:p>
            <a:pPr algn="ctr"/>
            <a:r>
              <a:rPr lang="en-US" sz="2400" b="1" dirty="0">
                <a:solidFill>
                  <a:schemeClr val="tx1">
                    <a:lumMod val="65000"/>
                    <a:lumOff val="35000"/>
                  </a:schemeClr>
                </a:solidFill>
              </a:rPr>
              <a:t>End buyers increasingly prioritize co-benefits with their purchase. </a:t>
            </a:r>
          </a:p>
        </p:txBody>
      </p:sp>
    </p:spTree>
    <p:extLst>
      <p:ext uri="{BB962C8B-B14F-4D97-AF65-F5344CB8AC3E}">
        <p14:creationId xmlns:p14="http://schemas.microsoft.com/office/powerpoint/2010/main" val="334227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6" name="Rectangle 5"/>
          <p:cNvSpPr/>
          <p:nvPr/>
        </p:nvSpPr>
        <p:spPr>
          <a:xfrm>
            <a:off x="1060704" y="5610600"/>
            <a:ext cx="8749553" cy="307777"/>
          </a:xfrm>
          <a:prstGeom prst="rect">
            <a:avLst/>
          </a:prstGeom>
        </p:spPr>
        <p:txBody>
          <a:bodyPr wrap="square">
            <a:spAutoFit/>
          </a:bodyPr>
          <a:lstStyle/>
          <a:p>
            <a:r>
              <a:rPr lang="en-US" sz="1400" i="1" dirty="0">
                <a:solidFill>
                  <a:schemeClr val="tx1">
                    <a:lumMod val="85000"/>
                    <a:lumOff val="15000"/>
                  </a:schemeClr>
                </a:solidFill>
                <a:latin typeface="Helvetica" charset="0"/>
                <a:ea typeface="Helvetica" charset="0"/>
                <a:cs typeface="Helvetica" charset="0"/>
              </a:rPr>
              <a:t>Source: United Nations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0704" y="1149808"/>
            <a:ext cx="7030787" cy="4458192"/>
          </a:xfrm>
          <a:prstGeom prst="rect">
            <a:avLst/>
          </a:prstGeom>
        </p:spPr>
      </p:pic>
      <p:sp>
        <p:nvSpPr>
          <p:cNvPr id="7" name="Rectangle 6">
            <a:extLst>
              <a:ext uri="{FF2B5EF4-FFF2-40B4-BE49-F238E27FC236}">
                <a16:creationId xmlns:a16="http://schemas.microsoft.com/office/drawing/2014/main" id="{BF0812BE-2616-1E42-B047-BBFA017F9A52}"/>
              </a:ext>
            </a:extLst>
          </p:cNvPr>
          <p:cNvSpPr/>
          <p:nvPr/>
        </p:nvSpPr>
        <p:spPr>
          <a:xfrm>
            <a:off x="142875" y="236015"/>
            <a:ext cx="8684846" cy="830997"/>
          </a:xfrm>
          <a:prstGeom prst="rect">
            <a:avLst/>
          </a:prstGeom>
        </p:spPr>
        <p:txBody>
          <a:bodyPr wrap="square">
            <a:spAutoFit/>
          </a:bodyPr>
          <a:lstStyle/>
          <a:p>
            <a:pPr algn="ctr"/>
            <a:r>
              <a:rPr lang="en-US" sz="2400" b="1" dirty="0">
                <a:solidFill>
                  <a:schemeClr val="tx1">
                    <a:lumMod val="65000"/>
                    <a:lumOff val="35000"/>
                  </a:schemeClr>
                </a:solidFill>
              </a:rPr>
              <a:t>More sellers are aligning carbon offset projects with the Sustainable Development Goals.</a:t>
            </a:r>
          </a:p>
        </p:txBody>
      </p:sp>
    </p:spTree>
    <p:extLst>
      <p:ext uri="{BB962C8B-B14F-4D97-AF65-F5344CB8AC3E}">
        <p14:creationId xmlns:p14="http://schemas.microsoft.com/office/powerpoint/2010/main" val="164213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866639-443D-E844-9886-3CC76B1530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00100"/>
            <a:ext cx="9144000" cy="3848167"/>
          </a:xfrm>
          <a:prstGeom prst="rect">
            <a:avLst/>
          </a:prstGeom>
        </p:spPr>
      </p:pic>
      <p:sp>
        <p:nvSpPr>
          <p:cNvPr id="3" name="Rectangle 2">
            <a:extLst>
              <a:ext uri="{FF2B5EF4-FFF2-40B4-BE49-F238E27FC236}">
                <a16:creationId xmlns:a16="http://schemas.microsoft.com/office/drawing/2014/main" id="{22049425-DFDE-F04A-9CE6-21F5B49101D9}"/>
              </a:ext>
            </a:extLst>
          </p:cNvPr>
          <p:cNvSpPr/>
          <p:nvPr/>
        </p:nvSpPr>
        <p:spPr>
          <a:xfrm>
            <a:off x="142875" y="236015"/>
            <a:ext cx="8684846" cy="461665"/>
          </a:xfrm>
          <a:prstGeom prst="rect">
            <a:avLst/>
          </a:prstGeom>
        </p:spPr>
        <p:txBody>
          <a:bodyPr wrap="square">
            <a:spAutoFit/>
          </a:bodyPr>
          <a:lstStyle/>
          <a:p>
            <a:pPr algn="ctr"/>
            <a:r>
              <a:rPr lang="en-US" sz="2400" b="1" dirty="0">
                <a:solidFill>
                  <a:schemeClr val="tx1">
                    <a:lumMod val="65000"/>
                    <a:lumOff val="35000"/>
                  </a:schemeClr>
                </a:solidFill>
              </a:rPr>
              <a:t>Thank you to our 2017 sponsors for making this work possible!</a:t>
            </a:r>
          </a:p>
        </p:txBody>
      </p:sp>
      <p:sp>
        <p:nvSpPr>
          <p:cNvPr id="4" name="Rectangle 3">
            <a:extLst>
              <a:ext uri="{FF2B5EF4-FFF2-40B4-BE49-F238E27FC236}">
                <a16:creationId xmlns:a16="http://schemas.microsoft.com/office/drawing/2014/main" id="{BA859007-A8D3-2947-8ED4-ECD010BD2AE5}"/>
              </a:ext>
            </a:extLst>
          </p:cNvPr>
          <p:cNvSpPr/>
          <p:nvPr/>
        </p:nvSpPr>
        <p:spPr>
          <a:xfrm>
            <a:off x="457200" y="4939010"/>
            <a:ext cx="7843838" cy="923330"/>
          </a:xfrm>
          <a:prstGeom prst="rect">
            <a:avLst/>
          </a:prstGeom>
        </p:spPr>
        <p:txBody>
          <a:bodyPr wrap="square">
            <a:spAutoFit/>
          </a:bodyPr>
          <a:lstStyle/>
          <a:p>
            <a:pPr algn="ctr"/>
            <a:r>
              <a:rPr lang="en-US" b="1" dirty="0">
                <a:solidFill>
                  <a:schemeClr val="tx1">
                    <a:lumMod val="65000"/>
                    <a:lumOff val="35000"/>
                  </a:schemeClr>
                </a:solidFill>
              </a:rPr>
              <a:t>If you would like to support our upcoming Carbon Offset </a:t>
            </a:r>
            <a:r>
              <a:rPr lang="en-US" b="1" i="1" dirty="0">
                <a:solidFill>
                  <a:schemeClr val="tx1">
                    <a:lumMod val="65000"/>
                    <a:lumOff val="35000"/>
                  </a:schemeClr>
                </a:solidFill>
              </a:rPr>
              <a:t>Insights </a:t>
            </a:r>
            <a:r>
              <a:rPr lang="en-US" b="1" dirty="0">
                <a:solidFill>
                  <a:schemeClr val="tx1">
                    <a:lumMod val="65000"/>
                    <a:lumOff val="35000"/>
                  </a:schemeClr>
                </a:solidFill>
              </a:rPr>
              <a:t>Periodical or CDP-Buyers Report, please see me or email me at </a:t>
            </a:r>
            <a:r>
              <a:rPr lang="en-US" b="1" dirty="0">
                <a:solidFill>
                  <a:schemeClr val="tx1">
                    <a:lumMod val="65000"/>
                    <a:lumOff val="35000"/>
                  </a:schemeClr>
                </a:solidFill>
                <a:hlinkClick r:id="rId4"/>
              </a:rPr>
              <a:t>khamrick@ecosystemmarketplace.com</a:t>
            </a:r>
            <a:r>
              <a:rPr lang="en-US" b="1" dirty="0">
                <a:solidFill>
                  <a:schemeClr val="tx1">
                    <a:lumMod val="65000"/>
                    <a:lumOff val="35000"/>
                  </a:schemeClr>
                </a:solidFill>
              </a:rPr>
              <a:t>.  </a:t>
            </a:r>
          </a:p>
        </p:txBody>
      </p:sp>
      <p:pic>
        <p:nvPicPr>
          <p:cNvPr id="5" name="Picture 4">
            <a:extLst>
              <a:ext uri="{FF2B5EF4-FFF2-40B4-BE49-F238E27FC236}">
                <a16:creationId xmlns:a16="http://schemas.microsoft.com/office/drawing/2014/main" id="{124A30EE-5D89-6446-BA15-593D64A81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Tree>
    <p:extLst>
      <p:ext uri="{BB962C8B-B14F-4D97-AF65-F5344CB8AC3E}">
        <p14:creationId xmlns:p14="http://schemas.microsoft.com/office/powerpoint/2010/main" val="317175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8" name="Rectangle 7">
            <a:extLst>
              <a:ext uri="{FF2B5EF4-FFF2-40B4-BE49-F238E27FC236}">
                <a16:creationId xmlns:a16="http://schemas.microsoft.com/office/drawing/2014/main" id="{1990926D-A785-114C-A2E0-DF2682594F03}"/>
              </a:ext>
            </a:extLst>
          </p:cNvPr>
          <p:cNvSpPr/>
          <p:nvPr/>
        </p:nvSpPr>
        <p:spPr>
          <a:xfrm>
            <a:off x="432531" y="536052"/>
            <a:ext cx="3596544" cy="1569660"/>
          </a:xfrm>
          <a:prstGeom prst="rect">
            <a:avLst/>
          </a:prstGeom>
        </p:spPr>
        <p:txBody>
          <a:bodyPr wrap="square">
            <a:spAutoFit/>
          </a:bodyPr>
          <a:lstStyle/>
          <a:p>
            <a:r>
              <a:rPr lang="en-US" sz="2400" b="1" dirty="0">
                <a:solidFill>
                  <a:schemeClr val="tx1">
                    <a:lumMod val="65000"/>
                    <a:lumOff val="35000"/>
                  </a:schemeClr>
                </a:solidFill>
              </a:rPr>
              <a:t>How do companies reduce emissions?</a:t>
            </a:r>
          </a:p>
          <a:p>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Measure</a:t>
            </a:r>
          </a:p>
        </p:txBody>
      </p:sp>
      <p:pic>
        <p:nvPicPr>
          <p:cNvPr id="2" name="Picture 1">
            <a:extLst>
              <a:ext uri="{FF2B5EF4-FFF2-40B4-BE49-F238E27FC236}">
                <a16:creationId xmlns:a16="http://schemas.microsoft.com/office/drawing/2014/main" id="{EAE5205A-66FE-164B-B2AE-263AD5BED0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4125" y="536051"/>
            <a:ext cx="5156200" cy="5155135"/>
          </a:xfrm>
          <a:prstGeom prst="snip2SameRect">
            <a:avLst/>
          </a:prstGeom>
        </p:spPr>
      </p:pic>
    </p:spTree>
    <p:extLst>
      <p:ext uri="{BB962C8B-B14F-4D97-AF65-F5344CB8AC3E}">
        <p14:creationId xmlns:p14="http://schemas.microsoft.com/office/powerpoint/2010/main" val="319920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8" name="Rectangle 7">
            <a:extLst>
              <a:ext uri="{FF2B5EF4-FFF2-40B4-BE49-F238E27FC236}">
                <a16:creationId xmlns:a16="http://schemas.microsoft.com/office/drawing/2014/main" id="{1990926D-A785-114C-A2E0-DF2682594F03}"/>
              </a:ext>
            </a:extLst>
          </p:cNvPr>
          <p:cNvSpPr/>
          <p:nvPr/>
        </p:nvSpPr>
        <p:spPr>
          <a:xfrm>
            <a:off x="432531" y="536052"/>
            <a:ext cx="3596544" cy="3046988"/>
          </a:xfrm>
          <a:prstGeom prst="rect">
            <a:avLst/>
          </a:prstGeom>
        </p:spPr>
        <p:txBody>
          <a:bodyPr wrap="square">
            <a:spAutoFit/>
          </a:bodyPr>
          <a:lstStyle/>
          <a:p>
            <a:r>
              <a:rPr lang="en-US" sz="2400" b="1" dirty="0">
                <a:solidFill>
                  <a:schemeClr val="tx1">
                    <a:lumMod val="65000"/>
                    <a:lumOff val="35000"/>
                  </a:schemeClr>
                </a:solidFill>
              </a:rPr>
              <a:t>How do companies reduce emissions?</a:t>
            </a:r>
          </a:p>
          <a:p>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Measure</a:t>
            </a:r>
          </a:p>
          <a:p>
            <a:pPr marL="342900" indent="-342900">
              <a:buAutoNum type="arabicPeriod"/>
            </a:pPr>
            <a:endParaRPr lang="en-US" sz="2400" dirty="0">
              <a:solidFill>
                <a:schemeClr val="tx1">
                  <a:lumMod val="65000"/>
                  <a:lumOff val="35000"/>
                </a:schemeClr>
              </a:solidFill>
            </a:endParaRPr>
          </a:p>
          <a:p>
            <a:pPr marL="342900" indent="-342900">
              <a:buFontTx/>
              <a:buAutoNum type="arabicPeriod"/>
            </a:pPr>
            <a:r>
              <a:rPr lang="en-US" sz="2400" dirty="0">
                <a:solidFill>
                  <a:schemeClr val="tx1">
                    <a:lumMod val="65000"/>
                    <a:lumOff val="35000"/>
                  </a:schemeClr>
                </a:solidFill>
              </a:rPr>
              <a:t>Set a target (intensity-based or absolute)</a:t>
            </a:r>
          </a:p>
          <a:p>
            <a:pPr marL="342900" indent="-342900">
              <a:buAutoNum type="arabicPeriod"/>
            </a:pPr>
            <a:endParaRPr lang="en-US" sz="2400" dirty="0">
              <a:solidFill>
                <a:schemeClr val="tx1">
                  <a:lumMod val="65000"/>
                  <a:lumOff val="35000"/>
                </a:schemeClr>
              </a:solidFill>
            </a:endParaRPr>
          </a:p>
        </p:txBody>
      </p:sp>
      <p:pic>
        <p:nvPicPr>
          <p:cNvPr id="2" name="Picture 1">
            <a:extLst>
              <a:ext uri="{FF2B5EF4-FFF2-40B4-BE49-F238E27FC236}">
                <a16:creationId xmlns:a16="http://schemas.microsoft.com/office/drawing/2014/main" id="{EAE5205A-66FE-164B-B2AE-263AD5BED0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4125" y="536051"/>
            <a:ext cx="5156200" cy="5155135"/>
          </a:xfrm>
          <a:prstGeom prst="snip2SameRect">
            <a:avLst/>
          </a:prstGeom>
        </p:spPr>
      </p:pic>
    </p:spTree>
    <p:extLst>
      <p:ext uri="{BB962C8B-B14F-4D97-AF65-F5344CB8AC3E}">
        <p14:creationId xmlns:p14="http://schemas.microsoft.com/office/powerpoint/2010/main" val="312954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8" name="Rectangle 7">
            <a:extLst>
              <a:ext uri="{FF2B5EF4-FFF2-40B4-BE49-F238E27FC236}">
                <a16:creationId xmlns:a16="http://schemas.microsoft.com/office/drawing/2014/main" id="{1990926D-A785-114C-A2E0-DF2682594F03}"/>
              </a:ext>
            </a:extLst>
          </p:cNvPr>
          <p:cNvSpPr/>
          <p:nvPr/>
        </p:nvSpPr>
        <p:spPr>
          <a:xfrm>
            <a:off x="432531" y="536052"/>
            <a:ext cx="3596544" cy="4524315"/>
          </a:xfrm>
          <a:prstGeom prst="rect">
            <a:avLst/>
          </a:prstGeom>
        </p:spPr>
        <p:txBody>
          <a:bodyPr wrap="square">
            <a:spAutoFit/>
          </a:bodyPr>
          <a:lstStyle/>
          <a:p>
            <a:r>
              <a:rPr lang="en-US" sz="2400" b="1" dirty="0">
                <a:solidFill>
                  <a:schemeClr val="tx1">
                    <a:lumMod val="65000"/>
                    <a:lumOff val="35000"/>
                  </a:schemeClr>
                </a:solidFill>
              </a:rPr>
              <a:t>How do companies reduce emissions?</a:t>
            </a:r>
          </a:p>
          <a:p>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Measure</a:t>
            </a:r>
          </a:p>
          <a:p>
            <a:pPr marL="342900" indent="-342900">
              <a:buAutoNum type="arabicPeriod"/>
            </a:pPr>
            <a:endParaRPr lang="en-US" sz="2400" dirty="0">
              <a:solidFill>
                <a:schemeClr val="tx1">
                  <a:lumMod val="65000"/>
                  <a:lumOff val="35000"/>
                </a:schemeClr>
              </a:solidFill>
            </a:endParaRPr>
          </a:p>
          <a:p>
            <a:pPr marL="342900" indent="-342900">
              <a:buFontTx/>
              <a:buAutoNum type="arabicPeriod"/>
            </a:pPr>
            <a:r>
              <a:rPr lang="en-US" sz="2400" dirty="0">
                <a:solidFill>
                  <a:schemeClr val="tx1">
                    <a:lumMod val="65000"/>
                    <a:lumOff val="35000"/>
                  </a:schemeClr>
                </a:solidFill>
              </a:rPr>
              <a:t>Set a target (intensity-based or absolute)</a:t>
            </a:r>
          </a:p>
          <a:p>
            <a:pPr marL="342900" indent="-342900">
              <a:buFontTx/>
              <a:buAutoNum type="arabicPeriod"/>
            </a:pPr>
            <a:endParaRPr lang="en-US" sz="2400" dirty="0">
              <a:solidFill>
                <a:schemeClr val="tx1">
                  <a:lumMod val="65000"/>
                  <a:lumOff val="35000"/>
                </a:schemeClr>
              </a:solidFill>
            </a:endParaRPr>
          </a:p>
          <a:p>
            <a:pPr marL="342900" indent="-342900">
              <a:buFontTx/>
              <a:buAutoNum type="arabicPeriod"/>
            </a:pPr>
            <a:r>
              <a:rPr lang="en-US" sz="2400" dirty="0">
                <a:solidFill>
                  <a:schemeClr val="tx1">
                    <a:lumMod val="65000"/>
                    <a:lumOff val="35000"/>
                  </a:schemeClr>
                </a:solidFill>
              </a:rPr>
              <a:t>Reduce (voluntary or mandatory)</a:t>
            </a:r>
          </a:p>
          <a:p>
            <a:pPr marL="342900" indent="-342900">
              <a:buFontTx/>
              <a:buAutoNum type="arabicPeriod"/>
            </a:pPr>
            <a:endParaRPr lang="en-US" sz="2400" dirty="0">
              <a:solidFill>
                <a:schemeClr val="tx1">
                  <a:lumMod val="65000"/>
                  <a:lumOff val="35000"/>
                </a:schemeClr>
              </a:solidFill>
            </a:endParaRPr>
          </a:p>
          <a:p>
            <a:pPr marL="342900" indent="-342900">
              <a:buAutoNum type="arabicPeriod"/>
            </a:pPr>
            <a:endParaRPr lang="en-US" sz="2400" dirty="0">
              <a:solidFill>
                <a:schemeClr val="tx1">
                  <a:lumMod val="65000"/>
                  <a:lumOff val="35000"/>
                </a:schemeClr>
              </a:solidFill>
            </a:endParaRPr>
          </a:p>
        </p:txBody>
      </p:sp>
      <p:pic>
        <p:nvPicPr>
          <p:cNvPr id="2" name="Picture 1">
            <a:extLst>
              <a:ext uri="{FF2B5EF4-FFF2-40B4-BE49-F238E27FC236}">
                <a16:creationId xmlns:a16="http://schemas.microsoft.com/office/drawing/2014/main" id="{EAE5205A-66FE-164B-B2AE-263AD5BED0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4125" y="536051"/>
            <a:ext cx="5156200" cy="5155135"/>
          </a:xfrm>
          <a:prstGeom prst="snip2SameRect">
            <a:avLst/>
          </a:prstGeom>
        </p:spPr>
      </p:pic>
    </p:spTree>
    <p:extLst>
      <p:ext uri="{BB962C8B-B14F-4D97-AF65-F5344CB8AC3E}">
        <p14:creationId xmlns:p14="http://schemas.microsoft.com/office/powerpoint/2010/main" val="417653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8" name="Rectangle 7">
            <a:extLst>
              <a:ext uri="{FF2B5EF4-FFF2-40B4-BE49-F238E27FC236}">
                <a16:creationId xmlns:a16="http://schemas.microsoft.com/office/drawing/2014/main" id="{1990926D-A785-114C-A2E0-DF2682594F03}"/>
              </a:ext>
            </a:extLst>
          </p:cNvPr>
          <p:cNvSpPr/>
          <p:nvPr/>
        </p:nvSpPr>
        <p:spPr>
          <a:xfrm>
            <a:off x="432531" y="536052"/>
            <a:ext cx="3596544" cy="5262979"/>
          </a:xfrm>
          <a:prstGeom prst="rect">
            <a:avLst/>
          </a:prstGeom>
        </p:spPr>
        <p:txBody>
          <a:bodyPr wrap="square">
            <a:spAutoFit/>
          </a:bodyPr>
          <a:lstStyle/>
          <a:p>
            <a:r>
              <a:rPr lang="en-US" sz="2400" b="1" dirty="0">
                <a:solidFill>
                  <a:schemeClr val="tx1">
                    <a:lumMod val="65000"/>
                    <a:lumOff val="35000"/>
                  </a:schemeClr>
                </a:solidFill>
              </a:rPr>
              <a:t>How do companies reduce emissions?</a:t>
            </a:r>
          </a:p>
          <a:p>
            <a:endParaRPr lang="en-US" sz="2400" dirty="0">
              <a:solidFill>
                <a:schemeClr val="tx1">
                  <a:lumMod val="65000"/>
                  <a:lumOff val="35000"/>
                </a:schemeClr>
              </a:solidFill>
            </a:endParaRPr>
          </a:p>
          <a:p>
            <a:pPr marL="342900" indent="-342900">
              <a:buAutoNum type="arabicPeriod"/>
            </a:pPr>
            <a:r>
              <a:rPr lang="en-US" sz="2400" dirty="0">
                <a:solidFill>
                  <a:schemeClr val="tx1">
                    <a:lumMod val="65000"/>
                    <a:lumOff val="35000"/>
                  </a:schemeClr>
                </a:solidFill>
              </a:rPr>
              <a:t>Measure</a:t>
            </a:r>
          </a:p>
          <a:p>
            <a:pPr marL="342900" indent="-342900">
              <a:buAutoNum type="arabicPeriod"/>
            </a:pPr>
            <a:endParaRPr lang="en-US" sz="2400" dirty="0">
              <a:solidFill>
                <a:schemeClr val="tx1">
                  <a:lumMod val="65000"/>
                  <a:lumOff val="35000"/>
                </a:schemeClr>
              </a:solidFill>
            </a:endParaRPr>
          </a:p>
          <a:p>
            <a:pPr marL="342900" indent="-342900">
              <a:buFontTx/>
              <a:buAutoNum type="arabicPeriod"/>
            </a:pPr>
            <a:r>
              <a:rPr lang="en-US" sz="2400" dirty="0">
                <a:solidFill>
                  <a:schemeClr val="tx1">
                    <a:lumMod val="65000"/>
                    <a:lumOff val="35000"/>
                  </a:schemeClr>
                </a:solidFill>
              </a:rPr>
              <a:t>Set a target (intensity-based or absolute)</a:t>
            </a:r>
          </a:p>
          <a:p>
            <a:pPr marL="342900" indent="-342900">
              <a:buFontTx/>
              <a:buAutoNum type="arabicPeriod"/>
            </a:pPr>
            <a:endParaRPr lang="en-US" sz="2400" dirty="0">
              <a:solidFill>
                <a:schemeClr val="tx1">
                  <a:lumMod val="65000"/>
                  <a:lumOff val="35000"/>
                </a:schemeClr>
              </a:solidFill>
            </a:endParaRPr>
          </a:p>
          <a:p>
            <a:pPr marL="342900" indent="-342900">
              <a:buFontTx/>
              <a:buAutoNum type="arabicPeriod"/>
            </a:pPr>
            <a:r>
              <a:rPr lang="en-US" sz="2400" dirty="0">
                <a:solidFill>
                  <a:schemeClr val="tx1">
                    <a:lumMod val="65000"/>
                    <a:lumOff val="35000"/>
                  </a:schemeClr>
                </a:solidFill>
              </a:rPr>
              <a:t>Reduce (voluntary or mandatory)</a:t>
            </a:r>
          </a:p>
          <a:p>
            <a:pPr marL="342900" indent="-342900">
              <a:buFontTx/>
              <a:buAutoNum type="arabicPeriod"/>
            </a:pPr>
            <a:endParaRPr lang="en-US" sz="2400" dirty="0">
              <a:solidFill>
                <a:schemeClr val="tx1">
                  <a:lumMod val="65000"/>
                  <a:lumOff val="35000"/>
                </a:schemeClr>
              </a:solidFill>
            </a:endParaRPr>
          </a:p>
          <a:p>
            <a:pPr marL="342900" indent="-342900">
              <a:buFontTx/>
              <a:buAutoNum type="arabicPeriod"/>
            </a:pPr>
            <a:r>
              <a:rPr lang="en-US" sz="2400" dirty="0">
                <a:solidFill>
                  <a:schemeClr val="tx1">
                    <a:lumMod val="65000"/>
                    <a:lumOff val="35000"/>
                  </a:schemeClr>
                </a:solidFill>
              </a:rPr>
              <a:t>Offset (voluntary or mandatory)</a:t>
            </a:r>
            <a:endParaRPr lang="en-US" sz="2400" dirty="0"/>
          </a:p>
          <a:p>
            <a:pPr marL="342900" indent="-342900">
              <a:buFontTx/>
              <a:buAutoNum type="arabicPeriod"/>
            </a:pPr>
            <a:endParaRPr lang="en-US" sz="2400" dirty="0">
              <a:solidFill>
                <a:schemeClr val="tx1">
                  <a:lumMod val="65000"/>
                  <a:lumOff val="35000"/>
                </a:schemeClr>
              </a:solidFill>
            </a:endParaRPr>
          </a:p>
        </p:txBody>
      </p:sp>
      <p:pic>
        <p:nvPicPr>
          <p:cNvPr id="2" name="Picture 1">
            <a:extLst>
              <a:ext uri="{FF2B5EF4-FFF2-40B4-BE49-F238E27FC236}">
                <a16:creationId xmlns:a16="http://schemas.microsoft.com/office/drawing/2014/main" id="{EAE5205A-66FE-164B-B2AE-263AD5BED0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4125" y="536051"/>
            <a:ext cx="5156200" cy="5155135"/>
          </a:xfrm>
          <a:prstGeom prst="snip2SameRect">
            <a:avLst/>
          </a:prstGeom>
        </p:spPr>
      </p:pic>
    </p:spTree>
    <p:extLst>
      <p:ext uri="{BB962C8B-B14F-4D97-AF65-F5344CB8AC3E}">
        <p14:creationId xmlns:p14="http://schemas.microsoft.com/office/powerpoint/2010/main" val="69749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432531" y="536052"/>
            <a:ext cx="8511444" cy="2123658"/>
          </a:xfrm>
          <a:prstGeom prst="rect">
            <a:avLst/>
          </a:prstGeom>
        </p:spPr>
        <p:txBody>
          <a:bodyPr wrap="square">
            <a:spAutoFit/>
          </a:bodyPr>
          <a:lstStyle/>
          <a:p>
            <a:r>
              <a:rPr lang="en-US" sz="2400" b="1" dirty="0">
                <a:solidFill>
                  <a:schemeClr val="tx1">
                    <a:lumMod val="65000"/>
                    <a:lumOff val="35000"/>
                  </a:schemeClr>
                </a:solidFill>
              </a:rPr>
              <a:t>What have companies reported doing?</a:t>
            </a:r>
          </a:p>
          <a:p>
            <a:endParaRPr lang="en-US" sz="2400" b="1" dirty="0">
              <a:solidFill>
                <a:schemeClr val="tx1">
                  <a:lumMod val="65000"/>
                  <a:lumOff val="35000"/>
                </a:schemeClr>
              </a:solidFill>
            </a:endParaRPr>
          </a:p>
          <a:p>
            <a:r>
              <a:rPr lang="en-US" sz="3600" b="1" dirty="0">
                <a:solidFill>
                  <a:schemeClr val="tx1">
                    <a:lumMod val="65000"/>
                    <a:lumOff val="35000"/>
                  </a:schemeClr>
                </a:solidFill>
              </a:rPr>
              <a:t>1,923 </a:t>
            </a:r>
            <a:r>
              <a:rPr lang="en-US" sz="2400" dirty="0">
                <a:solidFill>
                  <a:schemeClr val="tx1">
                    <a:lumMod val="65000"/>
                    <a:lumOff val="35000"/>
                  </a:schemeClr>
                </a:solidFill>
              </a:rPr>
              <a:t>companies disclosed climate action to CDP in 2016.</a:t>
            </a:r>
          </a:p>
          <a:p>
            <a:pPr marL="342900" indent="-342900">
              <a:buFont typeface="Arial" panose="020B0604020202020204" pitchFamily="34" charset="0"/>
              <a:buChar char="•"/>
            </a:pP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00388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0296D-7C47-344A-AFA1-74152DB6E4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23577"/>
            <a:ext cx="9144000" cy="934423"/>
          </a:xfrm>
          <a:prstGeom prst="rect">
            <a:avLst/>
          </a:prstGeom>
        </p:spPr>
      </p:pic>
      <p:sp>
        <p:nvSpPr>
          <p:cNvPr id="4" name="Rectangle 3">
            <a:extLst>
              <a:ext uri="{FF2B5EF4-FFF2-40B4-BE49-F238E27FC236}">
                <a16:creationId xmlns:a16="http://schemas.microsoft.com/office/drawing/2014/main" id="{2D61D525-8C5B-8148-AF3A-C96BEACB2B35}"/>
              </a:ext>
            </a:extLst>
          </p:cNvPr>
          <p:cNvSpPr/>
          <p:nvPr/>
        </p:nvSpPr>
        <p:spPr>
          <a:xfrm>
            <a:off x="432531" y="536052"/>
            <a:ext cx="8511444" cy="2862322"/>
          </a:xfrm>
          <a:prstGeom prst="rect">
            <a:avLst/>
          </a:prstGeom>
        </p:spPr>
        <p:txBody>
          <a:bodyPr wrap="square">
            <a:spAutoFit/>
          </a:bodyPr>
          <a:lstStyle/>
          <a:p>
            <a:r>
              <a:rPr lang="en-US" sz="2400" b="1" dirty="0">
                <a:solidFill>
                  <a:schemeClr val="tx1">
                    <a:lumMod val="65000"/>
                    <a:lumOff val="35000"/>
                  </a:schemeClr>
                </a:solidFill>
              </a:rPr>
              <a:t>What have companies reported doing?</a:t>
            </a:r>
          </a:p>
          <a:p>
            <a:endParaRPr lang="en-US" sz="2400" b="1" dirty="0">
              <a:solidFill>
                <a:schemeClr val="tx1">
                  <a:lumMod val="65000"/>
                  <a:lumOff val="35000"/>
                </a:schemeClr>
              </a:solidFill>
            </a:endParaRPr>
          </a:p>
          <a:p>
            <a:r>
              <a:rPr lang="en-US" sz="3600" b="1" dirty="0">
                <a:solidFill>
                  <a:schemeClr val="tx1">
                    <a:lumMod val="65000"/>
                    <a:lumOff val="35000"/>
                  </a:schemeClr>
                </a:solidFill>
              </a:rPr>
              <a:t>1,923 </a:t>
            </a:r>
            <a:r>
              <a:rPr lang="en-US" sz="2400" dirty="0">
                <a:solidFill>
                  <a:schemeClr val="tx1">
                    <a:lumMod val="65000"/>
                    <a:lumOff val="35000"/>
                  </a:schemeClr>
                </a:solidFill>
              </a:rPr>
              <a:t>companies disclosed climate action to CDP in 2016.</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pPr marL="342900" indent="-342900">
              <a:buFont typeface="Arial" panose="020B0604020202020204" pitchFamily="34" charset="0"/>
              <a:buChar char="•"/>
            </a:pP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2" name="Rectangle 1">
            <a:extLst>
              <a:ext uri="{FF2B5EF4-FFF2-40B4-BE49-F238E27FC236}">
                <a16:creationId xmlns:a16="http://schemas.microsoft.com/office/drawing/2014/main" id="{DBB99645-B7AF-6F46-94E4-4D4E8F8DED60}"/>
              </a:ext>
            </a:extLst>
          </p:cNvPr>
          <p:cNvSpPr/>
          <p:nvPr/>
        </p:nvSpPr>
        <p:spPr>
          <a:xfrm>
            <a:off x="464951" y="2247254"/>
            <a:ext cx="7671659" cy="100739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EB621A"/>
                </a:solidFill>
              </a:rPr>
              <a:t>1,560</a:t>
            </a:r>
            <a:r>
              <a:rPr lang="en-US" sz="3200" dirty="0">
                <a:solidFill>
                  <a:schemeClr val="tx1">
                    <a:lumMod val="65000"/>
                    <a:lumOff val="35000"/>
                  </a:schemeClr>
                </a:solidFill>
              </a:rPr>
              <a:t> </a:t>
            </a:r>
            <a:r>
              <a:rPr lang="en-US" sz="3200" dirty="0">
                <a:solidFill>
                  <a:srgbClr val="EB621A"/>
                </a:solidFill>
              </a:rPr>
              <a:t>(81%) </a:t>
            </a:r>
            <a:r>
              <a:rPr lang="en-US" dirty="0">
                <a:solidFill>
                  <a:schemeClr val="tx1">
                    <a:lumMod val="65000"/>
                    <a:lumOff val="35000"/>
                  </a:schemeClr>
                </a:solidFill>
              </a:rPr>
              <a:t>companies did </a:t>
            </a:r>
            <a:r>
              <a:rPr lang="en-US" i="1" dirty="0">
                <a:solidFill>
                  <a:schemeClr val="tx1">
                    <a:lumMod val="65000"/>
                    <a:lumOff val="35000"/>
                  </a:schemeClr>
                </a:solidFill>
              </a:rPr>
              <a:t>not</a:t>
            </a:r>
            <a:r>
              <a:rPr lang="en-US" dirty="0">
                <a:solidFill>
                  <a:schemeClr val="tx1">
                    <a:lumMod val="65000"/>
                    <a:lumOff val="35000"/>
                  </a:schemeClr>
                </a:solidFill>
              </a:rPr>
              <a:t> originate or purchase offsets in 2016.</a:t>
            </a:r>
          </a:p>
        </p:txBody>
      </p:sp>
      <p:sp>
        <p:nvSpPr>
          <p:cNvPr id="5" name="Rectangle 4">
            <a:extLst>
              <a:ext uri="{FF2B5EF4-FFF2-40B4-BE49-F238E27FC236}">
                <a16:creationId xmlns:a16="http://schemas.microsoft.com/office/drawing/2014/main" id="{71CFEF62-EF60-1C40-A7F6-8953B3E55740}"/>
              </a:ext>
            </a:extLst>
          </p:cNvPr>
          <p:cNvSpPr/>
          <p:nvPr/>
        </p:nvSpPr>
        <p:spPr>
          <a:xfrm>
            <a:off x="464951" y="3398374"/>
            <a:ext cx="7671659" cy="1034141"/>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63A5A"/>
                </a:solidFill>
              </a:rPr>
              <a:t>363</a:t>
            </a:r>
            <a:r>
              <a:rPr lang="en-US" sz="3200" dirty="0">
                <a:solidFill>
                  <a:srgbClr val="063A5A"/>
                </a:solidFill>
              </a:rPr>
              <a:t> (19%) </a:t>
            </a:r>
            <a:r>
              <a:rPr lang="en-US" dirty="0">
                <a:solidFill>
                  <a:schemeClr val="tx1">
                    <a:lumMod val="65000"/>
                    <a:lumOff val="35000"/>
                  </a:schemeClr>
                </a:solidFill>
              </a:rPr>
              <a:t>companies did originate or purchase offsets in 2016.</a:t>
            </a:r>
          </a:p>
        </p:txBody>
      </p:sp>
    </p:spTree>
    <p:extLst>
      <p:ext uri="{BB962C8B-B14F-4D97-AF65-F5344CB8AC3E}">
        <p14:creationId xmlns:p14="http://schemas.microsoft.com/office/powerpoint/2010/main" val="22874490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260BFFFCF9CB4EA980B450814CA141" ma:contentTypeVersion="5" ma:contentTypeDescription="Create a new document." ma:contentTypeScope="" ma:versionID="2c95a8f371b0686bdccd9c81615b75ce">
  <xsd:schema xmlns:xsd="http://www.w3.org/2001/XMLSchema" xmlns:xs="http://www.w3.org/2001/XMLSchema" xmlns:p="http://schemas.microsoft.com/office/2006/metadata/properties" xmlns:ns2="40ff25b3-493e-4851-82b7-4e504def2eba" xmlns:ns3="c1da8cb9-82a8-4be5-b309-6730a2e98068" targetNamespace="http://schemas.microsoft.com/office/2006/metadata/properties" ma:root="true" ma:fieldsID="76b01e6edc055ff345c5f297b6a57ec9" ns2:_="" ns3:_="">
    <xsd:import namespace="40ff25b3-493e-4851-82b7-4e504def2eba"/>
    <xsd:import namespace="c1da8cb9-82a8-4be5-b309-6730a2e980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25b3-493e-4851-82b7-4e504def2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a8cb9-82a8-4be5-b309-6730a2e980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5CCFB-0CE5-414D-848A-C673B780620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AFC8D7-C81F-4204-925C-1DE4C004DC34}">
  <ds:schemaRefs>
    <ds:schemaRef ds:uri="http://schemas.microsoft.com/sharepoint/v3/contenttype/forms"/>
  </ds:schemaRefs>
</ds:datastoreItem>
</file>

<file path=customXml/itemProps3.xml><?xml version="1.0" encoding="utf-8"?>
<ds:datastoreItem xmlns:ds="http://schemas.openxmlformats.org/officeDocument/2006/customXml" ds:itemID="{A82865D5-EE36-46FE-B560-060669C4C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f25b3-493e-4851-82b7-4e504def2eba"/>
    <ds:schemaRef ds:uri="c1da8cb9-82a8-4be5-b309-6730a2e980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1806</TotalTime>
  <Words>3648</Words>
  <Application>Microsoft Macintosh PowerPoint</Application>
  <PresentationFormat>On-screen Show (4:3)</PresentationFormat>
  <Paragraphs>389</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gothambold</vt:lpstr>
      <vt:lpstr>gothambook</vt:lpstr>
      <vt:lpstr>Helvetica</vt:lpstr>
      <vt:lpstr>Mangal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Gallant</dc:creator>
  <cp:lastModifiedBy>Gabriel Kuettel</cp:lastModifiedBy>
  <cp:revision>39</cp:revision>
  <dcterms:modified xsi:type="dcterms:W3CDTF">2018-05-02T05:58:27Z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0x0101003A260BFFFCF9CB4EA980B450814CA141</vt:lpwstr>
  </property>
</Properties>
</file>