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65" r:id="rId6"/>
    <p:sldMasterId id="2147483668" r:id="rId7"/>
    <p:sldMasterId id="2147483672" r:id="rId8"/>
    <p:sldMasterId id="2147483709" r:id="rId9"/>
  </p:sldMasterIdLst>
  <p:notesMasterIdLst>
    <p:notesMasterId r:id="rId27"/>
  </p:notesMasterIdLst>
  <p:sldIdLst>
    <p:sldId id="280" r:id="rId10"/>
    <p:sldId id="293" r:id="rId11"/>
    <p:sldId id="295" r:id="rId12"/>
    <p:sldId id="372" r:id="rId13"/>
    <p:sldId id="317" r:id="rId14"/>
    <p:sldId id="374" r:id="rId15"/>
    <p:sldId id="371" r:id="rId16"/>
    <p:sldId id="376" r:id="rId17"/>
    <p:sldId id="377" r:id="rId18"/>
    <p:sldId id="378" r:id="rId19"/>
    <p:sldId id="379" r:id="rId20"/>
    <p:sldId id="381" r:id="rId21"/>
    <p:sldId id="380" r:id="rId22"/>
    <p:sldId id="373" r:id="rId23"/>
    <p:sldId id="383" r:id="rId24"/>
    <p:sldId id="375" r:id="rId25"/>
    <p:sldId id="3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595959"/>
    <a:srgbClr val="F2F2F2"/>
    <a:srgbClr val="30B255"/>
    <a:srgbClr val="EBD630"/>
    <a:srgbClr val="35C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2"/>
    <p:restoredTop sz="93702"/>
  </p:normalViewPr>
  <p:slideViewPr>
    <p:cSldViewPr snapToGrid="0" snapToObjects="1">
      <p:cViewPr varScale="1">
        <p:scale>
          <a:sx n="119" d="100"/>
          <a:sy n="119" d="100"/>
        </p:scale>
        <p:origin x="216"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97A34-4B5F-4E85-926E-708A33F6A82C}" type="datetimeFigureOut">
              <a:rPr lang="en-US" smtClean="0"/>
              <a:t>5/2/18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8528D-BBFC-4463-B081-DE9E4C43A6FE}" type="slidenum">
              <a:rPr lang="en-US" smtClean="0"/>
              <a:t>‹#›</a:t>
            </a:fld>
            <a:endParaRPr lang="en-US"/>
          </a:p>
        </p:txBody>
      </p:sp>
    </p:spTree>
    <p:extLst>
      <p:ext uri="{BB962C8B-B14F-4D97-AF65-F5344CB8AC3E}">
        <p14:creationId xmlns:p14="http://schemas.microsoft.com/office/powerpoint/2010/main" val="227150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300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olidFill>
                  <a:srgbClr val="FF0000"/>
                </a:solidFill>
              </a:rPr>
              <a:t>Other challenging or unambitious targets:</a:t>
            </a:r>
          </a:p>
          <a:p>
            <a:pPr marL="285750" indent="-285750">
              <a:buFont typeface="Arial" panose="020B0604020202020204" pitchFamily="34" charset="0"/>
              <a:buChar char="•"/>
            </a:pPr>
            <a:r>
              <a:rPr lang="en-US" dirty="0">
                <a:solidFill>
                  <a:srgbClr val="FF0000"/>
                </a:solidFill>
              </a:rPr>
              <a:t>Supplier engagement targets, difficult to estimate the % of emissions covered</a:t>
            </a:r>
          </a:p>
          <a:p>
            <a:pPr marL="285750" indent="-285750">
              <a:buFont typeface="Arial" panose="020B0604020202020204" pitchFamily="34" charset="0"/>
              <a:buChar char="•"/>
            </a:pPr>
            <a:r>
              <a:rPr lang="en-US" dirty="0">
                <a:solidFill>
                  <a:srgbClr val="FF0000"/>
                </a:solidFill>
              </a:rPr>
              <a:t>Targets resulting in an increase of emissions are required more scrutiny (some sector-based methods for scope 3 not yet approved)</a:t>
            </a:r>
          </a:p>
          <a:p>
            <a:pPr marL="285750" indent="-285750">
              <a:buFont typeface="Arial" panose="020B0604020202020204" pitchFamily="34" charset="0"/>
              <a:buChar char="•"/>
            </a:pPr>
            <a:r>
              <a:rPr lang="en-US" dirty="0">
                <a:solidFill>
                  <a:srgbClr val="FF0000"/>
                </a:solidFill>
              </a:rPr>
              <a:t>Absolute targets that result in a decrease in absolute emissions not in line with science are extensively argued (companies attempt to justify little decrease with growth projections)</a:t>
            </a:r>
          </a:p>
          <a:p>
            <a:pPr marL="285750" indent="-285750">
              <a:buFont typeface="Arial" panose="020B0604020202020204" pitchFamily="34" charset="0"/>
              <a:buChar char="•"/>
            </a:pPr>
            <a:r>
              <a:rPr lang="en-US" dirty="0">
                <a:solidFill>
                  <a:srgbClr val="FF0000"/>
                </a:solidFill>
              </a:rPr>
              <a:t>Assessing baseline for companies for which scope 3 widely vary year to year (e.g. construction companies)</a:t>
            </a:r>
          </a:p>
          <a:p>
            <a:pPr marL="285750" indent="-285750">
              <a:buFont typeface="Arial" panose="020B0604020202020204" pitchFamily="34" charset="0"/>
              <a:buChar char="•"/>
            </a:pPr>
            <a:r>
              <a:rPr lang="en-US" dirty="0">
                <a:solidFill>
                  <a:srgbClr val="FF0000"/>
                </a:solidFill>
              </a:rPr>
              <a:t>Combined targets create difficulty in assessing ambition per scope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5832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217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be launched at COP later this year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132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173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3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2095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effectLst/>
                <a:latin typeface="+mn-lt"/>
                <a:ea typeface="+mn-ea"/>
                <a:cs typeface="+mn-cs"/>
              </a:rPr>
              <a:t>Supply chain bullet: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About 40% of the global GHG emissions are driven or influenced by companies' purchases or sold products, according to CDP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everyone to raise their hand and then if they meet the following, lower their hand:</a:t>
            </a:r>
          </a:p>
          <a:p>
            <a:r>
              <a:rPr lang="en-US" dirty="0"/>
              <a:t>They have not conducted a scope 3 screening i.e. they do not have an</a:t>
            </a:r>
          </a:p>
          <a:p>
            <a:r>
              <a:rPr lang="en-US" dirty="0"/>
              <a:t>estimation of emissions in each scope 3 category</a:t>
            </a:r>
          </a:p>
          <a:p>
            <a:r>
              <a:rPr lang="en-US" dirty="0"/>
              <a:t>They have not conducted a scope 3 inventory in any category</a:t>
            </a:r>
          </a:p>
          <a:p>
            <a:r>
              <a:rPr lang="en-US" dirty="0"/>
              <a:t>They do not know whether there have been any disruptions in their supply</a:t>
            </a:r>
          </a:p>
          <a:p>
            <a:r>
              <a:rPr lang="en-US" dirty="0"/>
              <a:t>chain in the past year (natural disasters, regulation etc.)</a:t>
            </a:r>
          </a:p>
          <a:p>
            <a:r>
              <a:rPr lang="en-US" dirty="0"/>
              <a:t>They are aware of disruptions but have not engaged their supply chain</a:t>
            </a:r>
          </a:p>
          <a:p>
            <a:r>
              <a:rPr lang="en-US" dirty="0"/>
              <a:t>They have not set emission reduction targets for their supply chain</a:t>
            </a:r>
          </a:p>
          <a:p>
            <a:r>
              <a:rPr lang="en-US" dirty="0"/>
              <a:t>Their targets have not been approved by the SBTi</a:t>
            </a:r>
          </a:p>
          <a:p>
            <a:r>
              <a:rPr lang="en-US" dirty="0"/>
              <a:t>If anyone is still standing – they are on track to meet their science-based target</a:t>
            </a:r>
          </a:p>
          <a:p>
            <a:endParaRPr lang="en-US" dirty="0"/>
          </a:p>
          <a:p>
            <a:r>
              <a:rPr lang="en-US" dirty="0"/>
              <a:t>Example of supply chain disruption: KFC couldn’t sell chicken</a:t>
            </a:r>
          </a:p>
          <a:p>
            <a:endParaRPr lang="en-US" dirty="0"/>
          </a:p>
          <a:p>
            <a:r>
              <a:rPr lang="en-US" b="1" dirty="0"/>
              <a:t>Customers</a:t>
            </a:r>
          </a:p>
          <a:p>
            <a:r>
              <a:rPr lang="en-US" b="0" dirty="0"/>
              <a:t>Businesses are seeing an increased demand for sustainable products</a:t>
            </a:r>
          </a:p>
          <a:p>
            <a:r>
              <a:rPr lang="en-US" b="0" dirty="0"/>
              <a:t>The food and beverage processing (30 companies) and consumer products &amp; durables (24 </a:t>
            </a:r>
            <a:r>
              <a:rPr lang="en-US" b="0" dirty="0" err="1"/>
              <a:t>companiessectors</a:t>
            </a:r>
            <a:r>
              <a:rPr lang="en-US" b="0" dirty="0"/>
              <a:t> are 2 of the 3 sectors engaged with the SBTi</a:t>
            </a:r>
          </a:p>
          <a:p>
            <a:endParaRPr lang="en-US" b="0" dirty="0"/>
          </a:p>
          <a:p>
            <a:r>
              <a:rPr lang="en-US" b="0" dirty="0" err="1"/>
              <a:t>Exxample</a:t>
            </a:r>
            <a:r>
              <a:rPr lang="en-US" b="0" dirty="0"/>
              <a:t>:  More efficient technologies save customer electricity consumption and keep their costs down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28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Collecting data from and engaging with large numbers of companies and from SMEs: </a:t>
            </a:r>
          </a:p>
          <a:p>
            <a:pPr marL="171450" indent="-171450">
              <a:buFontTx/>
              <a:buChar char="-"/>
            </a:pPr>
            <a:r>
              <a:rPr lang="en-US" sz="1200" dirty="0"/>
              <a:t>We’ll go over CDP’s supply chain program can help address this</a:t>
            </a:r>
          </a:p>
          <a:p>
            <a:pPr marL="171450" indent="-171450">
              <a:buFontTx/>
              <a:buChar char="-"/>
            </a:pPr>
            <a:r>
              <a:rPr lang="en-US" sz="1200" dirty="0"/>
              <a:t>Supply chains can have thousands of companies and emissions can be several tiers away </a:t>
            </a:r>
          </a:p>
          <a:p>
            <a:pPr marL="171450" indent="-171450">
              <a:buFontTx/>
              <a:buChar char="-"/>
            </a:pPr>
            <a:r>
              <a:rPr lang="en-US" sz="1200" dirty="0"/>
              <a:t>SMEs have limited resources</a:t>
            </a:r>
          </a:p>
          <a:p>
            <a:endParaRPr lang="en-US" sz="1200" dirty="0"/>
          </a:p>
          <a:p>
            <a:r>
              <a:rPr lang="en-US" sz="1200" dirty="0"/>
              <a:t>Not having direct influence:</a:t>
            </a:r>
          </a:p>
          <a:p>
            <a:r>
              <a:rPr lang="en-US" sz="1200" dirty="0"/>
              <a:t>- It’s in everyone’s interest to address their emissions (increased efficiency, enhanced reputation, preparation in advance of regulation, correlations with financial returns etc.)</a:t>
            </a:r>
          </a:p>
          <a:p>
            <a:endParaRPr lang="en-US" sz="1200" dirty="0"/>
          </a:p>
          <a:p>
            <a:r>
              <a:rPr lang="en-US" sz="1200" dirty="0"/>
              <a:t>Lack of accounting methods for all sectors:</a:t>
            </a:r>
          </a:p>
          <a:p>
            <a:r>
              <a:rPr lang="en-US" sz="1200" dirty="0"/>
              <a:t>- Land use change for example</a:t>
            </a:r>
          </a:p>
          <a:p>
            <a:endParaRPr lang="en-US" sz="1200" dirty="0"/>
          </a:p>
          <a:p>
            <a:r>
              <a:rPr lang="en-US" sz="1200" dirty="0"/>
              <a:t>Lack of guidance:</a:t>
            </a:r>
          </a:p>
          <a:p>
            <a:r>
              <a:rPr lang="en-US" sz="1200" dirty="0"/>
              <a:t>- Even if there are ways to account for emissions – see the GHG protocol – there challenges especially given the number of sectors and activities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658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854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4262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our strategy we are defining best practices in science-based target setting and have created criteria against which we validate company targets. These criteria not only ensure targets are in line with climate science, but exhibit the qualities that demonstrate that the targets are meaningful and ambitious.</a:t>
            </a:r>
          </a:p>
          <a:p>
            <a:endParaRPr lang="en-US" dirty="0"/>
          </a:p>
          <a:p>
            <a:r>
              <a:rPr lang="en-US" dirty="0"/>
              <a:t>A full list of criteria are available on the SBTi website sciencebasedtargets.org including criteria on scopes 1 and 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271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714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3C27-12E8-4F52-BE81-0939DA47E49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459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9C14-3916-2E45-97BF-03FE5C014F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46C843-CAC3-634C-9898-A214810A86C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203D11-9DE9-2747-A8C7-DDB8D3FB93B5}"/>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5" name="Footer Placeholder 4">
            <a:extLst>
              <a:ext uri="{FF2B5EF4-FFF2-40B4-BE49-F238E27FC236}">
                <a16:creationId xmlns:a16="http://schemas.microsoft.com/office/drawing/2014/main" id="{56A184AE-C44E-DD46-892C-6E0175E6E8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AF2990-BA32-AA48-99C4-2C76984FCB1C}"/>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265881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5B23-A3E8-684F-930C-313A4F9544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28407-F136-B84B-AA93-74F42AC3929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48270-1359-C14E-8CD2-CD366E4AB249}"/>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5" name="Footer Placeholder 4">
            <a:extLst>
              <a:ext uri="{FF2B5EF4-FFF2-40B4-BE49-F238E27FC236}">
                <a16:creationId xmlns:a16="http://schemas.microsoft.com/office/drawing/2014/main" id="{7416457A-27E4-A54C-8B08-ECB4EF4AC5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C9EA55-3F9C-4747-943C-3ECC639547ED}"/>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2978935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A83D8A-147F-2C4E-B044-917495FF6DA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DC5A88-C408-674F-A39A-D1A3F73BA5B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B403B-1BCE-114A-A59F-6C11CAE128D0}"/>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5" name="Footer Placeholder 4">
            <a:extLst>
              <a:ext uri="{FF2B5EF4-FFF2-40B4-BE49-F238E27FC236}">
                <a16:creationId xmlns:a16="http://schemas.microsoft.com/office/drawing/2014/main" id="{DA71D9C3-E5A5-4045-BD7C-62F3002B8C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64D73C-9663-7546-AFA0-20C1C0A736F3}"/>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2901180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a:t>
            </a:r>
          </a:p>
        </p:txBody>
      </p:sp>
      <p:sp>
        <p:nvSpPr>
          <p:cNvPr id="4" name="Text Placeholder 3"/>
          <p:cNvSpPr>
            <a:spLocks noGrp="1"/>
          </p:cNvSpPr>
          <p:nvPr>
            <p:ph type="body" sz="quarter" idx="10" hasCustomPrompt="1"/>
          </p:nvPr>
        </p:nvSpPr>
        <p:spPr>
          <a:xfrm>
            <a:off x="893241" y="1046483"/>
            <a:ext cx="10460567" cy="5171759"/>
          </a:xfrm>
          <a:prstGeom prst="rect">
            <a:avLst/>
          </a:prstGeom>
        </p:spPr>
        <p:txBody>
          <a:bodyPr/>
          <a:lstStyle>
            <a:lvl1pPr marL="457177" indent="-457177">
              <a:buFont typeface="AppleSymbols" charset="0"/>
              <a:buChar char="⌝"/>
              <a:defRPr b="1" i="0">
                <a:solidFill>
                  <a:srgbClr val="25A09E"/>
                </a:solidFill>
                <a:latin typeface="Avenir Heavy" charset="0"/>
                <a:ea typeface="Avenir Heavy" charset="0"/>
                <a:cs typeface="Avenir Heavy" charset="0"/>
              </a:defRPr>
            </a:lvl1pPr>
            <a:lvl2pPr marL="990551" indent="-380982">
              <a:buFont typeface="LucidaGrande" charset="0"/>
              <a:buChar char="-"/>
              <a:defRPr/>
            </a:lvl2pPr>
          </a:lstStyle>
          <a:p>
            <a:pPr lvl="0"/>
            <a:r>
              <a:rPr lang="en-US"/>
              <a:t>Subtitle</a:t>
            </a:r>
          </a:p>
          <a:p>
            <a:pPr lvl="1"/>
            <a:r>
              <a:rPr lang="en-US"/>
              <a:t>Second level</a:t>
            </a:r>
          </a:p>
        </p:txBody>
      </p:sp>
    </p:spTree>
    <p:extLst>
      <p:ext uri="{BB962C8B-B14F-4D97-AF65-F5344CB8AC3E}">
        <p14:creationId xmlns:p14="http://schemas.microsoft.com/office/powerpoint/2010/main" val="2212829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 Text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a:t>
            </a:r>
          </a:p>
        </p:txBody>
      </p:sp>
      <p:sp>
        <p:nvSpPr>
          <p:cNvPr id="4" name="Text Placeholder 3"/>
          <p:cNvSpPr>
            <a:spLocks noGrp="1"/>
          </p:cNvSpPr>
          <p:nvPr>
            <p:ph type="body" sz="quarter" idx="10" hasCustomPrompt="1"/>
          </p:nvPr>
        </p:nvSpPr>
        <p:spPr>
          <a:xfrm>
            <a:off x="893240" y="1046483"/>
            <a:ext cx="5243407" cy="5171759"/>
          </a:xfrm>
          <a:prstGeom prst="rect">
            <a:avLst/>
          </a:prstGeom>
        </p:spPr>
        <p:txBody>
          <a:bodyPr/>
          <a:lstStyle>
            <a:lvl1pPr marL="457177" indent="-457177">
              <a:buFont typeface="AppleSymbols" charset="0"/>
              <a:buChar char="⌝"/>
              <a:defRPr b="1" i="0">
                <a:solidFill>
                  <a:srgbClr val="25A09E"/>
                </a:solidFill>
                <a:latin typeface="Avenir Heavy" charset="0"/>
                <a:ea typeface="Avenir Heavy" charset="0"/>
                <a:cs typeface="Avenir Heavy" charset="0"/>
              </a:defRPr>
            </a:lvl1pPr>
            <a:lvl2pPr marL="990551" indent="-380982">
              <a:buFont typeface="LucidaGrande" charset="0"/>
              <a:buChar char="-"/>
              <a:defRPr/>
            </a:lvl2pPr>
          </a:lstStyle>
          <a:p>
            <a:pPr lvl="0"/>
            <a:r>
              <a:rPr lang="en-US"/>
              <a:t>Subtitle</a:t>
            </a:r>
          </a:p>
          <a:p>
            <a:pPr lvl="1"/>
            <a:r>
              <a:rPr lang="en-US"/>
              <a:t>Second level</a:t>
            </a:r>
          </a:p>
        </p:txBody>
      </p:sp>
      <p:sp>
        <p:nvSpPr>
          <p:cNvPr id="5" name="Picture Placeholder 4"/>
          <p:cNvSpPr>
            <a:spLocks noGrp="1"/>
          </p:cNvSpPr>
          <p:nvPr>
            <p:ph type="pic" sz="quarter" idx="11"/>
          </p:nvPr>
        </p:nvSpPr>
        <p:spPr>
          <a:xfrm>
            <a:off x="6136640" y="1046483"/>
            <a:ext cx="5217160" cy="5171759"/>
          </a:xfrm>
          <a:prstGeom prst="rect">
            <a:avLst/>
          </a:prstGeom>
        </p:spPr>
        <p:txBody>
          <a:bodyPr/>
          <a:lstStyle>
            <a:lvl1pPr>
              <a:defRPr b="1" i="0">
                <a:latin typeface="Avenir Heavy" charset="0"/>
                <a:ea typeface="Avenir Heavy" charset="0"/>
                <a:cs typeface="Avenir Heavy" charset="0"/>
              </a:defRPr>
            </a:lvl1pPr>
          </a:lstStyle>
          <a:p>
            <a:endParaRPr lang="en-US"/>
          </a:p>
        </p:txBody>
      </p:sp>
    </p:spTree>
    <p:extLst>
      <p:ext uri="{BB962C8B-B14F-4D97-AF65-F5344CB8AC3E}">
        <p14:creationId xmlns:p14="http://schemas.microsoft.com/office/powerpoint/2010/main" val="1030241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a:t>
            </a:r>
          </a:p>
        </p:txBody>
      </p:sp>
      <p:sp>
        <p:nvSpPr>
          <p:cNvPr id="6" name="Picture Placeholder 4"/>
          <p:cNvSpPr>
            <a:spLocks noGrp="1"/>
          </p:cNvSpPr>
          <p:nvPr>
            <p:ph type="pic" sz="quarter" idx="11"/>
          </p:nvPr>
        </p:nvSpPr>
        <p:spPr>
          <a:xfrm>
            <a:off x="893241" y="1036639"/>
            <a:ext cx="10460567" cy="5181600"/>
          </a:xfrm>
          <a:prstGeom prst="rect">
            <a:avLst/>
          </a:prstGeom>
        </p:spPr>
        <p:txBody>
          <a:bodyPr/>
          <a:lstStyle>
            <a:lvl1pPr>
              <a:defRPr b="1" i="0">
                <a:latin typeface="Avenir Heavy" charset="0"/>
                <a:ea typeface="Avenir Heavy" charset="0"/>
                <a:cs typeface="Avenir Heavy" charset="0"/>
              </a:defRPr>
            </a:lvl1pPr>
          </a:lstStyle>
          <a:p>
            <a:endParaRPr lang="en-US"/>
          </a:p>
        </p:txBody>
      </p:sp>
    </p:spTree>
    <p:extLst>
      <p:ext uri="{BB962C8B-B14F-4D97-AF65-F5344CB8AC3E}">
        <p14:creationId xmlns:p14="http://schemas.microsoft.com/office/powerpoint/2010/main" val="3009919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Person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78986" y="-1"/>
            <a:ext cx="4513015" cy="6858001"/>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5696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Person 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97216" y="0"/>
            <a:ext cx="4494784" cy="6858000"/>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7513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sion - Photo 1">
    <p:spTree>
      <p:nvGrpSpPr>
        <p:cNvPr id="1" name="Shape 39"/>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638" y="1"/>
            <a:ext cx="12229275" cy="5377071"/>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5409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sion - Photo 2">
    <p:spTree>
      <p:nvGrpSpPr>
        <p:cNvPr id="1" name="Shape 39"/>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
            <a:ext cx="12200128" cy="5377068"/>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5476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 Photo 3">
    <p:spTree>
      <p:nvGrpSpPr>
        <p:cNvPr id="1" name="Shape 39"/>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694" r="-25"/>
          <a:stretch/>
        </p:blipFill>
        <p:spPr>
          <a:xfrm>
            <a:off x="-125506" y="3"/>
            <a:ext cx="12320593" cy="5377068"/>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26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24B8-A94D-4B45-B949-FA639BB3EB9B}"/>
              </a:ext>
            </a:extLst>
          </p:cNvPr>
          <p:cNvSpPr>
            <a:spLocks noGrp="1"/>
          </p:cNvSpPr>
          <p:nvPr>
            <p:ph type="title"/>
          </p:nvPr>
        </p:nvSpPr>
        <p:spPr>
          <a:xfrm>
            <a:off x="838200" y="670720"/>
            <a:ext cx="10515600" cy="431800"/>
          </a:xfrm>
          <a:prstGeom prst="rect">
            <a:avLst/>
          </a:prstGeom>
        </p:spPr>
        <p:txBody>
          <a:bodyPr/>
          <a:lstStyle>
            <a:lvl1pPr>
              <a:defRPr sz="3200" b="0" i="0">
                <a:solidFill>
                  <a:srgbClr val="595959"/>
                </a:solidFill>
                <a:latin typeface="Gotham Book" panose="0200060404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4D94EB-89EB-F840-9FE2-4942AEB3B7E4}"/>
              </a:ext>
            </a:extLst>
          </p:cNvPr>
          <p:cNvSpPr>
            <a:spLocks noGrp="1"/>
          </p:cNvSpPr>
          <p:nvPr>
            <p:ph idx="1"/>
          </p:nvPr>
        </p:nvSpPr>
        <p:spPr>
          <a:xfrm>
            <a:off x="838200" y="1825625"/>
            <a:ext cx="10515600" cy="4351338"/>
          </a:xfrm>
          <a:prstGeom prst="rect">
            <a:avLst/>
          </a:prstGeom>
        </p:spPr>
        <p:txBody>
          <a:bodyPr/>
          <a:lstStyle>
            <a:lvl1pPr>
              <a:defRPr>
                <a:latin typeface="Proxima Nova" panose="02000506030000020004" pitchFamily="2" charset="77"/>
              </a:defRPr>
            </a:lvl1pPr>
            <a:lvl2pPr>
              <a:defRPr>
                <a:latin typeface="Proxima Nova" panose="02000506030000020004" pitchFamily="2" charset="77"/>
              </a:defRPr>
            </a:lvl2pPr>
            <a:lvl3pPr>
              <a:defRPr>
                <a:latin typeface="Proxima Nova" panose="02000506030000020004" pitchFamily="2" charset="77"/>
              </a:defRPr>
            </a:lvl3pPr>
            <a:lvl4pPr>
              <a:defRPr>
                <a:latin typeface="Proxima Nova" panose="02000506030000020004" pitchFamily="2" charset="77"/>
              </a:defRPr>
            </a:lvl4pPr>
            <a:lvl5pPr>
              <a:defRPr>
                <a:latin typeface="Proxima Nova" panose="02000506030000020004"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F659FD30-403A-5C46-A918-67D2EEE828E0}"/>
              </a:ext>
            </a:extLst>
          </p:cNvPr>
          <p:cNvPicPr>
            <a:picLocks noChangeAspect="1"/>
          </p:cNvPicPr>
          <p:nvPr userDrawn="1"/>
        </p:nvPicPr>
        <p:blipFill>
          <a:blip r:embed="rId2"/>
          <a:stretch>
            <a:fillRect/>
          </a:stretch>
        </p:blipFill>
        <p:spPr>
          <a:xfrm>
            <a:off x="9931400" y="670720"/>
            <a:ext cx="1422400" cy="431800"/>
          </a:xfrm>
          <a:prstGeom prst="rect">
            <a:avLst/>
          </a:prstGeom>
        </p:spPr>
      </p:pic>
    </p:spTree>
    <p:extLst>
      <p:ext uri="{BB962C8B-B14F-4D97-AF65-F5344CB8AC3E}">
        <p14:creationId xmlns:p14="http://schemas.microsoft.com/office/powerpoint/2010/main" val="74684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ront page red">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pic>
        <p:nvPicPr>
          <p:cNvPr id="9" name="Picture 8" descr="CDP_logo_WHI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9724" y="1892830"/>
            <a:ext cx="4779273" cy="1991364"/>
          </a:xfrm>
          <a:prstGeom prst="rect">
            <a:avLst/>
          </a:prstGeom>
        </p:spPr>
      </p:pic>
    </p:spTree>
    <p:extLst>
      <p:ext uri="{BB962C8B-B14F-4D97-AF65-F5344CB8AC3E}">
        <p14:creationId xmlns:p14="http://schemas.microsoft.com/office/powerpoint/2010/main" val="31171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ront page berry">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9" name="Picture 8" descr="CDP_logo_WHI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9724" y="1892830"/>
            <a:ext cx="4779273" cy="1991364"/>
          </a:xfrm>
          <a:prstGeom prst="rect">
            <a:avLst/>
          </a:prstGeom>
        </p:spPr>
      </p:pic>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48929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ront page 2 red">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6" name="Picture 5" descr="CDP_logo_WHITE.png"/>
          <p:cNvPicPr>
            <a:picLocks noChangeAspect="1"/>
          </p:cNvPicPr>
          <p:nvPr/>
        </p:nvPicPr>
        <p:blipFill>
          <a:blip r:embed="rId2" cstate="print"/>
          <a:stretch>
            <a:fillRect/>
          </a:stretch>
        </p:blipFill>
        <p:spPr>
          <a:xfrm>
            <a:off x="1007435" y="1028733"/>
            <a:ext cx="4902200" cy="4419600"/>
          </a:xfrm>
          <a:prstGeom prst="rect">
            <a:avLst/>
          </a:prstGeom>
        </p:spPr>
      </p:pic>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431150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ront page 2 berry">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6" name="Picture 5" descr="CDP_logo_WHITE.png"/>
          <p:cNvPicPr>
            <a:picLocks noChangeAspect="1"/>
          </p:cNvPicPr>
          <p:nvPr/>
        </p:nvPicPr>
        <p:blipFill>
          <a:blip r:embed="rId2" cstate="print"/>
          <a:stretch>
            <a:fillRect/>
          </a:stretch>
        </p:blipFill>
        <p:spPr>
          <a:xfrm>
            <a:off x="1007435" y="1028733"/>
            <a:ext cx="4902200" cy="4419600"/>
          </a:xfrm>
          <a:prstGeom prst="rect">
            <a:avLst/>
          </a:prstGeom>
        </p:spPr>
      </p:pic>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917180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esentation Title Slide red">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ctrTitle" hasCustomPrompt="1"/>
          </p:nvPr>
        </p:nvSpPr>
        <p:spPr>
          <a:xfrm>
            <a:off x="911424" y="1220755"/>
            <a:ext cx="10465163" cy="1056117"/>
          </a:xfrm>
        </p:spPr>
        <p:txBody>
          <a:bodyPr/>
          <a:lstStyle>
            <a:lvl1pPr>
              <a:defRPr>
                <a:solidFill>
                  <a:schemeClr val="bg1"/>
                </a:solidFill>
              </a:defRPr>
            </a:lvl1pPr>
          </a:lstStyle>
          <a:p>
            <a:r>
              <a:rPr lang="en-US"/>
              <a:t>Presentation title (text size 32)</a:t>
            </a:r>
            <a:br>
              <a:rPr lang="en-US"/>
            </a:br>
            <a:endParaRPr lang="en-GB"/>
          </a:p>
        </p:txBody>
      </p:sp>
      <p:sp>
        <p:nvSpPr>
          <p:cNvPr id="11" name="Text Placeholder 10"/>
          <p:cNvSpPr>
            <a:spLocks noGrp="1"/>
          </p:cNvSpPr>
          <p:nvPr>
            <p:ph type="body" sz="quarter" idx="10" hasCustomPrompt="1"/>
          </p:nvPr>
        </p:nvSpPr>
        <p:spPr>
          <a:xfrm>
            <a:off x="912284" y="1988840"/>
            <a:ext cx="10464303" cy="864096"/>
          </a:xfrm>
        </p:spPr>
        <p:txBody>
          <a:bodyPr/>
          <a:lstStyle>
            <a:lvl1pPr>
              <a:defRPr>
                <a:solidFill>
                  <a:schemeClr val="bg1"/>
                </a:solidFill>
              </a:defRPr>
            </a:lvl1pPr>
            <a:lvl2pPr>
              <a:buNone/>
              <a:defRPr>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Presentation subtitle (text size 24)</a:t>
            </a:r>
          </a:p>
        </p:txBody>
      </p:sp>
      <p:sp>
        <p:nvSpPr>
          <p:cNvPr id="10" name="Text Placeholder 9"/>
          <p:cNvSpPr>
            <a:spLocks noGrp="1"/>
          </p:cNvSpPr>
          <p:nvPr>
            <p:ph type="body" sz="quarter" idx="11" hasCustomPrompt="1"/>
          </p:nvPr>
        </p:nvSpPr>
        <p:spPr>
          <a:xfrm>
            <a:off x="912285" y="2852936"/>
            <a:ext cx="5759780" cy="2688299"/>
          </a:xfrm>
        </p:spPr>
        <p:txBody>
          <a:bodyPr>
            <a:normAutofit/>
          </a:bodyPr>
          <a:lstStyle>
            <a:lvl4pPr>
              <a:defRPr sz="2133">
                <a:solidFill>
                  <a:schemeClr val="bg1"/>
                </a:solidFill>
              </a:defRPr>
            </a:lvl4pPr>
          </a:lstStyle>
          <a:p>
            <a:pPr lvl="3"/>
            <a:r>
              <a:rPr lang="en-US"/>
              <a:t>Speaker name, date, contact details, etc. (text size 16)</a:t>
            </a: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3999688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idx="1" hasCustomPrompt="1"/>
          </p:nvPr>
        </p:nvSpPr>
        <p:spPr/>
        <p:txBody>
          <a:bodyPr/>
          <a:lstStyle>
            <a:lvl1pPr>
              <a:buFont typeface="Wingdings 3" pitchFamily="18" charset="2"/>
              <a:buChar char=""/>
              <a:defRPr sz="3200"/>
            </a:lvl1pPr>
            <a:lvl2pPr>
              <a:defRPr sz="2667"/>
            </a:lvl2pPr>
            <a:lvl3pPr>
              <a:defRPr sz="2400"/>
            </a:lvl3pPr>
          </a:lstStyle>
          <a:p>
            <a:pPr lvl="0"/>
            <a:r>
              <a:rPr lang="en-US"/>
              <a:t> Please add a space after the bullet point.</a:t>
            </a:r>
          </a:p>
        </p:txBody>
      </p:sp>
      <p:sp>
        <p:nvSpPr>
          <p:cNvPr id="5" name="object 7"/>
          <p:cNvSpPr/>
          <p:nvPr/>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6"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3529049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4" name="object 7"/>
          <p:cNvSpPr/>
          <p:nvPr/>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904588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object 7"/>
          <p:cNvSpPr/>
          <p:nvPr/>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4"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629665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sz="half" idx="1" hasCustomPrompt="1"/>
          </p:nvPr>
        </p:nvSpPr>
        <p:spPr>
          <a:xfrm>
            <a:off x="609600"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4" name="Content Placeholder 3"/>
          <p:cNvSpPr>
            <a:spLocks noGrp="1"/>
          </p:cNvSpPr>
          <p:nvPr>
            <p:ph sz="half" idx="2" hasCustomPrompt="1"/>
          </p:nvPr>
        </p:nvSpPr>
        <p:spPr>
          <a:xfrm>
            <a:off x="6197600"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6" name="object 7"/>
          <p:cNvSpPr/>
          <p:nvPr/>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765505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sz="half" idx="1" hasCustomPrompt="1"/>
          </p:nvPr>
        </p:nvSpPr>
        <p:spPr>
          <a:xfrm>
            <a:off x="609600" y="1316766"/>
            <a:ext cx="5384800" cy="4320481"/>
          </a:xfrm>
          <a:solidFill>
            <a:srgbClr val="B42E34"/>
          </a:solidFill>
        </p:spPr>
        <p:txBody>
          <a:bodyPr/>
          <a:lstStyle>
            <a:lvl1pPr>
              <a:buClr>
                <a:schemeClr val="bg1"/>
              </a:buClr>
              <a:buFont typeface="Wingdings 3" pitchFamily="18" charset="2"/>
              <a:buChar char=""/>
              <a:defRPr sz="3200">
                <a:solidFill>
                  <a:schemeClr val="bg1"/>
                </a:solidFill>
              </a:defRPr>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4" name="Content Placeholder 3"/>
          <p:cNvSpPr>
            <a:spLocks noGrp="1"/>
          </p:cNvSpPr>
          <p:nvPr>
            <p:ph sz="half" idx="2" hasCustomPrompt="1"/>
          </p:nvPr>
        </p:nvSpPr>
        <p:spPr>
          <a:xfrm>
            <a:off x="6197600"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6" name="object 7"/>
          <p:cNvSpPr/>
          <p:nvPr/>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94598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9B3D-C0F2-494D-96FE-C8A48EC86DC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643595-8868-2749-8959-149C838A5EE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454DE4-1F63-944C-9B6F-7E72CBF7B9FA}"/>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5" name="Footer Placeholder 4">
            <a:extLst>
              <a:ext uri="{FF2B5EF4-FFF2-40B4-BE49-F238E27FC236}">
                <a16:creationId xmlns:a16="http://schemas.microsoft.com/office/drawing/2014/main" id="{50C707B0-D460-734E-924E-74AF72DA8C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3A7691-44CE-9C4C-8EAD-DB5DD9AFC1F7}"/>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1313783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sz="half" idx="1" hasCustomPrompt="1"/>
          </p:nvPr>
        </p:nvSpPr>
        <p:spPr>
          <a:xfrm>
            <a:off x="6192011" y="1316766"/>
            <a:ext cx="5384800" cy="4320481"/>
          </a:xfrm>
          <a:solidFill>
            <a:srgbClr val="B42E34"/>
          </a:solidFill>
        </p:spPr>
        <p:txBody>
          <a:bodyPr/>
          <a:lstStyle>
            <a:lvl1pPr>
              <a:buClr>
                <a:schemeClr val="bg1"/>
              </a:buClr>
              <a:buFont typeface="Wingdings 3" pitchFamily="18" charset="2"/>
              <a:buChar char=""/>
              <a:defRPr sz="3200">
                <a:solidFill>
                  <a:schemeClr val="bg1"/>
                </a:solidFill>
              </a:defRPr>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4" name="Content Placeholder 3"/>
          <p:cNvSpPr>
            <a:spLocks noGrp="1"/>
          </p:cNvSpPr>
          <p:nvPr>
            <p:ph sz="half" idx="2" hasCustomPrompt="1"/>
          </p:nvPr>
        </p:nvSpPr>
        <p:spPr>
          <a:xfrm>
            <a:off x="623392"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6" name="object 7"/>
          <p:cNvSpPr/>
          <p:nvPr/>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1143703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Slide red">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Subtitle 2"/>
          <p:cNvSpPr>
            <a:spLocks noGrp="1"/>
          </p:cNvSpPr>
          <p:nvPr>
            <p:ph type="subTitle" idx="1" hasCustomPrompt="1"/>
          </p:nvPr>
        </p:nvSpPr>
        <p:spPr>
          <a:xfrm>
            <a:off x="1294740" y="4197085"/>
            <a:ext cx="9409073" cy="1152128"/>
          </a:xfrm>
        </p:spPr>
        <p:txBody>
          <a:bodyPr>
            <a:normAutofit/>
          </a:bodyPr>
          <a:lstStyle>
            <a:lvl1pPr marL="0" indent="0" algn="l">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 Name of quoted person</a:t>
            </a:r>
            <a:endParaRPr lang="en-GB"/>
          </a:p>
        </p:txBody>
      </p:sp>
      <p:sp>
        <p:nvSpPr>
          <p:cNvPr id="11" name="Text Placeholder 10"/>
          <p:cNvSpPr>
            <a:spLocks noGrp="1"/>
          </p:cNvSpPr>
          <p:nvPr>
            <p:ph type="body" sz="quarter" idx="10" hasCustomPrompt="1"/>
          </p:nvPr>
        </p:nvSpPr>
        <p:spPr>
          <a:xfrm>
            <a:off x="1294739" y="1988840"/>
            <a:ext cx="9409773" cy="19202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quote here</a:t>
            </a:r>
            <a:endParaRPr lang="en-GB"/>
          </a:p>
        </p:txBody>
      </p:sp>
      <p:sp>
        <p:nvSpPr>
          <p:cNvPr id="12" name="TextBox 11"/>
          <p:cNvSpPr txBox="1"/>
          <p:nvPr/>
        </p:nvSpPr>
        <p:spPr>
          <a:xfrm>
            <a:off x="719403" y="644691"/>
            <a:ext cx="6336704" cy="2304256"/>
          </a:xfrm>
          <a:prstGeom prst="rect">
            <a:avLst/>
          </a:prstGeom>
        </p:spPr>
        <p:txBody>
          <a:bodyPr vert="horz" wrap="square" lIns="121920" tIns="60960" rIns="121920" bIns="60960" rtlCol="0">
            <a:noAutofit/>
          </a:bodyPr>
          <a:lstStyle/>
          <a:p>
            <a:pPr marL="0" marR="0" indent="0" algn="l"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9600">
                <a:solidFill>
                  <a:srgbClr val="D78D91"/>
                </a:solidFill>
                <a:latin typeface="Wingdings 3" pitchFamily="18" charset="2"/>
              </a:rPr>
              <a:t>{{</a:t>
            </a:r>
            <a:endParaRPr kumimoji="0" lang="en-GB" sz="9600" b="0" i="0" u="none" strike="noStrike" kern="1200" cap="none" spc="0" normalizeH="0" baseline="0" noProof="0">
              <a:ln>
                <a:noFill/>
              </a:ln>
              <a:solidFill>
                <a:srgbClr val="D78D91"/>
              </a:solidFill>
              <a:effectLst/>
              <a:uLnTx/>
              <a:uFillTx/>
              <a:latin typeface="Wingdings 3" pitchFamily="18" charset="2"/>
              <a:ea typeface="+mn-ea"/>
              <a:cs typeface="Arial" pitchFamily="34" charset="0"/>
            </a:endParaRPr>
          </a:p>
        </p:txBody>
      </p:sp>
      <p:sp>
        <p:nvSpPr>
          <p:cNvPr id="13" name="TextBox 12"/>
          <p:cNvSpPr txBox="1"/>
          <p:nvPr/>
        </p:nvSpPr>
        <p:spPr>
          <a:xfrm>
            <a:off x="6480043" y="3525011"/>
            <a:ext cx="4992555" cy="2016224"/>
          </a:xfrm>
          <a:prstGeom prst="rect">
            <a:avLst/>
          </a:prstGeom>
        </p:spPr>
        <p:txBody>
          <a:bodyPr vert="horz" wrap="square" lIns="121920" tIns="60960" rIns="121920" bIns="60960" rtlCol="0">
            <a:noAutofit/>
          </a:bodyPr>
          <a:lstStyle/>
          <a:p>
            <a:pPr marL="0" marR="0" indent="0" algn="r"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13333">
                <a:solidFill>
                  <a:srgbClr val="D78D91"/>
                </a:solidFill>
                <a:latin typeface="Wingdings 3" pitchFamily="18" charset="2"/>
              </a:rPr>
              <a:t>{{</a:t>
            </a:r>
            <a:endParaRPr kumimoji="0" lang="en-GB" sz="13333" b="0" i="0" u="none" strike="noStrike" kern="1200" cap="none" spc="0" normalizeH="0" baseline="0" noProof="0">
              <a:ln>
                <a:noFill/>
              </a:ln>
              <a:solidFill>
                <a:srgbClr val="D78D91"/>
              </a:solidFill>
              <a:effectLst/>
              <a:uLnTx/>
              <a:uFillTx/>
              <a:latin typeface="Wingdings 3" pitchFamily="18" charset="2"/>
              <a:ea typeface="+mn-ea"/>
              <a:cs typeface="Arial" pitchFamily="34" charset="0"/>
            </a:endParaRP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3666866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Slide berry">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Subtitle 2"/>
          <p:cNvSpPr>
            <a:spLocks noGrp="1"/>
          </p:cNvSpPr>
          <p:nvPr>
            <p:ph type="subTitle" idx="1" hasCustomPrompt="1"/>
          </p:nvPr>
        </p:nvSpPr>
        <p:spPr>
          <a:xfrm>
            <a:off x="1294739" y="4197085"/>
            <a:ext cx="9409773" cy="1152128"/>
          </a:xfrm>
        </p:spPr>
        <p:txBody>
          <a:bodyPr>
            <a:normAutofit/>
          </a:bodyPr>
          <a:lstStyle>
            <a:lvl1pPr marL="0" indent="0" algn="l">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 Name of quoted person</a:t>
            </a:r>
            <a:endParaRPr lang="en-GB"/>
          </a:p>
        </p:txBody>
      </p:sp>
      <p:sp>
        <p:nvSpPr>
          <p:cNvPr id="11" name="Text Placeholder 10"/>
          <p:cNvSpPr>
            <a:spLocks noGrp="1"/>
          </p:cNvSpPr>
          <p:nvPr>
            <p:ph type="body" sz="quarter" idx="10" hasCustomPrompt="1"/>
          </p:nvPr>
        </p:nvSpPr>
        <p:spPr>
          <a:xfrm>
            <a:off x="1294740" y="1988840"/>
            <a:ext cx="9410473" cy="19202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quote here</a:t>
            </a:r>
            <a:endParaRPr lang="en-GB"/>
          </a:p>
        </p:txBody>
      </p:sp>
      <p:sp>
        <p:nvSpPr>
          <p:cNvPr id="12" name="TextBox 11"/>
          <p:cNvSpPr txBox="1"/>
          <p:nvPr/>
        </p:nvSpPr>
        <p:spPr>
          <a:xfrm>
            <a:off x="719403" y="644691"/>
            <a:ext cx="6336704" cy="2304256"/>
          </a:xfrm>
          <a:prstGeom prst="rect">
            <a:avLst/>
          </a:prstGeom>
        </p:spPr>
        <p:txBody>
          <a:bodyPr vert="horz" wrap="square" lIns="121920" tIns="60960" rIns="121920" bIns="60960" rtlCol="0">
            <a:noAutofit/>
          </a:bodyPr>
          <a:lstStyle/>
          <a:p>
            <a:pPr marL="0" marR="0" indent="0" algn="l"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9600">
                <a:solidFill>
                  <a:srgbClr val="EDA0B4"/>
                </a:solidFill>
                <a:latin typeface="Wingdings 3" pitchFamily="18" charset="2"/>
              </a:rPr>
              <a:t>{{</a:t>
            </a:r>
            <a:endParaRPr kumimoji="0" lang="en-GB" sz="9600" b="0" i="0" u="none" strike="noStrike" kern="1200" cap="none" spc="0" normalizeH="0" baseline="0" noProof="0">
              <a:ln>
                <a:noFill/>
              </a:ln>
              <a:solidFill>
                <a:srgbClr val="EDA0B4"/>
              </a:solidFill>
              <a:effectLst/>
              <a:uLnTx/>
              <a:uFillTx/>
              <a:latin typeface="Wingdings 3" pitchFamily="18" charset="2"/>
              <a:ea typeface="+mn-ea"/>
              <a:cs typeface="Arial" pitchFamily="34" charset="0"/>
            </a:endParaRPr>
          </a:p>
        </p:txBody>
      </p:sp>
      <p:sp>
        <p:nvSpPr>
          <p:cNvPr id="13" name="TextBox 12"/>
          <p:cNvSpPr txBox="1"/>
          <p:nvPr/>
        </p:nvSpPr>
        <p:spPr>
          <a:xfrm>
            <a:off x="6480043" y="3525011"/>
            <a:ext cx="4992555" cy="2016224"/>
          </a:xfrm>
          <a:prstGeom prst="rect">
            <a:avLst/>
          </a:prstGeom>
        </p:spPr>
        <p:txBody>
          <a:bodyPr vert="horz" wrap="square" lIns="121920" tIns="60960" rIns="121920" bIns="60960" rtlCol="0">
            <a:noAutofit/>
          </a:bodyPr>
          <a:lstStyle/>
          <a:p>
            <a:pPr marL="0" marR="0" indent="0" algn="r"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13333">
                <a:solidFill>
                  <a:srgbClr val="EDA0B4"/>
                </a:solidFill>
                <a:latin typeface="Wingdings 3" pitchFamily="18" charset="2"/>
              </a:rPr>
              <a:t>{{</a:t>
            </a:r>
            <a:endParaRPr kumimoji="0" lang="en-GB" sz="13333" b="0" i="0" u="none" strike="noStrike" kern="1200" cap="none" spc="0" normalizeH="0" baseline="0" noProof="0">
              <a:ln>
                <a:noFill/>
              </a:ln>
              <a:solidFill>
                <a:srgbClr val="EDA0B4"/>
              </a:solidFill>
              <a:effectLst/>
              <a:uLnTx/>
              <a:uFillTx/>
              <a:latin typeface="Wingdings 3" pitchFamily="18" charset="2"/>
              <a:ea typeface="+mn-ea"/>
              <a:cs typeface="Arial" pitchFamily="34" charset="0"/>
            </a:endParaRP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84554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2639616" y="3909053"/>
            <a:ext cx="7200800" cy="1248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statistic details here. This slide should ONLY be used to communicate statistics and CDP data points.</a:t>
            </a:r>
            <a:endParaRPr lang="en-GB"/>
          </a:p>
        </p:txBody>
      </p:sp>
      <p:sp>
        <p:nvSpPr>
          <p:cNvPr id="14" name="Title 1"/>
          <p:cNvSpPr>
            <a:spLocks noGrp="1"/>
          </p:cNvSpPr>
          <p:nvPr>
            <p:ph type="ctrTitle" hasCustomPrompt="1"/>
          </p:nvPr>
        </p:nvSpPr>
        <p:spPr>
          <a:xfrm>
            <a:off x="2639616" y="1028734"/>
            <a:ext cx="7200800" cy="2784309"/>
          </a:xfrm>
        </p:spPr>
        <p:txBody>
          <a:bodyPr/>
          <a:lstStyle>
            <a:lvl1pPr>
              <a:defRPr>
                <a:solidFill>
                  <a:schemeClr val="bg1"/>
                </a:solidFill>
              </a:defRPr>
            </a:lvl1pPr>
          </a:lstStyle>
          <a:p>
            <a:r>
              <a:rPr lang="en-US"/>
              <a:t>Percentage figure %</a:t>
            </a:r>
            <a:endParaRPr lang="en-GB"/>
          </a:p>
        </p:txBody>
      </p:sp>
      <p:sp>
        <p:nvSpPr>
          <p:cNvPr id="6"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547451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tatistics berry">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2639616" y="3909053"/>
            <a:ext cx="7200800" cy="1248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statistic details here. The reveal corner slide background should ONLY be used to communicate statistics and CDP data points.</a:t>
            </a:r>
            <a:endParaRPr lang="en-GB"/>
          </a:p>
        </p:txBody>
      </p:sp>
      <p:sp>
        <p:nvSpPr>
          <p:cNvPr id="14" name="Title 1"/>
          <p:cNvSpPr>
            <a:spLocks noGrp="1"/>
          </p:cNvSpPr>
          <p:nvPr>
            <p:ph type="ctrTitle" hasCustomPrompt="1"/>
          </p:nvPr>
        </p:nvSpPr>
        <p:spPr>
          <a:xfrm>
            <a:off x="2639616" y="1028734"/>
            <a:ext cx="7200800" cy="2784309"/>
          </a:xfrm>
        </p:spPr>
        <p:txBody>
          <a:bodyPr/>
          <a:lstStyle>
            <a:lvl1pPr>
              <a:defRPr>
                <a:solidFill>
                  <a:schemeClr val="bg1"/>
                </a:solidFill>
              </a:defRPr>
            </a:lvl1pPr>
          </a:lstStyle>
          <a:p>
            <a:r>
              <a:rPr lang="en-US"/>
              <a:t>Percentage figure %</a:t>
            </a:r>
            <a:endParaRPr lang="en-GB"/>
          </a:p>
        </p:txBody>
      </p:sp>
      <p:sp>
        <p:nvSpPr>
          <p:cNvPr id="6"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520659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hapter Title Slide red">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1947379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hapter Title Slide berry">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751903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Font typeface="Wingdings 3" pitchFamily="18" charset="2"/>
              <a:buChar char=""/>
              <a:defRPr sz="2667" b="0">
                <a:solidFill>
                  <a:schemeClr val="tx1">
                    <a:lumMod val="75000"/>
                    <a:lumOff val="25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564438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EDA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67100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hapter Title Slide Climate Change">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7D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326459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1E23-773D-4E49-8273-0B53C49BD0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24CD7B4-6BD6-5B4F-AACC-693CB6233A6B}"/>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90498F-FAE0-064B-ADE1-2FAE842F475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C9F0B5-F8BD-EF41-A8E9-60C36D57AF47}"/>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6" name="Footer Placeholder 5">
            <a:extLst>
              <a:ext uri="{FF2B5EF4-FFF2-40B4-BE49-F238E27FC236}">
                <a16:creationId xmlns:a16="http://schemas.microsoft.com/office/drawing/2014/main" id="{AFBC4E16-2A2E-2941-9399-7F521A04C9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BEFE86-5BE8-7E48-AFA4-7316C41DCD6E}"/>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24848132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Climate Change">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7D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BD7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902221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pter Title Slide Carbon Action">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B0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448961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Carbon Action">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B0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E1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4140279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hapter Title Slide Supply Chain">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DF7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3269165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Supply Chain">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DF7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E6B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16609815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hapter Title Slide reporter Services">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AB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3166159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Reporter Services">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AB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CA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3276336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pter Title Slide Water">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00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4189612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Water">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00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7ED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1319490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hapter Title Slide Forests">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006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423283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DE79-324B-1942-8116-BD3737BBC57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60F26EB-C44D-7A43-9B47-8DDAA3BBF3F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81B12F-57FF-6747-9A6D-84D0BE091E39}"/>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780F89-5DCC-834E-AA31-2EB40B9B36A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1591C6-8466-8443-8AA3-62D3F087DCA7}"/>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405B10-882C-744B-976B-2D7312596341}"/>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8" name="Footer Placeholder 7">
            <a:extLst>
              <a:ext uri="{FF2B5EF4-FFF2-40B4-BE49-F238E27FC236}">
                <a16:creationId xmlns:a16="http://schemas.microsoft.com/office/drawing/2014/main" id="{EA45FE11-4680-F247-97C0-E080F89BFF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094B729-D94F-EA49-A75E-B5468E5BB5CF}"/>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21714153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Forests">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006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62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28358929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hapter Title Slide Cities">
    <p:spTree>
      <p:nvGrpSpPr>
        <p:cNvPr id="1" name=""/>
        <p:cNvGrpSpPr/>
        <p:nvPr/>
      </p:nvGrpSpPr>
      <p:grpSpPr>
        <a:xfrm>
          <a:off x="0" y="0"/>
          <a:ext cx="0" cy="0"/>
          <a:chOff x="0" y="0"/>
          <a:chExt cx="0" cy="0"/>
        </a:xfrm>
      </p:grpSpPr>
      <p:sp>
        <p:nvSpPr>
          <p:cNvPr id="8" name="Rectangle 7"/>
          <p:cNvSpPr/>
          <p:nvPr/>
        </p:nvSpPr>
        <p:spPr>
          <a:xfrm>
            <a:off x="623392" y="644691"/>
            <a:ext cx="10945216" cy="4992555"/>
          </a:xfrm>
          <a:prstGeom prst="rect">
            <a:avLst/>
          </a:prstGeom>
          <a:solidFill>
            <a:srgbClr val="605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1682327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Cities">
    <p:spTree>
      <p:nvGrpSpPr>
        <p:cNvPr id="1" name=""/>
        <p:cNvGrpSpPr/>
        <p:nvPr/>
      </p:nvGrpSpPr>
      <p:grpSpPr>
        <a:xfrm>
          <a:off x="0" y="0"/>
          <a:ext cx="0" cy="0"/>
          <a:chOff x="0" y="0"/>
          <a:chExt cx="0" cy="0"/>
        </a:xfrm>
      </p:grpSpPr>
      <p:sp>
        <p:nvSpPr>
          <p:cNvPr id="11" name="Rectangle 10"/>
          <p:cNvSpPr/>
          <p:nvPr/>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6192011" y="1316765"/>
            <a:ext cx="5376597" cy="4320480"/>
          </a:xfrm>
          <a:prstGeom prst="rect">
            <a:avLst/>
          </a:prstGeom>
          <a:solidFill>
            <a:srgbClr val="605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p:nvSpPr>
        <p:spPr>
          <a:xfrm rot="10800000">
            <a:off x="6192011" y="4869160"/>
            <a:ext cx="768085" cy="768085"/>
          </a:xfrm>
          <a:prstGeom prst="rtTriangle">
            <a:avLst/>
          </a:prstGeom>
          <a:solidFill>
            <a:srgbClr val="9397C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spTree>
    <p:extLst>
      <p:ext uri="{BB962C8B-B14F-4D97-AF65-F5344CB8AC3E}">
        <p14:creationId xmlns:p14="http://schemas.microsoft.com/office/powerpoint/2010/main" val="17862314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660F-7750-43E5-9380-5995A3FD4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C7BEC66-F48A-4C98-904B-3C32405CA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4BD206C1-A76E-454A-BB4A-873716523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673341-47E1-4FC2-95F2-44E6C8BBAF6C}"/>
              </a:ext>
            </a:extLst>
          </p:cNvPr>
          <p:cNvSpPr>
            <a:spLocks noGrp="1"/>
          </p:cNvSpPr>
          <p:nvPr>
            <p:ph type="dt" sz="half" idx="10"/>
          </p:nvPr>
        </p:nvSpPr>
        <p:spPr/>
        <p:txBody>
          <a:bodyPr/>
          <a:lstStyle/>
          <a:p>
            <a:fld id="{3F344355-2D50-4BEB-BA8D-B36BCA7ED30F}" type="datetimeFigureOut">
              <a:rPr lang="en-IE" smtClean="0"/>
              <a:t>02/05/2018</a:t>
            </a:fld>
            <a:endParaRPr lang="en-IE"/>
          </a:p>
        </p:txBody>
      </p:sp>
      <p:sp>
        <p:nvSpPr>
          <p:cNvPr id="6" name="Footer Placeholder 5">
            <a:extLst>
              <a:ext uri="{FF2B5EF4-FFF2-40B4-BE49-F238E27FC236}">
                <a16:creationId xmlns:a16="http://schemas.microsoft.com/office/drawing/2014/main" id="{A12B8E81-709D-40D8-9B00-974BF027C12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43A99FE-D9B3-42A1-8254-58FD5F45AD37}"/>
              </a:ext>
            </a:extLst>
          </p:cNvPr>
          <p:cNvSpPr>
            <a:spLocks noGrp="1"/>
          </p:cNvSpPr>
          <p:nvPr>
            <p:ph type="sldNum" sz="quarter" idx="12"/>
          </p:nvPr>
        </p:nvSpPr>
        <p:spPr/>
        <p:txBody>
          <a:bodyPr/>
          <a:lstStyle/>
          <a:p>
            <a:fld id="{B9C3A54B-12F6-4521-95E1-916FDC293209}" type="slidenum">
              <a:rPr lang="en-IE" smtClean="0"/>
              <a:t>‹#›</a:t>
            </a:fld>
            <a:endParaRPr lang="en-IE"/>
          </a:p>
        </p:txBody>
      </p:sp>
    </p:spTree>
    <p:extLst>
      <p:ext uri="{BB962C8B-B14F-4D97-AF65-F5344CB8AC3E}">
        <p14:creationId xmlns:p14="http://schemas.microsoft.com/office/powerpoint/2010/main" val="198954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ront page red">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pic>
        <p:nvPicPr>
          <p:cNvPr id="9" name="Picture 8" descr="CDP_logo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9724" y="1892830"/>
            <a:ext cx="4779273" cy="1991364"/>
          </a:xfrm>
          <a:prstGeom prst="rect">
            <a:avLst/>
          </a:prstGeom>
        </p:spPr>
      </p:pic>
    </p:spTree>
    <p:extLst>
      <p:ext uri="{BB962C8B-B14F-4D97-AF65-F5344CB8AC3E}">
        <p14:creationId xmlns:p14="http://schemas.microsoft.com/office/powerpoint/2010/main" val="446740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ront page berry">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9" name="Picture 8" descr="CDP_logo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9724" y="1892830"/>
            <a:ext cx="4779273" cy="1991364"/>
          </a:xfrm>
          <a:prstGeom prst="rect">
            <a:avLst/>
          </a:prstGeom>
        </p:spPr>
      </p:pic>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555586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ront page 2 red">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6" name="Picture 5" descr="CDP_logo_WHITE.png"/>
          <p:cNvPicPr>
            <a:picLocks noChangeAspect="1"/>
          </p:cNvPicPr>
          <p:nvPr userDrawn="1"/>
        </p:nvPicPr>
        <p:blipFill>
          <a:blip r:embed="rId2" cstate="print"/>
          <a:stretch>
            <a:fillRect/>
          </a:stretch>
        </p:blipFill>
        <p:spPr>
          <a:xfrm>
            <a:off x="1007435" y="1028733"/>
            <a:ext cx="4902200" cy="4419600"/>
          </a:xfrm>
          <a:prstGeom prst="rect">
            <a:avLst/>
          </a:prstGeom>
        </p:spPr>
      </p:pic>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36086774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ront page 2 berry">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6" name="Picture 5" descr="CDP_logo_WHITE.png"/>
          <p:cNvPicPr>
            <a:picLocks noChangeAspect="1"/>
          </p:cNvPicPr>
          <p:nvPr userDrawn="1"/>
        </p:nvPicPr>
        <p:blipFill>
          <a:blip r:embed="rId2" cstate="print"/>
          <a:stretch>
            <a:fillRect/>
          </a:stretch>
        </p:blipFill>
        <p:spPr>
          <a:xfrm>
            <a:off x="1007435" y="1028733"/>
            <a:ext cx="4902200" cy="4419600"/>
          </a:xfrm>
          <a:prstGeom prst="rect">
            <a:avLst/>
          </a:prstGeom>
        </p:spPr>
      </p:pic>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5263930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esentation Title Slide red">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ctrTitle" hasCustomPrompt="1"/>
          </p:nvPr>
        </p:nvSpPr>
        <p:spPr>
          <a:xfrm>
            <a:off x="911424" y="1220755"/>
            <a:ext cx="10465163" cy="1056117"/>
          </a:xfrm>
        </p:spPr>
        <p:txBody>
          <a:bodyPr/>
          <a:lstStyle>
            <a:lvl1pPr>
              <a:defRPr>
                <a:solidFill>
                  <a:schemeClr val="bg1"/>
                </a:solidFill>
              </a:defRPr>
            </a:lvl1pPr>
          </a:lstStyle>
          <a:p>
            <a:r>
              <a:rPr lang="en-US"/>
              <a:t>Presentation title (text size 32)</a:t>
            </a:r>
            <a:br>
              <a:rPr lang="en-US"/>
            </a:br>
            <a:endParaRPr lang="en-GB"/>
          </a:p>
        </p:txBody>
      </p:sp>
      <p:sp>
        <p:nvSpPr>
          <p:cNvPr id="11" name="Text Placeholder 10"/>
          <p:cNvSpPr>
            <a:spLocks noGrp="1"/>
          </p:cNvSpPr>
          <p:nvPr>
            <p:ph type="body" sz="quarter" idx="10" hasCustomPrompt="1"/>
          </p:nvPr>
        </p:nvSpPr>
        <p:spPr>
          <a:xfrm>
            <a:off x="912284" y="1988840"/>
            <a:ext cx="10464303" cy="864096"/>
          </a:xfrm>
        </p:spPr>
        <p:txBody>
          <a:bodyPr/>
          <a:lstStyle>
            <a:lvl1pPr>
              <a:defRPr>
                <a:solidFill>
                  <a:schemeClr val="bg1"/>
                </a:solidFill>
              </a:defRPr>
            </a:lvl1pPr>
            <a:lvl2pPr>
              <a:buNone/>
              <a:defRPr>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Presentation subtitle (text size 24)</a:t>
            </a:r>
          </a:p>
        </p:txBody>
      </p:sp>
      <p:sp>
        <p:nvSpPr>
          <p:cNvPr id="10" name="Text Placeholder 9"/>
          <p:cNvSpPr>
            <a:spLocks noGrp="1"/>
          </p:cNvSpPr>
          <p:nvPr>
            <p:ph type="body" sz="quarter" idx="11" hasCustomPrompt="1"/>
          </p:nvPr>
        </p:nvSpPr>
        <p:spPr>
          <a:xfrm>
            <a:off x="912285" y="2852936"/>
            <a:ext cx="5759780" cy="2688299"/>
          </a:xfrm>
        </p:spPr>
        <p:txBody>
          <a:bodyPr>
            <a:normAutofit/>
          </a:bodyPr>
          <a:lstStyle>
            <a:lvl4pPr>
              <a:defRPr sz="2133">
                <a:solidFill>
                  <a:schemeClr val="bg1"/>
                </a:solidFill>
              </a:defRPr>
            </a:lvl4pPr>
          </a:lstStyle>
          <a:p>
            <a:pPr lvl="3"/>
            <a:r>
              <a:rPr lang="en-US"/>
              <a:t>Speaker name, date, contact details, etc. (text size 16)</a:t>
            </a: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0404353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idx="1" hasCustomPrompt="1"/>
          </p:nvPr>
        </p:nvSpPr>
        <p:spPr/>
        <p:txBody>
          <a:bodyPr/>
          <a:lstStyle>
            <a:lvl1pPr>
              <a:buFont typeface="Wingdings 3" pitchFamily="18" charset="2"/>
              <a:buChar char=""/>
              <a:defRPr sz="3200"/>
            </a:lvl1pPr>
            <a:lvl2pPr>
              <a:defRPr sz="2667"/>
            </a:lvl2pPr>
            <a:lvl3pPr>
              <a:defRPr sz="2400"/>
            </a:lvl3pPr>
          </a:lstStyle>
          <a:p>
            <a:pPr lvl="0"/>
            <a:r>
              <a:rPr lang="en-US"/>
              <a:t> Please add a space after the bullet point.</a:t>
            </a:r>
          </a:p>
        </p:txBody>
      </p:sp>
      <p:sp>
        <p:nvSpPr>
          <p:cNvPr id="5" name="object 7"/>
          <p:cNvSpPr/>
          <p:nvPr userDrawn="1"/>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6"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7010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9185-2303-C744-BD58-C9EF40D81B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3D9B10C-6FD6-384F-B028-B9BBF440FCDA}"/>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4" name="Footer Placeholder 3">
            <a:extLst>
              <a:ext uri="{FF2B5EF4-FFF2-40B4-BE49-F238E27FC236}">
                <a16:creationId xmlns:a16="http://schemas.microsoft.com/office/drawing/2014/main" id="{BD71AF68-05F6-E444-A4AD-65292EAC99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F8DE62-FC13-E94B-83A9-B063C14DBA8A}"/>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18319349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4" name="object 7"/>
          <p:cNvSpPr/>
          <p:nvPr userDrawn="1"/>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8748412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object 7"/>
          <p:cNvSpPr/>
          <p:nvPr userDrawn="1"/>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4"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437120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sz="half" idx="1" hasCustomPrompt="1"/>
          </p:nvPr>
        </p:nvSpPr>
        <p:spPr>
          <a:xfrm>
            <a:off x="609600"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4" name="Content Placeholder 3"/>
          <p:cNvSpPr>
            <a:spLocks noGrp="1"/>
          </p:cNvSpPr>
          <p:nvPr>
            <p:ph sz="half" idx="2" hasCustomPrompt="1"/>
          </p:nvPr>
        </p:nvSpPr>
        <p:spPr>
          <a:xfrm>
            <a:off x="6197600"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6" name="object 7"/>
          <p:cNvSpPr/>
          <p:nvPr userDrawn="1"/>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274396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sz="half" idx="1" hasCustomPrompt="1"/>
          </p:nvPr>
        </p:nvSpPr>
        <p:spPr>
          <a:xfrm>
            <a:off x="609600" y="1316766"/>
            <a:ext cx="5384800" cy="4320481"/>
          </a:xfrm>
          <a:solidFill>
            <a:srgbClr val="B42E34"/>
          </a:solidFill>
        </p:spPr>
        <p:txBody>
          <a:bodyPr/>
          <a:lstStyle>
            <a:lvl1pPr>
              <a:buClr>
                <a:schemeClr val="bg1"/>
              </a:buClr>
              <a:buFont typeface="Wingdings 3" pitchFamily="18" charset="2"/>
              <a:buChar char=""/>
              <a:defRPr sz="3200">
                <a:solidFill>
                  <a:schemeClr val="bg1"/>
                </a:solidFill>
              </a:defRPr>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4" name="Content Placeholder 3"/>
          <p:cNvSpPr>
            <a:spLocks noGrp="1"/>
          </p:cNvSpPr>
          <p:nvPr>
            <p:ph sz="half" idx="2" hasCustomPrompt="1"/>
          </p:nvPr>
        </p:nvSpPr>
        <p:spPr>
          <a:xfrm>
            <a:off x="6197600"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6" name="object 7"/>
          <p:cNvSpPr/>
          <p:nvPr userDrawn="1"/>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6828713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Content Placeholder 2"/>
          <p:cNvSpPr>
            <a:spLocks noGrp="1"/>
          </p:cNvSpPr>
          <p:nvPr>
            <p:ph sz="half" idx="1" hasCustomPrompt="1"/>
          </p:nvPr>
        </p:nvSpPr>
        <p:spPr>
          <a:xfrm>
            <a:off x="6192011" y="1316766"/>
            <a:ext cx="5384800" cy="4320481"/>
          </a:xfrm>
          <a:solidFill>
            <a:srgbClr val="B42E34"/>
          </a:solidFill>
        </p:spPr>
        <p:txBody>
          <a:bodyPr/>
          <a:lstStyle>
            <a:lvl1pPr>
              <a:buClr>
                <a:schemeClr val="bg1"/>
              </a:buClr>
              <a:buFont typeface="Wingdings 3" pitchFamily="18" charset="2"/>
              <a:buChar char=""/>
              <a:defRPr sz="3200">
                <a:solidFill>
                  <a:schemeClr val="bg1"/>
                </a:solidFill>
              </a:defRPr>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4" name="Content Placeholder 3"/>
          <p:cNvSpPr>
            <a:spLocks noGrp="1"/>
          </p:cNvSpPr>
          <p:nvPr>
            <p:ph sz="half" idx="2" hasCustomPrompt="1"/>
          </p:nvPr>
        </p:nvSpPr>
        <p:spPr>
          <a:xfrm>
            <a:off x="623392" y="1316766"/>
            <a:ext cx="5384800" cy="4320481"/>
          </a:xfrm>
        </p:spPr>
        <p:txBody>
          <a:bodyPr/>
          <a:lstStyle>
            <a:lvl1pPr>
              <a:buFont typeface="Wingdings 3" pitchFamily="18" charset="2"/>
              <a:buChar cha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 Please add a space after the bullet point.</a:t>
            </a:r>
            <a:endParaRPr lang="en-GB"/>
          </a:p>
        </p:txBody>
      </p:sp>
      <p:sp>
        <p:nvSpPr>
          <p:cNvPr id="6" name="object 7"/>
          <p:cNvSpPr/>
          <p:nvPr userDrawn="1"/>
        </p:nvSpPr>
        <p:spPr>
          <a:xfrm>
            <a:off x="623392" y="5637245"/>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7"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5758466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red">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Subtitle 2"/>
          <p:cNvSpPr>
            <a:spLocks noGrp="1"/>
          </p:cNvSpPr>
          <p:nvPr>
            <p:ph type="subTitle" idx="1" hasCustomPrompt="1"/>
          </p:nvPr>
        </p:nvSpPr>
        <p:spPr>
          <a:xfrm>
            <a:off x="1294740" y="4197085"/>
            <a:ext cx="9409073" cy="1152128"/>
          </a:xfrm>
        </p:spPr>
        <p:txBody>
          <a:bodyPr>
            <a:normAutofit/>
          </a:bodyPr>
          <a:lstStyle>
            <a:lvl1pPr marL="0" indent="0" algn="l">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 Name of quoted person</a:t>
            </a:r>
            <a:endParaRPr lang="en-GB"/>
          </a:p>
        </p:txBody>
      </p:sp>
      <p:sp>
        <p:nvSpPr>
          <p:cNvPr id="11" name="Text Placeholder 10"/>
          <p:cNvSpPr>
            <a:spLocks noGrp="1"/>
          </p:cNvSpPr>
          <p:nvPr>
            <p:ph type="body" sz="quarter" idx="10" hasCustomPrompt="1"/>
          </p:nvPr>
        </p:nvSpPr>
        <p:spPr>
          <a:xfrm>
            <a:off x="1294739" y="1988840"/>
            <a:ext cx="9409773" cy="19202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quote here</a:t>
            </a:r>
            <a:endParaRPr lang="en-GB"/>
          </a:p>
        </p:txBody>
      </p:sp>
      <p:sp>
        <p:nvSpPr>
          <p:cNvPr id="12" name="TextBox 11"/>
          <p:cNvSpPr txBox="1"/>
          <p:nvPr userDrawn="1"/>
        </p:nvSpPr>
        <p:spPr>
          <a:xfrm>
            <a:off x="719403" y="644691"/>
            <a:ext cx="6336704" cy="2304256"/>
          </a:xfrm>
          <a:prstGeom prst="rect">
            <a:avLst/>
          </a:prstGeom>
        </p:spPr>
        <p:txBody>
          <a:bodyPr vert="horz" wrap="square" lIns="121920" tIns="60960" rIns="121920" bIns="60960" rtlCol="0">
            <a:noAutofit/>
          </a:bodyPr>
          <a:lstStyle/>
          <a:p>
            <a:pPr marL="0" marR="0" indent="0" algn="l"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9600">
                <a:solidFill>
                  <a:srgbClr val="D78D91"/>
                </a:solidFill>
                <a:latin typeface="Wingdings 3" pitchFamily="18" charset="2"/>
              </a:rPr>
              <a:t>{{</a:t>
            </a:r>
            <a:endParaRPr kumimoji="0" lang="en-GB" sz="9600" b="0" i="0" u="none" strike="noStrike" kern="1200" cap="none" spc="0" normalizeH="0" baseline="0" noProof="0">
              <a:ln>
                <a:noFill/>
              </a:ln>
              <a:solidFill>
                <a:srgbClr val="D78D91"/>
              </a:solidFill>
              <a:effectLst/>
              <a:uLnTx/>
              <a:uFillTx/>
              <a:latin typeface="Wingdings 3" pitchFamily="18" charset="2"/>
              <a:ea typeface="+mn-ea"/>
              <a:cs typeface="Arial" pitchFamily="34" charset="0"/>
            </a:endParaRPr>
          </a:p>
        </p:txBody>
      </p:sp>
      <p:sp>
        <p:nvSpPr>
          <p:cNvPr id="13" name="TextBox 12"/>
          <p:cNvSpPr txBox="1"/>
          <p:nvPr userDrawn="1"/>
        </p:nvSpPr>
        <p:spPr>
          <a:xfrm>
            <a:off x="6480043" y="3525011"/>
            <a:ext cx="4992555" cy="2016224"/>
          </a:xfrm>
          <a:prstGeom prst="rect">
            <a:avLst/>
          </a:prstGeom>
        </p:spPr>
        <p:txBody>
          <a:bodyPr vert="horz" wrap="square" lIns="121920" tIns="60960" rIns="121920" bIns="60960" rtlCol="0">
            <a:noAutofit/>
          </a:bodyPr>
          <a:lstStyle/>
          <a:p>
            <a:pPr marL="0" marR="0" indent="0" algn="r"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13333">
                <a:solidFill>
                  <a:srgbClr val="D78D91"/>
                </a:solidFill>
                <a:latin typeface="Wingdings 3" pitchFamily="18" charset="2"/>
              </a:rPr>
              <a:t>{{</a:t>
            </a:r>
            <a:endParaRPr kumimoji="0" lang="en-GB" sz="13333" b="0" i="0" u="none" strike="noStrike" kern="1200" cap="none" spc="0" normalizeH="0" baseline="0" noProof="0">
              <a:ln>
                <a:noFill/>
              </a:ln>
              <a:solidFill>
                <a:srgbClr val="D78D91"/>
              </a:solidFill>
              <a:effectLst/>
              <a:uLnTx/>
              <a:uFillTx/>
              <a:latin typeface="Wingdings 3" pitchFamily="18" charset="2"/>
              <a:ea typeface="+mn-ea"/>
              <a:cs typeface="Arial" pitchFamily="34" charset="0"/>
            </a:endParaRP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39133994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berry">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 name="Subtitle 2"/>
          <p:cNvSpPr>
            <a:spLocks noGrp="1"/>
          </p:cNvSpPr>
          <p:nvPr>
            <p:ph type="subTitle" idx="1" hasCustomPrompt="1"/>
          </p:nvPr>
        </p:nvSpPr>
        <p:spPr>
          <a:xfrm>
            <a:off x="1294739" y="4197085"/>
            <a:ext cx="9409773" cy="1152128"/>
          </a:xfrm>
        </p:spPr>
        <p:txBody>
          <a:bodyPr>
            <a:normAutofit/>
          </a:bodyPr>
          <a:lstStyle>
            <a:lvl1pPr marL="0" indent="0" algn="l">
              <a:buNone/>
              <a:defRPr sz="26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 Name of quoted person</a:t>
            </a:r>
            <a:endParaRPr lang="en-GB"/>
          </a:p>
        </p:txBody>
      </p:sp>
      <p:sp>
        <p:nvSpPr>
          <p:cNvPr id="11" name="Text Placeholder 10"/>
          <p:cNvSpPr>
            <a:spLocks noGrp="1"/>
          </p:cNvSpPr>
          <p:nvPr>
            <p:ph type="body" sz="quarter" idx="10" hasCustomPrompt="1"/>
          </p:nvPr>
        </p:nvSpPr>
        <p:spPr>
          <a:xfrm>
            <a:off x="1294740" y="1988840"/>
            <a:ext cx="9410473" cy="19202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quote here</a:t>
            </a:r>
            <a:endParaRPr lang="en-GB"/>
          </a:p>
        </p:txBody>
      </p:sp>
      <p:sp>
        <p:nvSpPr>
          <p:cNvPr id="12" name="TextBox 11"/>
          <p:cNvSpPr txBox="1"/>
          <p:nvPr userDrawn="1"/>
        </p:nvSpPr>
        <p:spPr>
          <a:xfrm>
            <a:off x="719403" y="644691"/>
            <a:ext cx="6336704" cy="2304256"/>
          </a:xfrm>
          <a:prstGeom prst="rect">
            <a:avLst/>
          </a:prstGeom>
        </p:spPr>
        <p:txBody>
          <a:bodyPr vert="horz" wrap="square" lIns="121920" tIns="60960" rIns="121920" bIns="60960" rtlCol="0">
            <a:noAutofit/>
          </a:bodyPr>
          <a:lstStyle/>
          <a:p>
            <a:pPr marL="0" marR="0" indent="0" algn="l"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9600">
                <a:solidFill>
                  <a:srgbClr val="EDA0B4"/>
                </a:solidFill>
                <a:latin typeface="Wingdings 3" pitchFamily="18" charset="2"/>
              </a:rPr>
              <a:t>{{</a:t>
            </a:r>
            <a:endParaRPr kumimoji="0" lang="en-GB" sz="9600" b="0" i="0" u="none" strike="noStrike" kern="1200" cap="none" spc="0" normalizeH="0" baseline="0" noProof="0">
              <a:ln>
                <a:noFill/>
              </a:ln>
              <a:solidFill>
                <a:srgbClr val="EDA0B4"/>
              </a:solidFill>
              <a:effectLst/>
              <a:uLnTx/>
              <a:uFillTx/>
              <a:latin typeface="Wingdings 3" pitchFamily="18" charset="2"/>
              <a:ea typeface="+mn-ea"/>
              <a:cs typeface="Arial" pitchFamily="34" charset="0"/>
            </a:endParaRPr>
          </a:p>
        </p:txBody>
      </p:sp>
      <p:sp>
        <p:nvSpPr>
          <p:cNvPr id="13" name="TextBox 12"/>
          <p:cNvSpPr txBox="1"/>
          <p:nvPr userDrawn="1"/>
        </p:nvSpPr>
        <p:spPr>
          <a:xfrm>
            <a:off x="6480043" y="3525011"/>
            <a:ext cx="4992555" cy="2016224"/>
          </a:xfrm>
          <a:prstGeom prst="rect">
            <a:avLst/>
          </a:prstGeom>
        </p:spPr>
        <p:txBody>
          <a:bodyPr vert="horz" wrap="square" lIns="121920" tIns="60960" rIns="121920" bIns="60960" rtlCol="0">
            <a:noAutofit/>
          </a:bodyPr>
          <a:lstStyle/>
          <a:p>
            <a:pPr marL="0" marR="0" indent="0" algn="r" defTabSz="1219170" rtl="0" eaLnBrk="1" fontAlgn="auto" latinLnBrk="0" hangingPunct="1">
              <a:lnSpc>
                <a:spcPct val="100000"/>
              </a:lnSpc>
              <a:spcBef>
                <a:spcPct val="20000"/>
              </a:spcBef>
              <a:spcAft>
                <a:spcPts val="0"/>
              </a:spcAft>
              <a:buClr>
                <a:srgbClr val="B42E3E"/>
              </a:buClr>
              <a:buSzTx/>
              <a:buFont typeface="Wingdings 3" pitchFamily="18" charset="2"/>
              <a:buNone/>
              <a:tabLst/>
            </a:pPr>
            <a:r>
              <a:rPr lang="en-US" sz="13333">
                <a:solidFill>
                  <a:srgbClr val="EDA0B4"/>
                </a:solidFill>
                <a:latin typeface="Wingdings 3" pitchFamily="18" charset="2"/>
              </a:rPr>
              <a:t>{{</a:t>
            </a:r>
            <a:endParaRPr kumimoji="0" lang="en-GB" sz="13333" b="0" i="0" u="none" strike="noStrike" kern="1200" cap="none" spc="0" normalizeH="0" baseline="0" noProof="0">
              <a:ln>
                <a:noFill/>
              </a:ln>
              <a:solidFill>
                <a:srgbClr val="EDA0B4"/>
              </a:solidFill>
              <a:effectLst/>
              <a:uLnTx/>
              <a:uFillTx/>
              <a:latin typeface="Wingdings 3" pitchFamily="18" charset="2"/>
              <a:ea typeface="+mn-ea"/>
              <a:cs typeface="Arial" pitchFamily="34" charset="0"/>
            </a:endParaRP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4630729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2639616" y="3909053"/>
            <a:ext cx="7200800" cy="1248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statistic details here. This slide should ONLY be used to communicate statistics and CDP data points.</a:t>
            </a:r>
            <a:endParaRPr lang="en-GB"/>
          </a:p>
        </p:txBody>
      </p:sp>
      <p:sp>
        <p:nvSpPr>
          <p:cNvPr id="14" name="Title 1"/>
          <p:cNvSpPr>
            <a:spLocks noGrp="1"/>
          </p:cNvSpPr>
          <p:nvPr>
            <p:ph type="ctrTitle" hasCustomPrompt="1"/>
          </p:nvPr>
        </p:nvSpPr>
        <p:spPr>
          <a:xfrm>
            <a:off x="2639616" y="1028734"/>
            <a:ext cx="7200800" cy="2784309"/>
          </a:xfrm>
        </p:spPr>
        <p:txBody>
          <a:bodyPr/>
          <a:lstStyle>
            <a:lvl1pPr>
              <a:defRPr>
                <a:solidFill>
                  <a:schemeClr val="bg1"/>
                </a:solidFill>
              </a:defRPr>
            </a:lvl1pPr>
          </a:lstStyle>
          <a:p>
            <a:r>
              <a:rPr lang="en-US"/>
              <a:t>Percentage figure %</a:t>
            </a:r>
            <a:endParaRPr lang="en-GB"/>
          </a:p>
        </p:txBody>
      </p:sp>
      <p:sp>
        <p:nvSpPr>
          <p:cNvPr id="6"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9490135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atistics berry">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2639616" y="3909053"/>
            <a:ext cx="7200800" cy="1248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stStyle>
          <a:p>
            <a:pPr lvl="4"/>
            <a:r>
              <a:rPr lang="en-US"/>
              <a:t>Insert statistic details here. The reveal corner slide background should ONLY be used to communicate statistics and CDP data points.</a:t>
            </a:r>
            <a:endParaRPr lang="en-GB"/>
          </a:p>
        </p:txBody>
      </p:sp>
      <p:sp>
        <p:nvSpPr>
          <p:cNvPr id="14" name="Title 1"/>
          <p:cNvSpPr>
            <a:spLocks noGrp="1"/>
          </p:cNvSpPr>
          <p:nvPr>
            <p:ph type="ctrTitle" hasCustomPrompt="1"/>
          </p:nvPr>
        </p:nvSpPr>
        <p:spPr>
          <a:xfrm>
            <a:off x="2639616" y="1028734"/>
            <a:ext cx="7200800" cy="2784309"/>
          </a:xfrm>
        </p:spPr>
        <p:txBody>
          <a:bodyPr/>
          <a:lstStyle>
            <a:lvl1pPr>
              <a:defRPr>
                <a:solidFill>
                  <a:schemeClr val="bg1"/>
                </a:solidFill>
              </a:defRPr>
            </a:lvl1pPr>
          </a:lstStyle>
          <a:p>
            <a:r>
              <a:rPr lang="en-US"/>
              <a:t>Percentage figure %</a:t>
            </a:r>
            <a:endParaRPr lang="en-GB"/>
          </a:p>
        </p:txBody>
      </p:sp>
      <p:sp>
        <p:nvSpPr>
          <p:cNvPr id="6"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33231772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pter Title Slide red">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03945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8C2F9F-4DD4-BE42-A88E-E22905B53B31}"/>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3" name="Footer Placeholder 2">
            <a:extLst>
              <a:ext uri="{FF2B5EF4-FFF2-40B4-BE49-F238E27FC236}">
                <a16:creationId xmlns:a16="http://schemas.microsoft.com/office/drawing/2014/main" id="{C7DD37DF-E794-4344-825F-B2B3DDD69B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E120796-E3CA-0149-BAAC-6C0ADD36BB07}"/>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7718007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pter Title Slide berry">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7444520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Font typeface="Wingdings 3" pitchFamily="18" charset="2"/>
              <a:buChar char=""/>
              <a:defRPr sz="2667" b="0">
                <a:solidFill>
                  <a:schemeClr val="tx1">
                    <a:lumMod val="75000"/>
                    <a:lumOff val="25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8543647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EDA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35391497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pter Title Slide Climate Change">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7D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5028717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Climate Change">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7D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BD7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615918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pter Title Slide Carbon Action">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B0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32248308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Carbon Action">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B0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E1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8276782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pter Title Slide Supply Chain">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DF7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7285816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Supply Chain">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DF7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E6B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5493437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pter Title Slide reporter Services">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AB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45527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EFA0-3045-2446-B75B-6982E3A254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609157-5C4D-FF4D-A6DC-18766360CFE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B720F1-582D-404E-803B-A354DD750F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0633B1-2C9D-DF41-BB88-4F2D1F156DE0}"/>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6" name="Footer Placeholder 5">
            <a:extLst>
              <a:ext uri="{FF2B5EF4-FFF2-40B4-BE49-F238E27FC236}">
                <a16:creationId xmlns:a16="http://schemas.microsoft.com/office/drawing/2014/main" id="{D6E45C91-97AC-F240-8B11-E7B08BD69A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6650C8-F0D8-234E-81C2-3DDBDEEDDC10}"/>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39149439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Reporter Services">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AB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CA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21290228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pter Title Slide Water">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00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6116046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Water">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00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7ED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41518951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 Title Slide Forests">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006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32823005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Forests">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006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62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8194030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pter Title Slide Cities">
    <p:spTree>
      <p:nvGrpSpPr>
        <p:cNvPr id="1" name=""/>
        <p:cNvGrpSpPr/>
        <p:nvPr/>
      </p:nvGrpSpPr>
      <p:grpSpPr>
        <a:xfrm>
          <a:off x="0" y="0"/>
          <a:ext cx="0" cy="0"/>
          <a:chOff x="0" y="0"/>
          <a:chExt cx="0" cy="0"/>
        </a:xfrm>
      </p:grpSpPr>
      <p:sp>
        <p:nvSpPr>
          <p:cNvPr id="8" name="Rectangle 7"/>
          <p:cNvSpPr/>
          <p:nvPr userDrawn="1"/>
        </p:nvSpPr>
        <p:spPr>
          <a:xfrm>
            <a:off x="623392" y="644691"/>
            <a:ext cx="10945216" cy="4992555"/>
          </a:xfrm>
          <a:prstGeom prst="rect">
            <a:avLst/>
          </a:prstGeom>
          <a:solidFill>
            <a:srgbClr val="605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 Placeholder 10"/>
          <p:cNvSpPr>
            <a:spLocks noGrp="1"/>
          </p:cNvSpPr>
          <p:nvPr>
            <p:ph type="body" sz="quarter" idx="10" hasCustomPrompt="1"/>
          </p:nvPr>
        </p:nvSpPr>
        <p:spPr>
          <a:xfrm>
            <a:off x="912284" y="1892829"/>
            <a:ext cx="10464303" cy="864096"/>
          </a:xfrm>
        </p:spPr>
        <p:txBody>
          <a:bodyPr/>
          <a:lstStyle>
            <a:lvl1pPr>
              <a:defRPr>
                <a:solidFill>
                  <a:schemeClr val="bg1"/>
                </a:solidFill>
              </a:defRPr>
            </a:lvl1pPr>
            <a:lvl2pPr>
              <a:buNone/>
              <a:defRPr b="1" baseline="0">
                <a:solidFill>
                  <a:schemeClr val="bg1"/>
                </a:solidFill>
              </a:defRPr>
            </a:lvl2pPr>
            <a:lvl3pPr>
              <a:defRPr>
                <a:solidFill>
                  <a:schemeClr val="bg1"/>
                </a:solidFill>
              </a:defRPr>
            </a:lvl3pPr>
            <a:lvl4pPr>
              <a:buNone/>
              <a:defRPr>
                <a:solidFill>
                  <a:schemeClr val="bg1"/>
                </a:solidFill>
              </a:defRPr>
            </a:lvl4pPr>
            <a:lvl5pPr>
              <a:defRPr>
                <a:solidFill>
                  <a:schemeClr val="bg1"/>
                </a:solidFill>
              </a:defRPr>
            </a:lvl5pPr>
          </a:lstStyle>
          <a:p>
            <a:pPr lvl="1"/>
            <a:r>
              <a:rPr lang="en-US"/>
              <a:t>Chapter title (text size 24, bold)</a:t>
            </a:r>
          </a:p>
        </p:txBody>
      </p:sp>
      <p:sp>
        <p:nvSpPr>
          <p:cNvPr id="5"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39222314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Cities">
    <p:spTree>
      <p:nvGrpSpPr>
        <p:cNvPr id="1" name=""/>
        <p:cNvGrpSpPr/>
        <p:nvPr/>
      </p:nvGrpSpPr>
      <p:grpSpPr>
        <a:xfrm>
          <a:off x="0" y="0"/>
          <a:ext cx="0" cy="0"/>
          <a:chOff x="0" y="0"/>
          <a:chExt cx="0" cy="0"/>
        </a:xfrm>
      </p:grpSpPr>
      <p:sp>
        <p:nvSpPr>
          <p:cNvPr id="11" name="Rectangle 10"/>
          <p:cNvSpPr/>
          <p:nvPr userDrawn="1"/>
        </p:nvSpPr>
        <p:spPr>
          <a:xfrm>
            <a:off x="623392" y="1316765"/>
            <a:ext cx="5376597" cy="4320480"/>
          </a:xfrm>
          <a:prstGeom prst="rect">
            <a:avLst/>
          </a:prstGeom>
          <a:solidFill>
            <a:srgbClr val="B4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6192011" y="1316765"/>
            <a:ext cx="5376597" cy="4320480"/>
          </a:xfrm>
          <a:prstGeom prst="rect">
            <a:avLst/>
          </a:prstGeom>
          <a:solidFill>
            <a:srgbClr val="605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p:txBody>
          <a:bodyPr/>
          <a:lstStyle>
            <a:lvl1pPr>
              <a:defRPr/>
            </a:lvl1pPr>
          </a:lstStyle>
          <a:p>
            <a:r>
              <a:rPr lang="en-US"/>
              <a:t>Page heading</a:t>
            </a:r>
            <a:endParaRPr lang="en-GB"/>
          </a:p>
        </p:txBody>
      </p:sp>
      <p:sp>
        <p:nvSpPr>
          <p:cNvPr id="3" name="Text Placeholder 2"/>
          <p:cNvSpPr>
            <a:spLocks noGrp="1"/>
          </p:cNvSpPr>
          <p:nvPr>
            <p:ph type="body" idx="1" hasCustomPrompt="1"/>
          </p:nvPr>
        </p:nvSpPr>
        <p:spPr>
          <a:xfrm>
            <a:off x="719403" y="1412776"/>
            <a:ext cx="5088565" cy="4032448"/>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5" name="Text Placeholder 4"/>
          <p:cNvSpPr>
            <a:spLocks noGrp="1"/>
          </p:cNvSpPr>
          <p:nvPr>
            <p:ph type="body" sz="quarter" idx="3" hasCustomPrompt="1"/>
          </p:nvPr>
        </p:nvSpPr>
        <p:spPr>
          <a:xfrm>
            <a:off x="6288023" y="1412776"/>
            <a:ext cx="5184576" cy="4032441"/>
          </a:xfrm>
        </p:spPr>
        <p:txBody>
          <a:bodyPr anchor="t" anchorCtr="0">
            <a:normAutofit/>
          </a:bodyPr>
          <a:lstStyle>
            <a:lvl1pPr marL="0" indent="0">
              <a:buClr>
                <a:schemeClr val="bg1"/>
              </a:buClr>
              <a:buFont typeface="Wingdings 3" pitchFamily="18" charset="2"/>
              <a:buChar char=""/>
              <a:defRPr sz="2667" b="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 Please add a space between the bullet point and first word.</a:t>
            </a:r>
          </a:p>
        </p:txBody>
      </p:sp>
      <p:sp>
        <p:nvSpPr>
          <p:cNvPr id="14" name="Right Triangle 13"/>
          <p:cNvSpPr/>
          <p:nvPr userDrawn="1"/>
        </p:nvSpPr>
        <p:spPr>
          <a:xfrm>
            <a:off x="623392"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Right Triangle 14"/>
          <p:cNvSpPr/>
          <p:nvPr userDrawn="1"/>
        </p:nvSpPr>
        <p:spPr>
          <a:xfrm rot="10800000">
            <a:off x="623392" y="4869160"/>
            <a:ext cx="768085" cy="768085"/>
          </a:xfrm>
          <a:prstGeom prst="rtTriangle">
            <a:avLst/>
          </a:prstGeom>
          <a:solidFill>
            <a:srgbClr val="E1A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Right Triangle 15"/>
          <p:cNvSpPr/>
          <p:nvPr userDrawn="1"/>
        </p:nvSpPr>
        <p:spPr>
          <a:xfrm>
            <a:off x="6192011" y="4869160"/>
            <a:ext cx="768085" cy="768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Right Triangle 16"/>
          <p:cNvSpPr/>
          <p:nvPr userDrawn="1"/>
        </p:nvSpPr>
        <p:spPr>
          <a:xfrm rot="10800000">
            <a:off x="6192011" y="4869160"/>
            <a:ext cx="768085" cy="768085"/>
          </a:xfrm>
          <a:prstGeom prst="rtTriangle">
            <a:avLst/>
          </a:prstGeom>
          <a:solidFill>
            <a:srgbClr val="9397C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spTree>
    <p:extLst>
      <p:ext uri="{BB962C8B-B14F-4D97-AF65-F5344CB8AC3E}">
        <p14:creationId xmlns:p14="http://schemas.microsoft.com/office/powerpoint/2010/main" val="121584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F25A-B2EF-CF43-B303-022F222AC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B80873-5E7D-E44C-82A7-9B02A4132D3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B0BA1F-1C70-6F40-A6C7-8559D7B9CC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944653-7A8F-4A49-912A-6F48406EAB1C}"/>
              </a:ext>
            </a:extLst>
          </p:cNvPr>
          <p:cNvSpPr>
            <a:spLocks noGrp="1"/>
          </p:cNvSpPr>
          <p:nvPr>
            <p:ph type="dt" sz="half" idx="10"/>
          </p:nvPr>
        </p:nvSpPr>
        <p:spPr>
          <a:xfrm>
            <a:off x="838200" y="6356350"/>
            <a:ext cx="2743200" cy="365125"/>
          </a:xfrm>
          <a:prstGeom prst="rect">
            <a:avLst/>
          </a:prstGeom>
        </p:spPr>
        <p:txBody>
          <a:bodyPr/>
          <a:lstStyle/>
          <a:p>
            <a:fld id="{F5523E32-9688-C44B-8D66-1AB5F8FB03DD}" type="datetimeFigureOut">
              <a:rPr lang="en-US" smtClean="0"/>
              <a:t>5/2/18</a:t>
            </a:fld>
            <a:endParaRPr lang="en-US"/>
          </a:p>
        </p:txBody>
      </p:sp>
      <p:sp>
        <p:nvSpPr>
          <p:cNvPr id="6" name="Footer Placeholder 5">
            <a:extLst>
              <a:ext uri="{FF2B5EF4-FFF2-40B4-BE49-F238E27FC236}">
                <a16:creationId xmlns:a16="http://schemas.microsoft.com/office/drawing/2014/main" id="{784EACEF-FFE7-C74C-AD74-CE1239E0FB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E0CA7D-21A1-4842-824D-0EA619581DC2}"/>
              </a:ext>
            </a:extLst>
          </p:cNvPr>
          <p:cNvSpPr>
            <a:spLocks noGrp="1"/>
          </p:cNvSpPr>
          <p:nvPr>
            <p:ph type="sldNum" sz="quarter" idx="12"/>
          </p:nvPr>
        </p:nvSpPr>
        <p:spPr>
          <a:xfrm>
            <a:off x="8610600" y="6356350"/>
            <a:ext cx="2743200" cy="365125"/>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312331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5.emf"/><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image" Target="../media/image12.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theme" Target="../theme/theme5.xml"/><Relationship Id="rId8"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34" Type="http://schemas.openxmlformats.org/officeDocument/2006/relationships/theme" Target="../theme/theme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image" Target="../media/image15.png"/><Relationship Id="rId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571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6383867"/>
            <a:ext cx="12192000" cy="474133"/>
          </a:xfrm>
          <a:prstGeom prst="rect">
            <a:avLst/>
          </a:prstGeom>
        </p:spPr>
      </p:pic>
      <p:pic>
        <p:nvPicPr>
          <p:cNvPr id="21" name="Picture 2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67273" y="504488"/>
            <a:ext cx="325120" cy="325120"/>
          </a:xfrm>
          <a:prstGeom prst="rect">
            <a:avLst/>
          </a:prstGeom>
        </p:spPr>
      </p:pic>
      <p:sp>
        <p:nvSpPr>
          <p:cNvPr id="22" name="Title Placeholder 21"/>
          <p:cNvSpPr>
            <a:spLocks noGrp="1"/>
          </p:cNvSpPr>
          <p:nvPr>
            <p:ph type="title"/>
          </p:nvPr>
        </p:nvSpPr>
        <p:spPr>
          <a:xfrm>
            <a:off x="893264" y="408753"/>
            <a:ext cx="10460536" cy="54927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00321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609570" rtl="0" eaLnBrk="1" latinLnBrk="0" hangingPunct="1">
        <a:spcBef>
          <a:spcPct val="0"/>
        </a:spcBef>
        <a:buNone/>
        <a:defRPr sz="3733" b="1" i="0" kern="1200" cap="none" normalizeH="0">
          <a:solidFill>
            <a:srgbClr val="4D4D4C"/>
          </a:solidFill>
          <a:latin typeface="Avenir Heavy" charset="0"/>
          <a:ea typeface="Avenir Heavy" charset="0"/>
          <a:cs typeface="Avenir Heavy" charset="0"/>
        </a:defRPr>
      </a:lvl1pPr>
    </p:titleStyle>
    <p:bodyStyle>
      <a:lvl1pPr marL="0" indent="0" algn="l" defTabSz="609570" rtl="0" eaLnBrk="1" latinLnBrk="0" hangingPunct="1">
        <a:spcBef>
          <a:spcPct val="20000"/>
        </a:spcBef>
        <a:buFont typeface="Arial"/>
        <a:buNone/>
        <a:defRPr sz="3200" b="0" i="0" kern="1200" cap="none">
          <a:solidFill>
            <a:srgbClr val="4D4D4C"/>
          </a:solidFill>
          <a:latin typeface="Gotham Medium" charset="0"/>
          <a:ea typeface="Gotham Medium" charset="0"/>
          <a:cs typeface="Gotham Medium" charset="0"/>
        </a:defRPr>
      </a:lvl1pPr>
      <a:lvl2pPr marL="990551" indent="-380982" algn="l" defTabSz="609570" rtl="0" eaLnBrk="1" latinLnBrk="0" hangingPunct="1">
        <a:spcBef>
          <a:spcPct val="20000"/>
        </a:spcBef>
        <a:buFont typeface="AppleSymbols" charset="0"/>
        <a:buChar char="⌝"/>
        <a:defRPr sz="2667" b="0" i="0" kern="1200">
          <a:solidFill>
            <a:srgbClr val="4D4D4C"/>
          </a:solidFill>
          <a:latin typeface="Avenir Book" charset="0"/>
          <a:ea typeface="Avenir Book" charset="0"/>
          <a:cs typeface="Avenir Book" charset="0"/>
        </a:defRPr>
      </a:lvl2pPr>
      <a:lvl3pPr marL="1523923" indent="-304784" algn="l" defTabSz="609570" rtl="0" eaLnBrk="1" latinLnBrk="0" hangingPunct="1">
        <a:spcBef>
          <a:spcPct val="20000"/>
        </a:spcBef>
        <a:buFont typeface="LucidaGrande" charset="0"/>
        <a:buChar char="-"/>
        <a:defRPr sz="2400" b="0" i="0" kern="1200">
          <a:solidFill>
            <a:srgbClr val="4D4D4C"/>
          </a:solidFill>
          <a:latin typeface="Avenir Book" charset="0"/>
          <a:ea typeface="Avenir Book" charset="0"/>
          <a:cs typeface="Avenir Book" charset="0"/>
        </a:defRPr>
      </a:lvl3pPr>
      <a:lvl4pPr marL="2133493" indent="-304784" algn="l" defTabSz="609570" rtl="0" eaLnBrk="1" latinLnBrk="0" hangingPunct="1">
        <a:spcBef>
          <a:spcPct val="20000"/>
        </a:spcBef>
        <a:buFont typeface="Arial"/>
        <a:buChar char="–"/>
        <a:defRPr sz="2133" b="0" i="0" kern="1200">
          <a:solidFill>
            <a:srgbClr val="4D4D4C"/>
          </a:solidFill>
          <a:latin typeface="Avenir Book" charset="0"/>
          <a:ea typeface="Avenir Book" charset="0"/>
          <a:cs typeface="Avenir Book" charset="0"/>
        </a:defRPr>
      </a:lvl4pPr>
      <a:lvl5pPr marL="2743063" indent="-304784" algn="l" defTabSz="609570" rtl="0" eaLnBrk="1" latinLnBrk="0" hangingPunct="1">
        <a:spcBef>
          <a:spcPct val="20000"/>
        </a:spcBef>
        <a:buFont typeface="Arial"/>
        <a:buChar char="»"/>
        <a:defRPr sz="2667" b="0" i="0" kern="1200">
          <a:solidFill>
            <a:srgbClr val="4D4D4C"/>
          </a:solidFill>
          <a:latin typeface="Avenir Book" charset="0"/>
          <a:ea typeface="Avenir Book" charset="0"/>
          <a:cs typeface="Avenir Book"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 y="4508437"/>
            <a:ext cx="7683500" cy="2349563"/>
          </a:xfrm>
          <a:prstGeom prst="rect">
            <a:avLst/>
          </a:prstGeom>
        </p:spPr>
      </p:pic>
      <p:pic>
        <p:nvPicPr>
          <p:cNvPr id="6" name="Picture 5"/>
          <p:cNvPicPr>
            <a:picLocks noChangeAspect="1"/>
          </p:cNvPicPr>
          <p:nvPr userDrawn="1"/>
        </p:nvPicPr>
        <p:blipFill>
          <a:blip r:embed="rId5"/>
          <a:stretch>
            <a:fillRect/>
          </a:stretch>
        </p:blipFill>
        <p:spPr>
          <a:xfrm>
            <a:off x="645467" y="3424519"/>
            <a:ext cx="6629471" cy="765565"/>
          </a:xfrm>
          <a:prstGeom prst="rect">
            <a:avLst/>
          </a:prstGeom>
        </p:spPr>
      </p:pic>
      <p:sp>
        <p:nvSpPr>
          <p:cNvPr id="2" name="Title Placeholder 1"/>
          <p:cNvSpPr>
            <a:spLocks noGrp="1"/>
          </p:cNvSpPr>
          <p:nvPr>
            <p:ph type="title"/>
          </p:nvPr>
        </p:nvSpPr>
        <p:spPr>
          <a:xfrm>
            <a:off x="645467" y="4977714"/>
            <a:ext cx="6629471" cy="132503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282187370"/>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609570" rtl="0" eaLnBrk="1" latinLnBrk="0" hangingPunct="1">
        <a:spcBef>
          <a:spcPct val="0"/>
        </a:spcBef>
        <a:buNone/>
        <a:defRPr sz="3733" b="1" i="0" kern="1200" cap="none" normalizeH="0">
          <a:solidFill>
            <a:schemeClr val="bg1"/>
          </a:solidFill>
          <a:latin typeface="Avenir Heavy" charset="0"/>
          <a:ea typeface="Avenir Heavy" charset="0"/>
          <a:cs typeface="Avenir Heavy" charset="0"/>
        </a:defRPr>
      </a:lvl1pPr>
    </p:titleStyle>
    <p:bodyStyle>
      <a:lvl1pPr marL="0" indent="0" algn="l" defTabSz="609570" rtl="0" eaLnBrk="1" latinLnBrk="0" hangingPunct="1">
        <a:spcBef>
          <a:spcPct val="20000"/>
        </a:spcBef>
        <a:buFont typeface="Arial"/>
        <a:buNone/>
        <a:defRPr sz="3200" b="0" i="0" kern="1200" cap="none">
          <a:solidFill>
            <a:srgbClr val="4D4D4C"/>
          </a:solidFill>
          <a:latin typeface="Gotham Medium" charset="0"/>
          <a:ea typeface="Gotham Medium" charset="0"/>
          <a:cs typeface="Gotham Medium" charset="0"/>
        </a:defRPr>
      </a:lvl1pPr>
      <a:lvl2pPr marL="990551" indent="-380982" algn="l" defTabSz="609570" rtl="0" eaLnBrk="1" latinLnBrk="0" hangingPunct="1">
        <a:spcBef>
          <a:spcPct val="20000"/>
        </a:spcBef>
        <a:buFont typeface="AppleSymbols" charset="0"/>
        <a:buChar char="⌝"/>
        <a:defRPr sz="2667" b="0" i="0" kern="1200">
          <a:solidFill>
            <a:srgbClr val="4D4D4C"/>
          </a:solidFill>
          <a:latin typeface="Avenir Book" charset="0"/>
          <a:ea typeface="Avenir Book" charset="0"/>
          <a:cs typeface="Avenir Book" charset="0"/>
        </a:defRPr>
      </a:lvl2pPr>
      <a:lvl3pPr marL="1523923" indent="-304784" algn="l" defTabSz="609570" rtl="0" eaLnBrk="1" latinLnBrk="0" hangingPunct="1">
        <a:spcBef>
          <a:spcPct val="20000"/>
        </a:spcBef>
        <a:buFont typeface="LucidaGrande" charset="0"/>
        <a:buChar char="-"/>
        <a:defRPr sz="2400" b="0" i="0" kern="1200">
          <a:solidFill>
            <a:srgbClr val="4D4D4C"/>
          </a:solidFill>
          <a:latin typeface="Avenir Book" charset="0"/>
          <a:ea typeface="Avenir Book" charset="0"/>
          <a:cs typeface="Avenir Book" charset="0"/>
        </a:defRPr>
      </a:lvl3pPr>
      <a:lvl4pPr marL="2133493" indent="-304784" algn="l" defTabSz="609570" rtl="0" eaLnBrk="1" latinLnBrk="0" hangingPunct="1">
        <a:spcBef>
          <a:spcPct val="20000"/>
        </a:spcBef>
        <a:buFont typeface="Arial"/>
        <a:buChar char="–"/>
        <a:defRPr sz="2133" b="0" i="0" kern="1200">
          <a:solidFill>
            <a:srgbClr val="4D4D4C"/>
          </a:solidFill>
          <a:latin typeface="Avenir Book" charset="0"/>
          <a:ea typeface="Avenir Book" charset="0"/>
          <a:cs typeface="Avenir Book" charset="0"/>
        </a:defRPr>
      </a:lvl4pPr>
      <a:lvl5pPr marL="2743063" indent="-304784" algn="l" defTabSz="609570" rtl="0" eaLnBrk="1" latinLnBrk="0" hangingPunct="1">
        <a:spcBef>
          <a:spcPct val="20000"/>
        </a:spcBef>
        <a:buFont typeface="Arial"/>
        <a:buChar char="»"/>
        <a:defRPr sz="2667" b="0" i="0" kern="1200">
          <a:solidFill>
            <a:srgbClr val="4D4D4C"/>
          </a:solidFill>
          <a:latin typeface="Avenir Book" charset="0"/>
          <a:ea typeface="Avenir Book" charset="0"/>
          <a:cs typeface="Avenir Book"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Shape 38"/>
          <p:cNvPicPr preferRelativeResize="0">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5373688"/>
            <a:ext cx="121920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25506" y="5453328"/>
            <a:ext cx="11940989" cy="132503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575876689"/>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Lst>
  <p:hf sldNum="0" hdr="0" ftr="0" dt="0"/>
  <p:txStyles>
    <p:titleStyle>
      <a:defPPr marR="0" lvl="0" algn="l" rtl="0">
        <a:lnSpc>
          <a:spcPct val="100000"/>
        </a:lnSpc>
        <a:spcBef>
          <a:spcPts val="0"/>
        </a:spcBef>
        <a:spcAft>
          <a:spcPts val="0"/>
        </a:spcAft>
      </a:defPPr>
      <a:lvl1pPr algn="ctr" rtl="0" eaLnBrk="0" fontAlgn="base" hangingPunct="0">
        <a:spcBef>
          <a:spcPct val="0"/>
        </a:spcBef>
        <a:spcAft>
          <a:spcPct val="0"/>
        </a:spcAft>
        <a:defRPr sz="3733" b="1" i="0">
          <a:solidFill>
            <a:schemeClr val="bg1"/>
          </a:solidFill>
          <a:latin typeface="Avenir Heavy" charset="0"/>
          <a:ea typeface="Avenir Heavy" charset="0"/>
          <a:cs typeface="Avenir Heavy" charset="0"/>
          <a:sym typeface="Arial" charset="0"/>
        </a:defRPr>
      </a:lvl1pPr>
      <a:lvl2pPr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2pPr>
      <a:lvl3pPr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3pPr>
      <a:lvl4pPr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4pPr>
      <a:lvl5pPr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5pPr>
      <a:lvl6pPr marL="609570"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6pPr>
      <a:lvl7pPr marL="1219139"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7pPr>
      <a:lvl8pPr marL="1828709"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8pPr>
      <a:lvl9pPr marL="2438278" algn="l" rtl="0" eaLnBrk="0" fontAlgn="base" hangingPunct="0">
        <a:spcBef>
          <a:spcPct val="0"/>
        </a:spcBef>
        <a:spcAft>
          <a:spcPct val="0"/>
        </a:spcAft>
        <a:defRPr sz="1867">
          <a:solidFill>
            <a:srgbClr val="000000"/>
          </a:solidFill>
          <a:latin typeface="Arial" charset="0"/>
          <a:ea typeface="Arial" charset="0"/>
          <a:cs typeface="Arial" charset="0"/>
          <a:sym typeface="Arial" charset="0"/>
        </a:defRPr>
      </a:lvl9pPr>
    </p:titleStyle>
    <p:bodyStyle>
      <a:defPPr marR="0" lvl="0" algn="l" rtl="0">
        <a:lnSpc>
          <a:spcPct val="100000"/>
        </a:lnSpc>
        <a:spcBef>
          <a:spcPts val="0"/>
        </a:spcBef>
        <a:spcAft>
          <a:spcPts val="0"/>
        </a:spcAft>
      </a:defPPr>
      <a:lvl1pPr marL="457177" indent="-457177" algn="l" rtl="0" eaLnBrk="0" fontAlgn="base" hangingPunct="0">
        <a:spcBef>
          <a:spcPct val="0"/>
        </a:spcBef>
        <a:spcAft>
          <a:spcPct val="0"/>
        </a:spcAft>
        <a:defRPr sz="1867">
          <a:solidFill>
            <a:srgbClr val="000000"/>
          </a:solidFill>
          <a:latin typeface="Arial"/>
          <a:ea typeface="Arial"/>
          <a:cs typeface="Arial"/>
          <a:sym typeface="Arial" charset="0"/>
        </a:defRPr>
      </a:lvl1pPr>
      <a:lvl2pPr marL="990551" lvl="1" indent="-380982" algn="l" rtl="0" eaLnBrk="0" fontAlgn="base" hangingPunct="0">
        <a:spcBef>
          <a:spcPct val="0"/>
        </a:spcBef>
        <a:spcAft>
          <a:spcPct val="0"/>
        </a:spcAft>
        <a:defRPr sz="1867">
          <a:solidFill>
            <a:srgbClr val="000000"/>
          </a:solidFill>
          <a:latin typeface="Arial"/>
          <a:ea typeface="Arial"/>
          <a:cs typeface="Arial"/>
          <a:sym typeface="Arial" charset="0"/>
        </a:defRPr>
      </a:lvl2pPr>
      <a:lvl3pPr marL="1523923" lvl="2" indent="-304784" algn="l" rtl="0" eaLnBrk="0" fontAlgn="base" hangingPunct="0">
        <a:spcBef>
          <a:spcPct val="0"/>
        </a:spcBef>
        <a:spcAft>
          <a:spcPct val="0"/>
        </a:spcAft>
        <a:defRPr sz="1867">
          <a:solidFill>
            <a:srgbClr val="000000"/>
          </a:solidFill>
          <a:latin typeface="Arial"/>
          <a:ea typeface="Arial"/>
          <a:cs typeface="Arial"/>
          <a:sym typeface="Arial" charset="0"/>
        </a:defRPr>
      </a:lvl3pPr>
      <a:lvl4pPr marL="2133493" lvl="3" indent="-304784" algn="l" rtl="0" eaLnBrk="0" fontAlgn="base" hangingPunct="0">
        <a:spcBef>
          <a:spcPct val="0"/>
        </a:spcBef>
        <a:spcAft>
          <a:spcPct val="0"/>
        </a:spcAft>
        <a:defRPr sz="1867">
          <a:solidFill>
            <a:srgbClr val="000000"/>
          </a:solidFill>
          <a:latin typeface="Arial"/>
          <a:ea typeface="Arial"/>
          <a:cs typeface="Arial"/>
          <a:sym typeface="Arial" charset="0"/>
        </a:defRPr>
      </a:lvl4pPr>
      <a:lvl5pPr marL="2743063" lvl="4" indent="-304784" algn="l" rtl="0" eaLnBrk="0" fontAlgn="base" hangingPunct="0">
        <a:spcBef>
          <a:spcPct val="0"/>
        </a:spcBef>
        <a:spcAft>
          <a:spcPct val="0"/>
        </a:spcAft>
        <a:defRPr sz="1867">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75409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316767"/>
            <a:ext cx="10972800" cy="4224468"/>
          </a:xfrm>
          <a:prstGeom prst="rect">
            <a:avLst/>
          </a:prstGeom>
        </p:spPr>
        <p:txBody>
          <a:bodyPr vert="horz" lIns="91440" tIns="45720" rIns="91440" bIns="45720" rtlCol="0">
            <a:normAutofit/>
          </a:bodyPr>
          <a:lstStyle/>
          <a:p>
            <a:pPr lvl="0"/>
            <a:r>
              <a:rPr lang="en-US"/>
              <a:t>Sub Heading</a:t>
            </a:r>
          </a:p>
          <a:p>
            <a:pPr lvl="1"/>
            <a:r>
              <a:rPr lang="en-US" err="1"/>
              <a:t>Bodytext</a:t>
            </a:r>
            <a:endParaRPr lang="en-US"/>
          </a:p>
          <a:p>
            <a:pPr lvl="2"/>
            <a:r>
              <a:rPr lang="en-US"/>
              <a:t>Small </a:t>
            </a:r>
            <a:r>
              <a:rPr lang="en-US" err="1"/>
              <a:t>bodytext</a:t>
            </a:r>
            <a:endParaRPr lang="en-US"/>
          </a:p>
          <a:p>
            <a:pPr lvl="3"/>
            <a:r>
              <a:rPr lang="en-US"/>
              <a:t>Extra-small </a:t>
            </a:r>
            <a:r>
              <a:rPr lang="en-US" err="1"/>
              <a:t>bodytext</a:t>
            </a:r>
            <a:endParaRPr lang="en-US"/>
          </a:p>
        </p:txBody>
      </p:sp>
      <p:sp>
        <p:nvSpPr>
          <p:cNvPr id="7" name="object 3"/>
          <p:cNvSpPr/>
          <p:nvPr/>
        </p:nvSpPr>
        <p:spPr>
          <a:xfrm flipV="1">
            <a:off x="623392" y="164637"/>
            <a:ext cx="10945216" cy="96011"/>
          </a:xfrm>
          <a:custGeom>
            <a:avLst/>
            <a:gdLst/>
            <a:ahLst/>
            <a:cxnLst/>
            <a:rect l="l" t="t" r="r" b="b"/>
            <a:pathLst>
              <a:path w="12145431">
                <a:moveTo>
                  <a:pt x="0" y="0"/>
                </a:moveTo>
                <a:lnTo>
                  <a:pt x="12145431" y="0"/>
                </a:lnTo>
              </a:path>
            </a:pathLst>
          </a:custGeom>
          <a:ln w="66675">
            <a:solidFill>
              <a:srgbClr val="B32B34"/>
            </a:solidFill>
          </a:ln>
        </p:spPr>
        <p:txBody>
          <a:bodyPr wrap="square" lIns="0" tIns="0" rIns="0" bIns="0" rtlCol="0">
            <a:noAutofit/>
          </a:bodyPr>
          <a:lstStyle/>
          <a:p>
            <a:endParaRPr sz="2400"/>
          </a:p>
        </p:txBody>
      </p:sp>
      <p:sp>
        <p:nvSpPr>
          <p:cNvPr id="8" name="object 7"/>
          <p:cNvSpPr/>
          <p:nvPr/>
        </p:nvSpPr>
        <p:spPr>
          <a:xfrm>
            <a:off x="623392" y="1124744"/>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11" name="TextBox 10"/>
          <p:cNvSpPr txBox="1"/>
          <p:nvPr/>
        </p:nvSpPr>
        <p:spPr>
          <a:xfrm>
            <a:off x="623392" y="6163179"/>
            <a:ext cx="2846400" cy="338554"/>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GB" sz="1600" b="1">
                <a:solidFill>
                  <a:srgbClr val="B42E3E"/>
                </a:solidFill>
                <a:latin typeface="Arial" pitchFamily="34" charset="0"/>
                <a:cs typeface="Arial" pitchFamily="34" charset="0"/>
              </a:rPr>
              <a:t>www.cdp.net | @CDP</a:t>
            </a: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fld id="{B9C3A54B-12F6-4521-95E1-916FDC293209}" type="slidenum">
              <a:rPr lang="en-IE" smtClean="0"/>
              <a:t>‹#›</a:t>
            </a:fld>
            <a:endParaRPr lang="en-IE"/>
          </a:p>
        </p:txBody>
      </p:sp>
      <p:pic>
        <p:nvPicPr>
          <p:cNvPr id="5" name="Picture 4">
            <a:extLst>
              <a:ext uri="{FF2B5EF4-FFF2-40B4-BE49-F238E27FC236}">
                <a16:creationId xmlns:a16="http://schemas.microsoft.com/office/drawing/2014/main" id="{CF3353A7-B291-46A1-B571-860C1A136DDA}"/>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9836904" y="5829269"/>
            <a:ext cx="1745496" cy="751471"/>
          </a:xfrm>
          <a:prstGeom prst="rect">
            <a:avLst/>
          </a:prstGeom>
        </p:spPr>
      </p:pic>
    </p:spTree>
    <p:extLst>
      <p:ext uri="{BB962C8B-B14F-4D97-AF65-F5344CB8AC3E}">
        <p14:creationId xmlns:p14="http://schemas.microsoft.com/office/powerpoint/2010/main" val="3965994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Lst>
  <p:txStyles>
    <p:titleStyle>
      <a:lvl1pPr algn="l" defTabSz="1219170" rtl="0" eaLnBrk="1" latinLnBrk="0" hangingPunct="1">
        <a:spcBef>
          <a:spcPct val="0"/>
        </a:spcBef>
        <a:buNone/>
        <a:defRPr sz="4267" kern="1200">
          <a:solidFill>
            <a:srgbClr val="B42E3E"/>
          </a:solidFill>
          <a:latin typeface="Arial" pitchFamily="34" charset="0"/>
          <a:ea typeface="+mj-ea"/>
          <a:cs typeface="Arial" pitchFamily="34" charset="0"/>
        </a:defRPr>
      </a:lvl1pPr>
    </p:titleStyle>
    <p:bodyStyle>
      <a:lvl1pPr marL="0" indent="0" algn="l" defTabSz="1219170" rtl="0" eaLnBrk="1" latinLnBrk="0" hangingPunct="1">
        <a:lnSpc>
          <a:spcPct val="150000"/>
        </a:lnSpc>
        <a:spcBef>
          <a:spcPts val="0"/>
        </a:spcBef>
        <a:buClr>
          <a:srgbClr val="B42E3E"/>
        </a:buClr>
        <a:buFont typeface="Wingdings 3" pitchFamily="18" charset="2"/>
        <a:buNone/>
        <a:defRPr sz="3733" kern="1200">
          <a:solidFill>
            <a:schemeClr val="tx1">
              <a:lumMod val="75000"/>
              <a:lumOff val="25000"/>
            </a:schemeClr>
          </a:solidFill>
          <a:latin typeface="Arial" pitchFamily="34" charset="0"/>
          <a:ea typeface="+mn-ea"/>
          <a:cs typeface="Arial" pitchFamily="34" charset="0"/>
        </a:defRPr>
      </a:lvl1pPr>
      <a:lvl2pPr marL="0" indent="0" algn="l" defTabSz="1219170" rtl="0" eaLnBrk="1" latinLnBrk="0" hangingPunct="1">
        <a:lnSpc>
          <a:spcPct val="150000"/>
        </a:lnSpc>
        <a:spcBef>
          <a:spcPts val="0"/>
        </a:spcBef>
        <a:buClr>
          <a:srgbClr val="B42E3E"/>
        </a:buClr>
        <a:buFont typeface="Wingdings 3" pitchFamily="18" charset="2"/>
        <a:buNone/>
        <a:defRPr sz="3200" kern="1200">
          <a:solidFill>
            <a:schemeClr val="tx1">
              <a:lumMod val="75000"/>
              <a:lumOff val="25000"/>
            </a:schemeClr>
          </a:solidFill>
          <a:latin typeface="Arial" pitchFamily="34" charset="0"/>
          <a:ea typeface="+mn-ea"/>
          <a:cs typeface="Arial" pitchFamily="34" charset="0"/>
        </a:defRPr>
      </a:lvl2pPr>
      <a:lvl3pPr marL="0" indent="0" algn="l" defTabSz="1219170" rtl="0" eaLnBrk="1" latinLnBrk="0" hangingPunct="1">
        <a:lnSpc>
          <a:spcPct val="150000"/>
        </a:lnSpc>
        <a:spcBef>
          <a:spcPts val="0"/>
        </a:spcBef>
        <a:buClr>
          <a:srgbClr val="B42E3E"/>
        </a:buClr>
        <a:buFont typeface="Wingdings 3" pitchFamily="18" charset="2"/>
        <a:buNone/>
        <a:defRPr sz="2667" kern="1200">
          <a:solidFill>
            <a:schemeClr val="tx1">
              <a:lumMod val="75000"/>
              <a:lumOff val="25000"/>
            </a:schemeClr>
          </a:solidFill>
          <a:latin typeface="Arial" pitchFamily="34" charset="0"/>
          <a:ea typeface="+mn-ea"/>
          <a:cs typeface="Arial" pitchFamily="34" charset="0"/>
        </a:defRPr>
      </a:lvl3pPr>
      <a:lvl4pPr marL="0" indent="0" algn="l" defTabSz="1219170" rtl="0" eaLnBrk="1" latinLnBrk="0" hangingPunct="1">
        <a:lnSpc>
          <a:spcPct val="150000"/>
        </a:lnSpc>
        <a:spcBef>
          <a:spcPts val="0"/>
        </a:spcBef>
        <a:buClr>
          <a:srgbClr val="B42E3E"/>
        </a:buClr>
        <a:buFont typeface="Wingdings 3" pitchFamily="18" charset="2"/>
        <a:buNone/>
        <a:defRPr sz="2400" kern="1200">
          <a:solidFill>
            <a:schemeClr val="tx1">
              <a:lumMod val="75000"/>
              <a:lumOff val="25000"/>
            </a:schemeClr>
          </a:solidFill>
          <a:latin typeface="Arial" pitchFamily="34" charset="0"/>
          <a:ea typeface="+mn-ea"/>
          <a:cs typeface="Arial" pitchFamily="34" charset="0"/>
        </a:defRPr>
      </a:lvl4pPr>
      <a:lvl5pPr marL="0" indent="0" algn="l" defTabSz="1219170" rtl="0" eaLnBrk="1" latinLnBrk="0" hangingPunct="1">
        <a:lnSpc>
          <a:spcPct val="150000"/>
        </a:lnSpc>
        <a:spcBef>
          <a:spcPts val="0"/>
        </a:spcBef>
        <a:buClr>
          <a:srgbClr val="B42E3E"/>
        </a:buClr>
        <a:buFont typeface="Wingdings 3" pitchFamily="18" charset="2"/>
        <a:buNone/>
        <a:defRPr sz="2133" kern="1200">
          <a:solidFill>
            <a:schemeClr val="tx1">
              <a:lumMod val="75000"/>
              <a:lumOff val="25000"/>
            </a:schemeClr>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75409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316767"/>
            <a:ext cx="10972800" cy="4224468"/>
          </a:xfrm>
          <a:prstGeom prst="rect">
            <a:avLst/>
          </a:prstGeom>
        </p:spPr>
        <p:txBody>
          <a:bodyPr vert="horz" lIns="91440" tIns="45720" rIns="91440" bIns="45720" rtlCol="0">
            <a:normAutofit/>
          </a:bodyPr>
          <a:lstStyle/>
          <a:p>
            <a:pPr lvl="0"/>
            <a:r>
              <a:rPr lang="en-US"/>
              <a:t>Sub Heading</a:t>
            </a:r>
          </a:p>
          <a:p>
            <a:pPr lvl="1"/>
            <a:r>
              <a:rPr lang="en-US" err="1"/>
              <a:t>Bodytext</a:t>
            </a:r>
            <a:endParaRPr lang="en-US"/>
          </a:p>
          <a:p>
            <a:pPr lvl="2"/>
            <a:r>
              <a:rPr lang="en-US"/>
              <a:t>Small </a:t>
            </a:r>
            <a:r>
              <a:rPr lang="en-US" err="1"/>
              <a:t>bodytext</a:t>
            </a:r>
            <a:endParaRPr lang="en-US"/>
          </a:p>
          <a:p>
            <a:pPr lvl="3"/>
            <a:r>
              <a:rPr lang="en-US"/>
              <a:t>Extra-small </a:t>
            </a:r>
            <a:r>
              <a:rPr lang="en-US" err="1"/>
              <a:t>bodytext</a:t>
            </a:r>
            <a:endParaRPr lang="en-US"/>
          </a:p>
        </p:txBody>
      </p:sp>
      <p:sp>
        <p:nvSpPr>
          <p:cNvPr id="7" name="object 3"/>
          <p:cNvSpPr/>
          <p:nvPr userDrawn="1"/>
        </p:nvSpPr>
        <p:spPr>
          <a:xfrm flipV="1">
            <a:off x="623392" y="164637"/>
            <a:ext cx="10945216" cy="96011"/>
          </a:xfrm>
          <a:custGeom>
            <a:avLst/>
            <a:gdLst/>
            <a:ahLst/>
            <a:cxnLst/>
            <a:rect l="l" t="t" r="r" b="b"/>
            <a:pathLst>
              <a:path w="12145431">
                <a:moveTo>
                  <a:pt x="0" y="0"/>
                </a:moveTo>
                <a:lnTo>
                  <a:pt x="12145431" y="0"/>
                </a:lnTo>
              </a:path>
            </a:pathLst>
          </a:custGeom>
          <a:ln w="66675">
            <a:solidFill>
              <a:srgbClr val="B32B34"/>
            </a:solidFill>
          </a:ln>
        </p:spPr>
        <p:txBody>
          <a:bodyPr wrap="square" lIns="0" tIns="0" rIns="0" bIns="0" rtlCol="0">
            <a:noAutofit/>
          </a:bodyPr>
          <a:lstStyle/>
          <a:p>
            <a:endParaRPr sz="2400"/>
          </a:p>
        </p:txBody>
      </p:sp>
      <p:sp>
        <p:nvSpPr>
          <p:cNvPr id="8" name="object 7"/>
          <p:cNvSpPr/>
          <p:nvPr userDrawn="1"/>
        </p:nvSpPr>
        <p:spPr>
          <a:xfrm>
            <a:off x="623392" y="1124744"/>
            <a:ext cx="10945216" cy="295816"/>
          </a:xfrm>
          <a:custGeom>
            <a:avLst/>
            <a:gdLst/>
            <a:ahLst/>
            <a:cxnLst/>
            <a:rect l="l" t="t" r="r" b="b"/>
            <a:pathLst>
              <a:path w="12135104">
                <a:moveTo>
                  <a:pt x="0" y="0"/>
                </a:moveTo>
                <a:lnTo>
                  <a:pt x="12135104" y="0"/>
                </a:lnTo>
              </a:path>
            </a:pathLst>
          </a:custGeom>
          <a:ln w="12700">
            <a:solidFill>
              <a:srgbClr val="ACAFA6"/>
            </a:solidFill>
          </a:ln>
        </p:spPr>
        <p:txBody>
          <a:bodyPr wrap="square" lIns="0" tIns="0" rIns="0" bIns="0" rtlCol="0">
            <a:noAutofit/>
          </a:bodyPr>
          <a:lstStyle/>
          <a:p>
            <a:endParaRPr sz="2400"/>
          </a:p>
        </p:txBody>
      </p:sp>
      <p:sp>
        <p:nvSpPr>
          <p:cNvPr id="11" name="TextBox 10"/>
          <p:cNvSpPr txBox="1"/>
          <p:nvPr userDrawn="1"/>
        </p:nvSpPr>
        <p:spPr>
          <a:xfrm>
            <a:off x="623392" y="6163179"/>
            <a:ext cx="2846400" cy="338554"/>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GB" sz="1600" b="1">
                <a:solidFill>
                  <a:srgbClr val="B42E3E"/>
                </a:solidFill>
                <a:latin typeface="Arial" pitchFamily="34" charset="0"/>
                <a:cs typeface="Arial" pitchFamily="34" charset="0"/>
              </a:rPr>
              <a:t>www.cdp.net | @CDP</a:t>
            </a:r>
          </a:p>
        </p:txBody>
      </p:sp>
      <p:sp>
        <p:nvSpPr>
          <p:cNvPr id="9" name="Slide Number Placeholder 5"/>
          <p:cNvSpPr>
            <a:spLocks noGrp="1"/>
          </p:cNvSpPr>
          <p:nvPr>
            <p:ph type="sldNum" sz="quarter" idx="4"/>
          </p:nvPr>
        </p:nvSpPr>
        <p:spPr>
          <a:xfrm>
            <a:off x="4655840" y="6164330"/>
            <a:ext cx="2844800" cy="365125"/>
          </a:xfrm>
          <a:prstGeom prst="rect">
            <a:avLst/>
          </a:prstGeom>
        </p:spPr>
        <p:txBody>
          <a:bodyPr vert="horz" lIns="91440" tIns="45720" rIns="91440" bIns="45720" rtlCol="0" anchor="ctr"/>
          <a:lstStyle>
            <a:lvl1pPr algn="ctr">
              <a:defRPr sz="1600" b="1">
                <a:solidFill>
                  <a:srgbClr val="B42E34"/>
                </a:solidFill>
                <a:latin typeface="Arial" pitchFamily="34" charset="0"/>
                <a:cs typeface="Arial" pitchFamily="34" charset="0"/>
              </a:defRPr>
            </a:lvl1pPr>
          </a:lstStyle>
          <a:p>
            <a:r>
              <a:rPr lang="en-GB"/>
              <a:t>Page </a:t>
            </a:r>
            <a:fld id="{45D3527D-D760-4252-A7F2-B4C9D1C491A7}" type="slidenum">
              <a:rPr lang="en-GB" smtClean="0"/>
              <a:pPr/>
              <a:t>‹#›</a:t>
            </a:fld>
            <a:r>
              <a:rPr lang="en-GB"/>
              <a:t>  </a:t>
            </a:r>
          </a:p>
        </p:txBody>
      </p:sp>
      <p:pic>
        <p:nvPicPr>
          <p:cNvPr id="5" name="Picture 4">
            <a:extLst>
              <a:ext uri="{FF2B5EF4-FFF2-40B4-BE49-F238E27FC236}">
                <a16:creationId xmlns:a16="http://schemas.microsoft.com/office/drawing/2014/main" id="{CF3353A7-B291-46A1-B571-860C1A136DDA}"/>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9836904" y="5829269"/>
            <a:ext cx="1745496" cy="751471"/>
          </a:xfrm>
          <a:prstGeom prst="rect">
            <a:avLst/>
          </a:prstGeom>
        </p:spPr>
      </p:pic>
    </p:spTree>
    <p:extLst>
      <p:ext uri="{BB962C8B-B14F-4D97-AF65-F5344CB8AC3E}">
        <p14:creationId xmlns:p14="http://schemas.microsoft.com/office/powerpoint/2010/main" val="10726925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Lst>
  <p:hf hdr="0" ftr="0" dt="0"/>
  <p:txStyles>
    <p:titleStyle>
      <a:lvl1pPr algn="l" defTabSz="1219170" rtl="0" eaLnBrk="1" latinLnBrk="0" hangingPunct="1">
        <a:spcBef>
          <a:spcPct val="0"/>
        </a:spcBef>
        <a:buNone/>
        <a:defRPr sz="4267" kern="1200">
          <a:solidFill>
            <a:srgbClr val="B42E3E"/>
          </a:solidFill>
          <a:latin typeface="Arial" pitchFamily="34" charset="0"/>
          <a:ea typeface="+mj-ea"/>
          <a:cs typeface="Arial" pitchFamily="34" charset="0"/>
        </a:defRPr>
      </a:lvl1pPr>
    </p:titleStyle>
    <p:bodyStyle>
      <a:lvl1pPr marL="0" indent="0" algn="l" defTabSz="1219170" rtl="0" eaLnBrk="1" latinLnBrk="0" hangingPunct="1">
        <a:lnSpc>
          <a:spcPct val="150000"/>
        </a:lnSpc>
        <a:spcBef>
          <a:spcPts val="0"/>
        </a:spcBef>
        <a:buClr>
          <a:srgbClr val="B42E3E"/>
        </a:buClr>
        <a:buFont typeface="Wingdings 3" pitchFamily="18" charset="2"/>
        <a:buNone/>
        <a:defRPr sz="3733" kern="1200">
          <a:solidFill>
            <a:schemeClr val="tx1">
              <a:lumMod val="75000"/>
              <a:lumOff val="25000"/>
            </a:schemeClr>
          </a:solidFill>
          <a:latin typeface="Arial" pitchFamily="34" charset="0"/>
          <a:ea typeface="+mn-ea"/>
          <a:cs typeface="Arial" pitchFamily="34" charset="0"/>
        </a:defRPr>
      </a:lvl1pPr>
      <a:lvl2pPr marL="0" indent="0" algn="l" defTabSz="1219170" rtl="0" eaLnBrk="1" latinLnBrk="0" hangingPunct="1">
        <a:lnSpc>
          <a:spcPct val="150000"/>
        </a:lnSpc>
        <a:spcBef>
          <a:spcPts val="0"/>
        </a:spcBef>
        <a:buClr>
          <a:srgbClr val="B42E3E"/>
        </a:buClr>
        <a:buFont typeface="Wingdings 3" pitchFamily="18" charset="2"/>
        <a:buNone/>
        <a:defRPr sz="3200" kern="1200">
          <a:solidFill>
            <a:schemeClr val="tx1">
              <a:lumMod val="75000"/>
              <a:lumOff val="25000"/>
            </a:schemeClr>
          </a:solidFill>
          <a:latin typeface="Arial" pitchFamily="34" charset="0"/>
          <a:ea typeface="+mn-ea"/>
          <a:cs typeface="Arial" pitchFamily="34" charset="0"/>
        </a:defRPr>
      </a:lvl2pPr>
      <a:lvl3pPr marL="0" indent="0" algn="l" defTabSz="1219170" rtl="0" eaLnBrk="1" latinLnBrk="0" hangingPunct="1">
        <a:lnSpc>
          <a:spcPct val="150000"/>
        </a:lnSpc>
        <a:spcBef>
          <a:spcPts val="0"/>
        </a:spcBef>
        <a:buClr>
          <a:srgbClr val="B42E3E"/>
        </a:buClr>
        <a:buFont typeface="Wingdings 3" pitchFamily="18" charset="2"/>
        <a:buNone/>
        <a:defRPr sz="2667" kern="1200">
          <a:solidFill>
            <a:schemeClr val="tx1">
              <a:lumMod val="75000"/>
              <a:lumOff val="25000"/>
            </a:schemeClr>
          </a:solidFill>
          <a:latin typeface="Arial" pitchFamily="34" charset="0"/>
          <a:ea typeface="+mn-ea"/>
          <a:cs typeface="Arial" pitchFamily="34" charset="0"/>
        </a:defRPr>
      </a:lvl3pPr>
      <a:lvl4pPr marL="0" indent="0" algn="l" defTabSz="1219170" rtl="0" eaLnBrk="1" latinLnBrk="0" hangingPunct="1">
        <a:lnSpc>
          <a:spcPct val="150000"/>
        </a:lnSpc>
        <a:spcBef>
          <a:spcPts val="0"/>
        </a:spcBef>
        <a:buClr>
          <a:srgbClr val="B42E3E"/>
        </a:buClr>
        <a:buFont typeface="Wingdings 3" pitchFamily="18" charset="2"/>
        <a:buNone/>
        <a:defRPr sz="2400" kern="1200">
          <a:solidFill>
            <a:schemeClr val="tx1">
              <a:lumMod val="75000"/>
              <a:lumOff val="25000"/>
            </a:schemeClr>
          </a:solidFill>
          <a:latin typeface="Arial" pitchFamily="34" charset="0"/>
          <a:ea typeface="+mn-ea"/>
          <a:cs typeface="Arial" pitchFamily="34" charset="0"/>
        </a:defRPr>
      </a:lvl4pPr>
      <a:lvl5pPr marL="0" indent="0" algn="l" defTabSz="1219170" rtl="0" eaLnBrk="1" latinLnBrk="0" hangingPunct="1">
        <a:lnSpc>
          <a:spcPct val="150000"/>
        </a:lnSpc>
        <a:spcBef>
          <a:spcPts val="0"/>
        </a:spcBef>
        <a:buClr>
          <a:srgbClr val="B42E3E"/>
        </a:buClr>
        <a:buFont typeface="Wingdings 3" pitchFamily="18" charset="2"/>
        <a:buNone/>
        <a:defRPr sz="2133" kern="1200">
          <a:solidFill>
            <a:schemeClr val="tx1">
              <a:lumMod val="75000"/>
              <a:lumOff val="25000"/>
            </a:schemeClr>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9.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E18BA1-C598-C245-BA64-24561F15AA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29EEDAE-03E8-DB4A-B8C3-071561E0B58A}"/>
              </a:ext>
            </a:extLst>
          </p:cNvPr>
          <p:cNvSpPr/>
          <p:nvPr/>
        </p:nvSpPr>
        <p:spPr>
          <a:xfrm>
            <a:off x="0" y="0"/>
            <a:ext cx="12192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7F461-3555-5041-B377-DF4F6EBC62CB}"/>
              </a:ext>
            </a:extLst>
          </p:cNvPr>
          <p:cNvSpPr>
            <a:spLocks noGrp="1"/>
          </p:cNvSpPr>
          <p:nvPr>
            <p:ph type="ctrTitle"/>
          </p:nvPr>
        </p:nvSpPr>
        <p:spPr>
          <a:xfrm>
            <a:off x="883920" y="529910"/>
            <a:ext cx="10378440" cy="2290921"/>
          </a:xfrm>
          <a:noFill/>
        </p:spPr>
        <p:txBody>
          <a:bodyPr/>
          <a:lstStyle/>
          <a:p>
            <a:pPr>
              <a:spcBef>
                <a:spcPts val="1200"/>
              </a:spcBef>
              <a:spcAft>
                <a:spcPts val="600"/>
              </a:spcAft>
            </a:pPr>
            <a:r>
              <a:rPr lang="en-US" sz="3600" b="1" dirty="0">
                <a:solidFill>
                  <a:schemeClr val="bg1"/>
                </a:solidFill>
                <a:latin typeface="Gotham Medium" panose="02000604030000020004" pitchFamily="2" charset="0"/>
              </a:rPr>
              <a:t>Challenges in addressing scope 3 emissions </a:t>
            </a:r>
            <a:br>
              <a:rPr lang="en-US" sz="3600" b="1" dirty="0">
                <a:solidFill>
                  <a:schemeClr val="bg1"/>
                </a:solidFill>
                <a:latin typeface="Gotham Medium" panose="02000604030000020004" pitchFamily="2" charset="0"/>
              </a:rPr>
            </a:br>
            <a:endParaRPr lang="en-US" sz="3600" b="1" dirty="0">
              <a:solidFill>
                <a:schemeClr val="bg1"/>
              </a:solidFill>
              <a:latin typeface="Gotham Medium" panose="02000604030000020004" pitchFamily="2" charset="0"/>
            </a:endParaRPr>
          </a:p>
        </p:txBody>
      </p:sp>
      <p:sp>
        <p:nvSpPr>
          <p:cNvPr id="3" name="Subtitle 2">
            <a:extLst>
              <a:ext uri="{FF2B5EF4-FFF2-40B4-BE49-F238E27FC236}">
                <a16:creationId xmlns:a16="http://schemas.microsoft.com/office/drawing/2014/main" id="{F2EE5F12-EFFF-244B-A9FF-958F473560CD}"/>
              </a:ext>
            </a:extLst>
          </p:cNvPr>
          <p:cNvSpPr>
            <a:spLocks noGrp="1"/>
          </p:cNvSpPr>
          <p:nvPr>
            <p:ph type="subTitle" idx="1"/>
          </p:nvPr>
        </p:nvSpPr>
        <p:spPr>
          <a:xfrm>
            <a:off x="673100" y="4799332"/>
            <a:ext cx="10845800" cy="2585879"/>
          </a:xfrm>
        </p:spPr>
        <p:txBody>
          <a:bodyPr/>
          <a:lstStyle/>
          <a:p>
            <a:r>
              <a:rPr lang="en-US" sz="1800" b="1" dirty="0">
                <a:solidFill>
                  <a:schemeClr val="bg1"/>
                </a:solidFill>
                <a:latin typeface="Gotham Bold" panose="02000604030000020004" pitchFamily="2" charset="0"/>
              </a:rPr>
              <a:t>Alberto Carrillo</a:t>
            </a:r>
            <a:r>
              <a:rPr lang="en-US" sz="1800" dirty="0">
                <a:solidFill>
                  <a:schemeClr val="bg1"/>
                </a:solidFill>
                <a:latin typeface="Gotham Book" panose="02000604040000020004" pitchFamily="2" charset="0"/>
              </a:rPr>
              <a:t>, Director of Science Based Targets and RE Procurement, CDP</a:t>
            </a:r>
          </a:p>
        </p:txBody>
      </p:sp>
      <p:pic>
        <p:nvPicPr>
          <p:cNvPr id="14" name="Picture 13">
            <a:extLst>
              <a:ext uri="{FF2B5EF4-FFF2-40B4-BE49-F238E27FC236}">
                <a16:creationId xmlns:a16="http://schemas.microsoft.com/office/drawing/2014/main" id="{B2910D6B-3A95-A74E-864D-4D6B4D0FFCEB}"/>
              </a:ext>
            </a:extLst>
          </p:cNvPr>
          <p:cNvPicPr>
            <a:picLocks noChangeAspect="1"/>
          </p:cNvPicPr>
          <p:nvPr/>
        </p:nvPicPr>
        <p:blipFill>
          <a:blip r:embed="rId3"/>
          <a:stretch>
            <a:fillRect/>
          </a:stretch>
        </p:blipFill>
        <p:spPr>
          <a:xfrm>
            <a:off x="5372100" y="3404236"/>
            <a:ext cx="1422400" cy="431800"/>
          </a:xfrm>
          <a:prstGeom prst="rect">
            <a:avLst/>
          </a:prstGeom>
        </p:spPr>
      </p:pic>
    </p:spTree>
    <p:extLst>
      <p:ext uri="{BB962C8B-B14F-4D97-AF65-F5344CB8AC3E}">
        <p14:creationId xmlns:p14="http://schemas.microsoft.com/office/powerpoint/2010/main" val="34880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12F6B-7ED6-44FC-8C77-FB35EF683882}"/>
              </a:ext>
            </a:extLst>
          </p:cNvPr>
          <p:cNvSpPr>
            <a:spLocks noGrp="1"/>
          </p:cNvSpPr>
          <p:nvPr>
            <p:ph type="title"/>
          </p:nvPr>
        </p:nvSpPr>
        <p:spPr/>
        <p:txBody>
          <a:bodyPr>
            <a:normAutofit/>
          </a:bodyPr>
          <a:lstStyle/>
          <a:p>
            <a:r>
              <a:rPr lang="en-US" dirty="0"/>
              <a:t>Summary of SBT scope 3 criteria</a:t>
            </a:r>
          </a:p>
        </p:txBody>
      </p:sp>
      <p:sp>
        <p:nvSpPr>
          <p:cNvPr id="4" name="Slide Number Placeholder 3">
            <a:extLst>
              <a:ext uri="{FF2B5EF4-FFF2-40B4-BE49-F238E27FC236}">
                <a16:creationId xmlns:a16="http://schemas.microsoft.com/office/drawing/2014/main" id="{DE72B39D-ED85-498E-8B5A-7DB78C9096FE}"/>
              </a:ext>
            </a:extLst>
          </p:cNvPr>
          <p:cNvSpPr>
            <a:spLocks noGrp="1"/>
          </p:cNvSpPr>
          <p:nvPr>
            <p:ph type="sldNum" sz="quarter" idx="4"/>
          </p:nvPr>
        </p:nvSpPr>
        <p:spPr/>
        <p:txBody>
          <a:bodyPr/>
          <a:lstStyle/>
          <a:p>
            <a:pPr defTabSz="1219170"/>
            <a:r>
              <a:rPr lang="en-GB"/>
              <a:t>Page </a:t>
            </a:r>
            <a:fld id="{45D3527D-D760-4252-A7F2-B4C9D1C491A7}" type="slidenum">
              <a:rPr lang="en-GB"/>
              <a:pPr defTabSz="1219170"/>
              <a:t>10</a:t>
            </a:fld>
            <a:r>
              <a:rPr lang="en-GB"/>
              <a:t>  </a:t>
            </a:r>
          </a:p>
        </p:txBody>
      </p:sp>
      <p:sp>
        <p:nvSpPr>
          <p:cNvPr id="5" name="TextBox 4">
            <a:extLst>
              <a:ext uri="{FF2B5EF4-FFF2-40B4-BE49-F238E27FC236}">
                <a16:creationId xmlns:a16="http://schemas.microsoft.com/office/drawing/2014/main" id="{6791F3A2-56A9-41CF-9FBF-088E98130692}"/>
              </a:ext>
            </a:extLst>
          </p:cNvPr>
          <p:cNvSpPr txBox="1"/>
          <p:nvPr/>
        </p:nvSpPr>
        <p:spPr>
          <a:xfrm>
            <a:off x="817386" y="1453843"/>
            <a:ext cx="2299175" cy="379656"/>
          </a:xfrm>
          <a:prstGeom prst="rect">
            <a:avLst/>
          </a:prstGeom>
          <a:solidFill>
            <a:schemeClr val="tx1"/>
          </a:solidFill>
        </p:spPr>
        <p:txBody>
          <a:bodyPr wrap="square" rtlCol="0">
            <a:spAutoFit/>
          </a:bodyPr>
          <a:lstStyle/>
          <a:p>
            <a:pPr defTabSz="1219170"/>
            <a:r>
              <a:rPr lang="en-US" sz="1867" dirty="0">
                <a:solidFill>
                  <a:prstClr val="white"/>
                </a:solidFill>
                <a:latin typeface="Arial" panose="020B0604020202020204" pitchFamily="34" charset="0"/>
                <a:cs typeface="Arial" panose="020B0604020202020204" pitchFamily="34" charset="0"/>
              </a:rPr>
              <a:t>Boundary</a:t>
            </a:r>
          </a:p>
        </p:txBody>
      </p:sp>
      <p:sp>
        <p:nvSpPr>
          <p:cNvPr id="6" name="TextBox 5">
            <a:extLst>
              <a:ext uri="{FF2B5EF4-FFF2-40B4-BE49-F238E27FC236}">
                <a16:creationId xmlns:a16="http://schemas.microsoft.com/office/drawing/2014/main" id="{5F225FA6-9498-430F-A77C-84BE23C1C9A5}"/>
              </a:ext>
            </a:extLst>
          </p:cNvPr>
          <p:cNvSpPr txBox="1"/>
          <p:nvPr/>
        </p:nvSpPr>
        <p:spPr>
          <a:xfrm>
            <a:off x="6261104" y="3751907"/>
            <a:ext cx="2966739" cy="379656"/>
          </a:xfrm>
          <a:prstGeom prst="rect">
            <a:avLst/>
          </a:prstGeom>
          <a:solidFill>
            <a:schemeClr val="tx1">
              <a:lumMod val="50000"/>
              <a:lumOff val="50000"/>
            </a:schemeClr>
          </a:solidFill>
        </p:spPr>
        <p:txBody>
          <a:bodyPr wrap="square" rtlCol="0">
            <a:spAutoFit/>
          </a:bodyPr>
          <a:lstStyle/>
          <a:p>
            <a:pPr defTabSz="1219170"/>
            <a:r>
              <a:rPr lang="en-US" sz="1867" dirty="0">
                <a:solidFill>
                  <a:prstClr val="white"/>
                </a:solidFill>
                <a:latin typeface="Arial" panose="020B0604020202020204" pitchFamily="34" charset="0"/>
                <a:cs typeface="Arial" panose="020B0604020202020204" pitchFamily="34" charset="0"/>
              </a:rPr>
              <a:t>Additional guidance</a:t>
            </a:r>
          </a:p>
        </p:txBody>
      </p:sp>
      <p:sp>
        <p:nvSpPr>
          <p:cNvPr id="7" name="TextBox 6">
            <a:extLst>
              <a:ext uri="{FF2B5EF4-FFF2-40B4-BE49-F238E27FC236}">
                <a16:creationId xmlns:a16="http://schemas.microsoft.com/office/drawing/2014/main" id="{6D320D35-7003-4AB4-8637-B353C6394C0C}"/>
              </a:ext>
            </a:extLst>
          </p:cNvPr>
          <p:cNvSpPr txBox="1"/>
          <p:nvPr/>
        </p:nvSpPr>
        <p:spPr>
          <a:xfrm>
            <a:off x="817386" y="3680819"/>
            <a:ext cx="2299175" cy="379656"/>
          </a:xfrm>
          <a:prstGeom prst="rect">
            <a:avLst/>
          </a:prstGeom>
          <a:solidFill>
            <a:srgbClr val="E5A72D"/>
          </a:solidFill>
        </p:spPr>
        <p:txBody>
          <a:bodyPr wrap="square" rtlCol="0">
            <a:spAutoFit/>
          </a:bodyPr>
          <a:lstStyle>
            <a:defPPr>
              <a:defRPr lang="en-US"/>
            </a:defPPr>
            <a:lvl1pPr>
              <a:defRPr sz="1200">
                <a:solidFill>
                  <a:schemeClr val="bg1"/>
                </a:solidFill>
                <a:latin typeface="Raleway" panose="020B0604020202020204" charset="0"/>
              </a:defRPr>
            </a:lvl1pPr>
          </a:lstStyle>
          <a:p>
            <a:pPr defTabSz="1219170"/>
            <a:r>
              <a:rPr lang="en-US" sz="1867" dirty="0">
                <a:solidFill>
                  <a:prstClr val="white"/>
                </a:solidFill>
                <a:latin typeface="Arial" panose="020B0604020202020204" pitchFamily="34" charset="0"/>
                <a:cs typeface="Arial" panose="020B0604020202020204" pitchFamily="34" charset="0"/>
              </a:rPr>
              <a:t>Ambition</a:t>
            </a:r>
          </a:p>
        </p:txBody>
      </p:sp>
      <p:sp>
        <p:nvSpPr>
          <p:cNvPr id="8" name="TextBox 7">
            <a:extLst>
              <a:ext uri="{FF2B5EF4-FFF2-40B4-BE49-F238E27FC236}">
                <a16:creationId xmlns:a16="http://schemas.microsoft.com/office/drawing/2014/main" id="{F87B704A-B7EB-416A-B341-F94B915E922C}"/>
              </a:ext>
            </a:extLst>
          </p:cNvPr>
          <p:cNvSpPr txBox="1"/>
          <p:nvPr/>
        </p:nvSpPr>
        <p:spPr>
          <a:xfrm>
            <a:off x="883321" y="1905248"/>
            <a:ext cx="5295807" cy="1816266"/>
          </a:xfrm>
          <a:prstGeom prst="rect">
            <a:avLst/>
          </a:prstGeom>
          <a:noFill/>
        </p:spPr>
        <p:txBody>
          <a:bodyPr wrap="square" rtlCol="0">
            <a:spAutoFit/>
          </a:bodyPr>
          <a:lstStyle/>
          <a:p>
            <a:pPr marL="304792" indent="-304792" defTabSz="1219170">
              <a:buClr>
                <a:prstClr val="black"/>
              </a:buClr>
              <a:buFont typeface="Arial" panose="020B0604020202020204" pitchFamily="34" charset="0"/>
              <a:buChar char="•"/>
            </a:pPr>
            <a:r>
              <a:rPr lang="en-US" sz="1867" b="1" dirty="0">
                <a:solidFill>
                  <a:srgbClr val="C00000"/>
                </a:solidFill>
                <a:latin typeface="Arial" panose="020B0604020202020204" pitchFamily="34" charset="0"/>
                <a:cs typeface="Arial" panose="020B0604020202020204" pitchFamily="34" charset="0"/>
              </a:rPr>
              <a:t>Complete a scope 3 screening</a:t>
            </a:r>
            <a:r>
              <a:rPr lang="en-US" sz="1867" dirty="0">
                <a:solidFill>
                  <a:prstClr val="black"/>
                </a:solidFill>
                <a:latin typeface="Arial" panose="020B0604020202020204" pitchFamily="34" charset="0"/>
                <a:cs typeface="Arial" panose="020B0604020202020204" pitchFamily="34" charset="0"/>
              </a:rPr>
              <a:t>. If scope 3 emissions are </a:t>
            </a:r>
            <a:r>
              <a:rPr lang="en-US" sz="1867" u="sng" dirty="0">
                <a:solidFill>
                  <a:prstClr val="black"/>
                </a:solidFill>
                <a:latin typeface="Arial" panose="020B0604020202020204" pitchFamily="34" charset="0"/>
                <a:cs typeface="Arial" panose="020B0604020202020204" pitchFamily="34" charset="0"/>
              </a:rPr>
              <a:t>&gt;</a:t>
            </a:r>
            <a:r>
              <a:rPr lang="en-US" sz="1867" dirty="0">
                <a:solidFill>
                  <a:prstClr val="black"/>
                </a:solidFill>
                <a:latin typeface="Arial" panose="020B0604020202020204" pitchFamily="34" charset="0"/>
                <a:cs typeface="Arial" panose="020B0604020202020204" pitchFamily="34" charset="0"/>
              </a:rPr>
              <a:t> 40% of total emissions, a scope 3 target is required. The scope 3 target boundary must include the </a:t>
            </a:r>
            <a:r>
              <a:rPr lang="en-US" sz="1867" b="1" dirty="0">
                <a:solidFill>
                  <a:srgbClr val="C00000"/>
                </a:solidFill>
                <a:latin typeface="Arial" panose="020B0604020202020204" pitchFamily="34" charset="0"/>
                <a:cs typeface="Arial" panose="020B0604020202020204" pitchFamily="34" charset="0"/>
              </a:rPr>
              <a:t>majority (two-thirds) of value chain emissions. </a:t>
            </a:r>
            <a:endParaRPr lang="en-US" sz="1867" dirty="0">
              <a:solidFill>
                <a:prstClr val="black"/>
              </a:solidFill>
              <a:latin typeface="Arial" panose="020B0604020202020204" pitchFamily="34" charset="0"/>
              <a:cs typeface="Arial" panose="020B0604020202020204" pitchFamily="34" charset="0"/>
            </a:endParaRPr>
          </a:p>
          <a:p>
            <a:pPr defTabSz="1219170"/>
            <a:endParaRPr lang="en-US" sz="1867" dirty="0">
              <a:solidFill>
                <a:prstClr val="black"/>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B4C0644-4C13-4D02-82E1-D1A4C001D4CB}"/>
              </a:ext>
            </a:extLst>
          </p:cNvPr>
          <p:cNvSpPr txBox="1"/>
          <p:nvPr/>
        </p:nvSpPr>
        <p:spPr>
          <a:xfrm>
            <a:off x="6179127" y="1905825"/>
            <a:ext cx="5012109" cy="1241622"/>
          </a:xfrm>
          <a:prstGeom prst="rect">
            <a:avLst/>
          </a:prstGeom>
          <a:noFill/>
        </p:spPr>
        <p:txBody>
          <a:bodyPr wrap="square" rtlCol="0">
            <a:spAutoFit/>
          </a:bodyPr>
          <a:lstStyle/>
          <a:p>
            <a:pPr marL="342891" indent="-342891" defTabSz="1219170">
              <a:buFont typeface="Arial" panose="020B0604020202020204" pitchFamily="34" charset="0"/>
              <a:buChar char="•"/>
            </a:pPr>
            <a:r>
              <a:rPr lang="en-US" sz="1867" dirty="0">
                <a:solidFill>
                  <a:prstClr val="black"/>
                </a:solidFill>
                <a:latin typeface="Arial" panose="020B0604020202020204" pitchFamily="34" charset="0"/>
                <a:cs typeface="Arial" panose="020B0604020202020204" pitchFamily="34" charset="0"/>
              </a:rPr>
              <a:t>Target years must cover </a:t>
            </a:r>
            <a:r>
              <a:rPr lang="en-US" sz="1867" b="1" dirty="0">
                <a:solidFill>
                  <a:srgbClr val="C00000"/>
                </a:solidFill>
                <a:latin typeface="Arial" panose="020B0604020202020204" pitchFamily="34" charset="0"/>
                <a:cs typeface="Arial" panose="020B0604020202020204" pitchFamily="34" charset="0"/>
              </a:rPr>
              <a:t>5 to 15 years </a:t>
            </a:r>
            <a:r>
              <a:rPr lang="en-US" sz="1867" dirty="0">
                <a:solidFill>
                  <a:prstClr val="black"/>
                </a:solidFill>
                <a:latin typeface="Arial" panose="020B0604020202020204" pitchFamily="34" charset="0"/>
                <a:cs typeface="Arial" panose="020B0604020202020204" pitchFamily="34" charset="0"/>
              </a:rPr>
              <a:t>from date target is submitted to SBTi for validation</a:t>
            </a:r>
            <a:r>
              <a:rPr lang="en-US" sz="1600" dirty="0">
                <a:solidFill>
                  <a:prstClr val="black"/>
                </a:solidFill>
                <a:latin typeface="Arial" panose="020B0604020202020204" pitchFamily="34" charset="0"/>
                <a:cs typeface="Arial" panose="020B0604020202020204" pitchFamily="34" charset="0"/>
              </a:rPr>
              <a:t>. </a:t>
            </a:r>
            <a:r>
              <a:rPr lang="en-US" sz="1867" dirty="0">
                <a:solidFill>
                  <a:prstClr val="black"/>
                </a:solidFill>
                <a:latin typeface="Arial" panose="020B0604020202020204" pitchFamily="34" charset="0"/>
                <a:cs typeface="Arial" panose="020B0604020202020204" pitchFamily="34" charset="0"/>
              </a:rPr>
              <a:t>Long-term targets are recommended.</a:t>
            </a:r>
          </a:p>
        </p:txBody>
      </p:sp>
      <p:sp>
        <p:nvSpPr>
          <p:cNvPr id="10" name="TextBox 9">
            <a:extLst>
              <a:ext uri="{FF2B5EF4-FFF2-40B4-BE49-F238E27FC236}">
                <a16:creationId xmlns:a16="http://schemas.microsoft.com/office/drawing/2014/main" id="{5B41F2C3-2F43-43B0-9946-ABEDA7B0F998}"/>
              </a:ext>
            </a:extLst>
          </p:cNvPr>
          <p:cNvSpPr txBox="1"/>
          <p:nvPr/>
        </p:nvSpPr>
        <p:spPr>
          <a:xfrm>
            <a:off x="883323" y="4295468"/>
            <a:ext cx="4769299" cy="1816266"/>
          </a:xfrm>
          <a:prstGeom prst="rect">
            <a:avLst/>
          </a:prstGeom>
          <a:noFill/>
        </p:spPr>
        <p:txBody>
          <a:bodyPr wrap="square" rtlCol="0">
            <a:spAutoFit/>
          </a:bodyPr>
          <a:lstStyle/>
          <a:p>
            <a:pPr marL="342891" indent="-342891" defTabSz="1219170">
              <a:buFont typeface="Arial" panose="020B0604020202020204" pitchFamily="34" charset="0"/>
              <a:buChar char="•"/>
            </a:pPr>
            <a:r>
              <a:rPr lang="en-US" sz="1867" dirty="0">
                <a:solidFill>
                  <a:prstClr val="black"/>
                </a:solidFill>
                <a:latin typeface="Arial" panose="020B0604020202020204" pitchFamily="34" charset="0"/>
                <a:cs typeface="Arial" panose="020B0604020202020204" pitchFamily="34" charset="0"/>
              </a:rPr>
              <a:t>Targets should clearly demonstrate how the company is addressing the main sources of GHG emissions in line with current </a:t>
            </a:r>
            <a:r>
              <a:rPr lang="en-US" sz="1867" b="1" dirty="0">
                <a:solidFill>
                  <a:srgbClr val="C00000"/>
                </a:solidFill>
                <a:latin typeface="Arial" panose="020B0604020202020204" pitchFamily="34" charset="0"/>
                <a:cs typeface="Arial" panose="020B0604020202020204" pitchFamily="34" charset="0"/>
              </a:rPr>
              <a:t>best practice</a:t>
            </a:r>
            <a:r>
              <a:rPr lang="en-US" sz="1867" dirty="0">
                <a:solidFill>
                  <a:prstClr val="black"/>
                </a:solidFill>
                <a:latin typeface="Arial" panose="020B0604020202020204" pitchFamily="34" charset="0"/>
                <a:cs typeface="Arial" panose="020B0604020202020204" pitchFamily="34" charset="0"/>
              </a:rPr>
              <a:t>.</a:t>
            </a:r>
          </a:p>
          <a:p>
            <a:pPr defTabSz="1219170"/>
            <a:endParaRPr lang="en-US" sz="1867" dirty="0">
              <a:solidFill>
                <a:prstClr val="black"/>
              </a:solidFill>
              <a:latin typeface="Arial" panose="020B0604020202020204" pitchFamily="34" charset="0"/>
              <a:cs typeface="Arial" panose="020B0604020202020204" pitchFamily="34" charset="0"/>
            </a:endParaRPr>
          </a:p>
          <a:p>
            <a:pPr defTabSz="1219170"/>
            <a:endParaRPr lang="en-US" sz="1867" dirty="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A8AD584-6BB9-4C8B-AD7F-43385DDB1CE6}"/>
              </a:ext>
            </a:extLst>
          </p:cNvPr>
          <p:cNvSpPr txBox="1"/>
          <p:nvPr/>
        </p:nvSpPr>
        <p:spPr>
          <a:xfrm>
            <a:off x="6179126" y="1486527"/>
            <a:ext cx="2299175" cy="379656"/>
          </a:xfrm>
          <a:prstGeom prst="rect">
            <a:avLst/>
          </a:prstGeom>
          <a:solidFill>
            <a:srgbClr val="093250"/>
          </a:solidFill>
        </p:spPr>
        <p:txBody>
          <a:bodyPr wrap="square" rtlCol="0">
            <a:spAutoFit/>
          </a:bodyPr>
          <a:lstStyle/>
          <a:p>
            <a:pPr defTabSz="1219170"/>
            <a:r>
              <a:rPr lang="en-US" sz="1867" dirty="0">
                <a:solidFill>
                  <a:prstClr val="white"/>
                </a:solidFill>
                <a:latin typeface="Arial" panose="020B0604020202020204" pitchFamily="34" charset="0"/>
                <a:cs typeface="Arial" panose="020B0604020202020204" pitchFamily="34" charset="0"/>
              </a:rPr>
              <a:t>Timeframe</a:t>
            </a:r>
          </a:p>
        </p:txBody>
      </p:sp>
      <p:sp>
        <p:nvSpPr>
          <p:cNvPr id="12" name="TextBox 11">
            <a:extLst>
              <a:ext uri="{FF2B5EF4-FFF2-40B4-BE49-F238E27FC236}">
                <a16:creationId xmlns:a16="http://schemas.microsoft.com/office/drawing/2014/main" id="{4303DC60-A2F9-4EE0-989F-1F44E002B540}"/>
              </a:ext>
            </a:extLst>
          </p:cNvPr>
          <p:cNvSpPr txBox="1"/>
          <p:nvPr/>
        </p:nvSpPr>
        <p:spPr>
          <a:xfrm>
            <a:off x="6245061" y="4268312"/>
            <a:ext cx="5337339" cy="954300"/>
          </a:xfrm>
          <a:prstGeom prst="rect">
            <a:avLst/>
          </a:prstGeom>
          <a:noFill/>
        </p:spPr>
        <p:txBody>
          <a:bodyPr wrap="square" rtlCol="0">
            <a:spAutoFit/>
          </a:bodyPr>
          <a:lstStyle/>
          <a:p>
            <a:pPr marL="342891" indent="-342891" defTabSz="1219170">
              <a:buFont typeface="Arial" panose="020B0604020202020204" pitchFamily="34" charset="0"/>
              <a:buChar char="•"/>
            </a:pPr>
            <a:r>
              <a:rPr lang="en-US" sz="1867" dirty="0">
                <a:solidFill>
                  <a:prstClr val="black"/>
                </a:solidFill>
                <a:latin typeface="Arial" panose="020B0604020202020204" pitchFamily="34" charset="0"/>
                <a:cs typeface="Arial" panose="020B0604020202020204" pitchFamily="34" charset="0"/>
              </a:rPr>
              <a:t>Offsets are not counted as reductions towards SBTs.</a:t>
            </a:r>
          </a:p>
          <a:p>
            <a:pPr marL="342891" indent="-342891" defTabSz="1219170">
              <a:buFont typeface="Arial" panose="020B0604020202020204" pitchFamily="34" charset="0"/>
              <a:buChar char="•"/>
            </a:pPr>
            <a:r>
              <a:rPr lang="en-US" sz="1867" dirty="0">
                <a:solidFill>
                  <a:prstClr val="black"/>
                </a:solidFill>
                <a:latin typeface="Arial" panose="020B0604020202020204" pitchFamily="34" charset="0"/>
                <a:cs typeface="Arial" panose="020B0604020202020204" pitchFamily="34" charset="0"/>
              </a:rPr>
              <a:t>SBTs shall not cover avoided emissions.</a:t>
            </a:r>
          </a:p>
        </p:txBody>
      </p:sp>
    </p:spTree>
    <p:extLst>
      <p:ext uri="{BB962C8B-B14F-4D97-AF65-F5344CB8AC3E}">
        <p14:creationId xmlns:p14="http://schemas.microsoft.com/office/powerpoint/2010/main" val="36415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18BF-6D12-49CC-BBED-3D1FD613E9B1}"/>
              </a:ext>
            </a:extLst>
          </p:cNvPr>
          <p:cNvSpPr>
            <a:spLocks noGrp="1"/>
          </p:cNvSpPr>
          <p:nvPr>
            <p:ph type="title"/>
          </p:nvPr>
        </p:nvSpPr>
        <p:spPr/>
        <p:txBody>
          <a:bodyPr>
            <a:normAutofit/>
          </a:bodyPr>
          <a:lstStyle/>
          <a:p>
            <a:r>
              <a:rPr lang="en-US" dirty="0"/>
              <a:t>Best practices - ambition</a:t>
            </a:r>
          </a:p>
        </p:txBody>
      </p:sp>
      <p:sp>
        <p:nvSpPr>
          <p:cNvPr id="3" name="Content Placeholder 2">
            <a:extLst>
              <a:ext uri="{FF2B5EF4-FFF2-40B4-BE49-F238E27FC236}">
                <a16:creationId xmlns:a16="http://schemas.microsoft.com/office/drawing/2014/main" id="{EF10DCE3-6209-42DC-AD2A-962DF12D60BC}"/>
              </a:ext>
            </a:extLst>
          </p:cNvPr>
          <p:cNvSpPr>
            <a:spLocks noGrp="1"/>
          </p:cNvSpPr>
          <p:nvPr>
            <p:ph idx="1"/>
          </p:nvPr>
        </p:nvSpPr>
        <p:spPr>
          <a:xfrm>
            <a:off x="609600" y="1316767"/>
            <a:ext cx="6891040" cy="4696107"/>
          </a:xfrm>
        </p:spPr>
        <p:txBody>
          <a:bodyPr>
            <a:normAutofit fontScale="55000" lnSpcReduction="20000"/>
          </a:bodyPr>
          <a:lstStyle/>
          <a:p>
            <a:r>
              <a:rPr lang="en-US" dirty="0"/>
              <a:t>  Absolute emission reduction targets in line with the decarbonization level required to keep global temperature increase below 2°C (i.e. </a:t>
            </a:r>
            <a:r>
              <a:rPr lang="en-US" b="1" dirty="0">
                <a:solidFill>
                  <a:srgbClr val="C00000"/>
                </a:solidFill>
              </a:rPr>
              <a:t>absolute contraction approach</a:t>
            </a:r>
            <a:r>
              <a:rPr lang="en-US" dirty="0"/>
              <a:t>).</a:t>
            </a:r>
          </a:p>
          <a:p>
            <a:endParaRPr lang="en-US" dirty="0"/>
          </a:p>
          <a:p>
            <a:r>
              <a:rPr lang="en-US" dirty="0"/>
              <a:t> Physical or economic emissions intensity reductions consistent with the decarbonization level required to keep global temperature increase below 2°C  (</a:t>
            </a:r>
            <a:r>
              <a:rPr lang="en-US" b="1" dirty="0">
                <a:solidFill>
                  <a:srgbClr val="C00000"/>
                </a:solidFill>
              </a:rPr>
              <a:t>Sectoral Decarbonization Approach or GEVA</a:t>
            </a:r>
            <a:r>
              <a:rPr lang="en-US" dirty="0"/>
              <a:t>).</a:t>
            </a:r>
          </a:p>
          <a:p>
            <a:endParaRPr lang="en-US" dirty="0"/>
          </a:p>
          <a:p>
            <a:r>
              <a:rPr lang="en-US" dirty="0"/>
              <a:t> Other targets where the company can demonstrate that the target is </a:t>
            </a:r>
            <a:r>
              <a:rPr lang="en-US" b="1" dirty="0">
                <a:solidFill>
                  <a:srgbClr val="C00000"/>
                </a:solidFill>
              </a:rPr>
              <a:t>ambitious and does not result in absolute emissions growth</a:t>
            </a:r>
            <a:r>
              <a:rPr lang="en-US" dirty="0"/>
              <a:t>.</a:t>
            </a:r>
          </a:p>
          <a:p>
            <a:endParaRPr lang="en-US" dirty="0"/>
          </a:p>
        </p:txBody>
      </p:sp>
      <p:sp>
        <p:nvSpPr>
          <p:cNvPr id="4" name="Slide Number Placeholder 3">
            <a:extLst>
              <a:ext uri="{FF2B5EF4-FFF2-40B4-BE49-F238E27FC236}">
                <a16:creationId xmlns:a16="http://schemas.microsoft.com/office/drawing/2014/main" id="{79457355-525C-4445-8EC0-D34955BC5F5D}"/>
              </a:ext>
            </a:extLst>
          </p:cNvPr>
          <p:cNvSpPr>
            <a:spLocks noGrp="1"/>
          </p:cNvSpPr>
          <p:nvPr>
            <p:ph type="sldNum" sz="quarter" idx="4"/>
          </p:nvPr>
        </p:nvSpPr>
        <p:spPr/>
        <p:txBody>
          <a:bodyPr/>
          <a:lstStyle/>
          <a:p>
            <a:pPr defTabSz="1219170"/>
            <a:r>
              <a:rPr lang="en-GB"/>
              <a:t>Page </a:t>
            </a:r>
            <a:fld id="{45D3527D-D760-4252-A7F2-B4C9D1C491A7}" type="slidenum">
              <a:rPr lang="en-GB"/>
              <a:pPr defTabSz="1219170"/>
              <a:t>11</a:t>
            </a:fld>
            <a:r>
              <a:rPr lang="en-GB"/>
              <a:t>  </a:t>
            </a:r>
          </a:p>
        </p:txBody>
      </p:sp>
      <p:pic>
        <p:nvPicPr>
          <p:cNvPr id="7" name="Picture 6">
            <a:extLst>
              <a:ext uri="{FF2B5EF4-FFF2-40B4-BE49-F238E27FC236}">
                <a16:creationId xmlns:a16="http://schemas.microsoft.com/office/drawing/2014/main" id="{E1C5449E-0376-4564-ABE1-6567731516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64318" y="2601024"/>
            <a:ext cx="3540869" cy="1991013"/>
          </a:xfrm>
          <a:prstGeom prst="rect">
            <a:avLst/>
          </a:prstGeom>
        </p:spPr>
      </p:pic>
    </p:spTree>
    <p:extLst>
      <p:ext uri="{BB962C8B-B14F-4D97-AF65-F5344CB8AC3E}">
        <p14:creationId xmlns:p14="http://schemas.microsoft.com/office/powerpoint/2010/main" val="63002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18BF-6D12-49CC-BBED-3D1FD613E9B1}"/>
              </a:ext>
            </a:extLst>
          </p:cNvPr>
          <p:cNvSpPr>
            <a:spLocks noGrp="1"/>
          </p:cNvSpPr>
          <p:nvPr>
            <p:ph type="title"/>
          </p:nvPr>
        </p:nvSpPr>
        <p:spPr/>
        <p:txBody>
          <a:bodyPr>
            <a:normAutofit/>
          </a:bodyPr>
          <a:lstStyle/>
          <a:p>
            <a:r>
              <a:rPr lang="en-US" dirty="0"/>
              <a:t>Best practices – supplier engagement</a:t>
            </a:r>
          </a:p>
        </p:txBody>
      </p:sp>
      <p:sp>
        <p:nvSpPr>
          <p:cNvPr id="3" name="Content Placeholder 2">
            <a:extLst>
              <a:ext uri="{FF2B5EF4-FFF2-40B4-BE49-F238E27FC236}">
                <a16:creationId xmlns:a16="http://schemas.microsoft.com/office/drawing/2014/main" id="{EF10DCE3-6209-42DC-AD2A-962DF12D60BC}"/>
              </a:ext>
            </a:extLst>
          </p:cNvPr>
          <p:cNvSpPr>
            <a:spLocks noGrp="1"/>
          </p:cNvSpPr>
          <p:nvPr>
            <p:ph idx="1"/>
          </p:nvPr>
        </p:nvSpPr>
        <p:spPr>
          <a:xfrm>
            <a:off x="609601" y="1316767"/>
            <a:ext cx="6788727" cy="4847563"/>
          </a:xfrm>
        </p:spPr>
        <p:txBody>
          <a:bodyPr>
            <a:normAutofit fontScale="62500" lnSpcReduction="20000"/>
          </a:bodyPr>
          <a:lstStyle/>
          <a:p>
            <a:r>
              <a:rPr lang="en-US" dirty="0"/>
              <a:t> Supplier engagement targets should cover either </a:t>
            </a:r>
            <a:r>
              <a:rPr lang="en-US" b="1" dirty="0">
                <a:solidFill>
                  <a:srgbClr val="C00000"/>
                </a:solidFill>
              </a:rPr>
              <a:t>2/3 or more of cradle to gate emission</a:t>
            </a:r>
            <a:r>
              <a:rPr lang="en-US" dirty="0"/>
              <a:t>s or, if that information is not available, 2/3 or more of annual procurement spend.</a:t>
            </a:r>
          </a:p>
          <a:p>
            <a:endParaRPr lang="en-US" dirty="0"/>
          </a:p>
          <a:p>
            <a:r>
              <a:rPr lang="en-US" dirty="0"/>
              <a:t> At a minimum, the </a:t>
            </a:r>
            <a:r>
              <a:rPr lang="en-US" b="1" dirty="0">
                <a:solidFill>
                  <a:srgbClr val="C00000"/>
                </a:solidFill>
              </a:rPr>
              <a:t>company’s suppliers should set science-based emission reduction targets on their scope 1 and scope 2 emissions</a:t>
            </a:r>
            <a:r>
              <a:rPr lang="en-US" dirty="0"/>
              <a:t>. Inclusion of suppliers’ scope 3 emissions is also encouraged.</a:t>
            </a:r>
          </a:p>
          <a:p>
            <a:endParaRPr lang="en-US" dirty="0"/>
          </a:p>
          <a:p>
            <a:r>
              <a:rPr lang="en-US" dirty="0"/>
              <a:t> Supplier engagement targets should cover a </a:t>
            </a:r>
            <a:r>
              <a:rPr lang="en-US" b="1" dirty="0">
                <a:solidFill>
                  <a:srgbClr val="C00000"/>
                </a:solidFill>
              </a:rPr>
              <a:t>maximum of 5 years </a:t>
            </a:r>
            <a:r>
              <a:rPr lang="en-US" dirty="0"/>
              <a:t>from the date the target is submitted to the SBTi for an official validation.</a:t>
            </a:r>
          </a:p>
          <a:p>
            <a:endParaRPr lang="en-US" dirty="0"/>
          </a:p>
        </p:txBody>
      </p:sp>
      <p:sp>
        <p:nvSpPr>
          <p:cNvPr id="4" name="Slide Number Placeholder 3">
            <a:extLst>
              <a:ext uri="{FF2B5EF4-FFF2-40B4-BE49-F238E27FC236}">
                <a16:creationId xmlns:a16="http://schemas.microsoft.com/office/drawing/2014/main" id="{79457355-525C-4445-8EC0-D34955BC5F5D}"/>
              </a:ext>
            </a:extLst>
          </p:cNvPr>
          <p:cNvSpPr>
            <a:spLocks noGrp="1"/>
          </p:cNvSpPr>
          <p:nvPr>
            <p:ph type="sldNum" sz="quarter" idx="4"/>
          </p:nvPr>
        </p:nvSpPr>
        <p:spPr/>
        <p:txBody>
          <a:bodyPr/>
          <a:lstStyle/>
          <a:p>
            <a:pPr defTabSz="1219170"/>
            <a:r>
              <a:rPr lang="en-GB"/>
              <a:t>Page </a:t>
            </a:r>
            <a:fld id="{45D3527D-D760-4252-A7F2-B4C9D1C491A7}" type="slidenum">
              <a:rPr lang="en-GB"/>
              <a:pPr defTabSz="1219170"/>
              <a:t>12</a:t>
            </a:fld>
            <a:r>
              <a:rPr lang="en-GB"/>
              <a:t>  </a:t>
            </a:r>
          </a:p>
        </p:txBody>
      </p:sp>
      <p:pic>
        <p:nvPicPr>
          <p:cNvPr id="5" name="Picture 4">
            <a:extLst>
              <a:ext uri="{FF2B5EF4-FFF2-40B4-BE49-F238E27FC236}">
                <a16:creationId xmlns:a16="http://schemas.microsoft.com/office/drawing/2014/main" id="{973FFC84-0D88-41E3-A1FC-7631086C63F2}"/>
              </a:ext>
            </a:extLst>
          </p:cNvPr>
          <p:cNvPicPr>
            <a:picLocks noChangeAspect="1"/>
          </p:cNvPicPr>
          <p:nvPr/>
        </p:nvPicPr>
        <p:blipFill>
          <a:blip r:embed="rId3"/>
          <a:stretch>
            <a:fillRect/>
          </a:stretch>
        </p:blipFill>
        <p:spPr>
          <a:xfrm>
            <a:off x="7299037" y="2133600"/>
            <a:ext cx="4384385" cy="2319481"/>
          </a:xfrm>
          <a:prstGeom prst="rect">
            <a:avLst/>
          </a:prstGeom>
        </p:spPr>
      </p:pic>
    </p:spTree>
    <p:extLst>
      <p:ext uri="{BB962C8B-B14F-4D97-AF65-F5344CB8AC3E}">
        <p14:creationId xmlns:p14="http://schemas.microsoft.com/office/powerpoint/2010/main" val="248942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3BC9-F440-49BA-86F2-2EA0FBF1333B}"/>
              </a:ext>
            </a:extLst>
          </p:cNvPr>
          <p:cNvSpPr>
            <a:spLocks noGrp="1"/>
          </p:cNvSpPr>
          <p:nvPr>
            <p:ph type="title"/>
          </p:nvPr>
        </p:nvSpPr>
        <p:spPr/>
        <p:txBody>
          <a:bodyPr>
            <a:normAutofit/>
          </a:bodyPr>
          <a:lstStyle/>
          <a:p>
            <a:r>
              <a:rPr lang="en-US" dirty="0"/>
              <a:t>Targets not considered relevant/ambitious</a:t>
            </a:r>
          </a:p>
        </p:txBody>
      </p:sp>
      <p:sp>
        <p:nvSpPr>
          <p:cNvPr id="3" name="Content Placeholder 2">
            <a:extLst>
              <a:ext uri="{FF2B5EF4-FFF2-40B4-BE49-F238E27FC236}">
                <a16:creationId xmlns:a16="http://schemas.microsoft.com/office/drawing/2014/main" id="{8422D25F-83AF-439D-ADB6-C52800798CA2}"/>
              </a:ext>
            </a:extLst>
          </p:cNvPr>
          <p:cNvSpPr>
            <a:spLocks noGrp="1"/>
          </p:cNvSpPr>
          <p:nvPr>
            <p:ph idx="1"/>
          </p:nvPr>
        </p:nvSpPr>
        <p:spPr>
          <a:xfrm>
            <a:off x="609600" y="1316767"/>
            <a:ext cx="7038109" cy="4224468"/>
          </a:xfrm>
        </p:spPr>
        <p:txBody>
          <a:bodyPr>
            <a:normAutofit fontScale="70000" lnSpcReduction="20000"/>
          </a:bodyPr>
          <a:lstStyle/>
          <a:p>
            <a:r>
              <a:rPr lang="en-US" dirty="0"/>
              <a:t> Targets to collect data.</a:t>
            </a:r>
          </a:p>
          <a:p>
            <a:endParaRPr lang="en-US" dirty="0"/>
          </a:p>
          <a:p>
            <a:r>
              <a:rPr lang="en-US" dirty="0"/>
              <a:t> Targets that cover avoided emissions (e.g. emissions reduced against a BAU baseline).</a:t>
            </a:r>
          </a:p>
          <a:p>
            <a:endParaRPr lang="en-US" dirty="0"/>
          </a:p>
          <a:p>
            <a:r>
              <a:rPr lang="en-US" dirty="0"/>
              <a:t> Targets already that have already been achieved or nearly completed.</a:t>
            </a:r>
          </a:p>
          <a:p>
            <a:endParaRPr lang="en-US" dirty="0"/>
          </a:p>
          <a:p>
            <a:r>
              <a:rPr lang="en-US" dirty="0"/>
              <a:t> Targets without a set base or target year.</a:t>
            </a:r>
          </a:p>
          <a:p>
            <a:endParaRPr lang="en-US" dirty="0"/>
          </a:p>
        </p:txBody>
      </p:sp>
      <p:sp>
        <p:nvSpPr>
          <p:cNvPr id="4" name="Slide Number Placeholder 3">
            <a:extLst>
              <a:ext uri="{FF2B5EF4-FFF2-40B4-BE49-F238E27FC236}">
                <a16:creationId xmlns:a16="http://schemas.microsoft.com/office/drawing/2014/main" id="{5FC26291-136D-465E-ACFA-C4073510489F}"/>
              </a:ext>
            </a:extLst>
          </p:cNvPr>
          <p:cNvSpPr>
            <a:spLocks noGrp="1"/>
          </p:cNvSpPr>
          <p:nvPr>
            <p:ph type="sldNum" sz="quarter" idx="4"/>
          </p:nvPr>
        </p:nvSpPr>
        <p:spPr/>
        <p:txBody>
          <a:bodyPr/>
          <a:lstStyle/>
          <a:p>
            <a:pPr defTabSz="1219170"/>
            <a:r>
              <a:rPr lang="en-GB"/>
              <a:t>Page </a:t>
            </a:r>
            <a:fld id="{45D3527D-D760-4252-A7F2-B4C9D1C491A7}" type="slidenum">
              <a:rPr lang="en-GB"/>
              <a:pPr defTabSz="1219170"/>
              <a:t>13</a:t>
            </a:fld>
            <a:r>
              <a:rPr lang="en-GB"/>
              <a:t>  </a:t>
            </a:r>
          </a:p>
        </p:txBody>
      </p:sp>
      <p:pic>
        <p:nvPicPr>
          <p:cNvPr id="5" name="Picture 4">
            <a:extLst>
              <a:ext uri="{FF2B5EF4-FFF2-40B4-BE49-F238E27FC236}">
                <a16:creationId xmlns:a16="http://schemas.microsoft.com/office/drawing/2014/main" id="{768E60A7-3F05-4AE5-854D-34109AC662A1}"/>
              </a:ext>
            </a:extLst>
          </p:cNvPr>
          <p:cNvPicPr>
            <a:picLocks noChangeAspect="1"/>
          </p:cNvPicPr>
          <p:nvPr/>
        </p:nvPicPr>
        <p:blipFill>
          <a:blip r:embed="rId3"/>
          <a:stretch>
            <a:fillRect/>
          </a:stretch>
        </p:blipFill>
        <p:spPr>
          <a:xfrm>
            <a:off x="7956997" y="2185588"/>
            <a:ext cx="3625403" cy="2714987"/>
          </a:xfrm>
          <a:prstGeom prst="rect">
            <a:avLst/>
          </a:prstGeom>
        </p:spPr>
      </p:pic>
    </p:spTree>
    <p:extLst>
      <p:ext uri="{BB962C8B-B14F-4D97-AF65-F5344CB8AC3E}">
        <p14:creationId xmlns:p14="http://schemas.microsoft.com/office/powerpoint/2010/main" val="870886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1AFC06-835B-47D0-9461-8A81394EEF8D}"/>
              </a:ext>
            </a:extLst>
          </p:cNvPr>
          <p:cNvSpPr>
            <a:spLocks noGrp="1"/>
          </p:cNvSpPr>
          <p:nvPr>
            <p:ph type="body" sz="quarter" idx="10"/>
          </p:nvPr>
        </p:nvSpPr>
        <p:spPr>
          <a:xfrm>
            <a:off x="912285" y="2249458"/>
            <a:ext cx="10464303" cy="1492233"/>
          </a:xfrm>
        </p:spPr>
        <p:txBody>
          <a:bodyPr>
            <a:normAutofit fontScale="92500" lnSpcReduction="20000"/>
          </a:bodyPr>
          <a:lstStyle/>
          <a:p>
            <a:r>
              <a:rPr lang="en-US" dirty="0"/>
              <a:t>Introduction to/overview of Compendium of Best Practices for Scope 3 GHG Management</a:t>
            </a:r>
          </a:p>
        </p:txBody>
      </p:sp>
      <p:sp>
        <p:nvSpPr>
          <p:cNvPr id="3" name="Slide Number Placeholder 2">
            <a:extLst>
              <a:ext uri="{FF2B5EF4-FFF2-40B4-BE49-F238E27FC236}">
                <a16:creationId xmlns:a16="http://schemas.microsoft.com/office/drawing/2014/main" id="{E11C610D-A199-4257-AE9F-D3A42F64E009}"/>
              </a:ext>
            </a:extLst>
          </p:cNvPr>
          <p:cNvSpPr>
            <a:spLocks noGrp="1"/>
          </p:cNvSpPr>
          <p:nvPr>
            <p:ph type="sldNum" sz="quarter" idx="4"/>
          </p:nvPr>
        </p:nvSpPr>
        <p:spPr/>
        <p:txBody>
          <a:bodyPr/>
          <a:lstStyle/>
          <a:p>
            <a:pPr defTabSz="1219170"/>
            <a:r>
              <a:rPr lang="en-GB"/>
              <a:t>Page </a:t>
            </a:r>
            <a:fld id="{45D3527D-D760-4252-A7F2-B4C9D1C491A7}" type="slidenum">
              <a:rPr lang="en-GB"/>
              <a:pPr defTabSz="1219170"/>
              <a:t>14</a:t>
            </a:fld>
            <a:r>
              <a:rPr lang="en-GB"/>
              <a:t>  </a:t>
            </a:r>
          </a:p>
        </p:txBody>
      </p:sp>
    </p:spTree>
    <p:extLst>
      <p:ext uri="{BB962C8B-B14F-4D97-AF65-F5344CB8AC3E}">
        <p14:creationId xmlns:p14="http://schemas.microsoft.com/office/powerpoint/2010/main" val="293499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D53013-B1DE-4FD9-94B7-944552072587}"/>
              </a:ext>
            </a:extLst>
          </p:cNvPr>
          <p:cNvSpPr>
            <a:spLocks noGrp="1"/>
          </p:cNvSpPr>
          <p:nvPr>
            <p:ph type="title"/>
          </p:nvPr>
        </p:nvSpPr>
        <p:spPr/>
        <p:txBody>
          <a:bodyPr>
            <a:noAutofit/>
          </a:bodyPr>
          <a:lstStyle/>
          <a:p>
            <a:r>
              <a:rPr lang="en-US" sz="2933" dirty="0"/>
              <a:t>Compendium of best practices in addressing scope 3 emissions</a:t>
            </a:r>
          </a:p>
        </p:txBody>
      </p:sp>
      <p:sp>
        <p:nvSpPr>
          <p:cNvPr id="3" name="Slide Number Placeholder 2">
            <a:extLst>
              <a:ext uri="{FF2B5EF4-FFF2-40B4-BE49-F238E27FC236}">
                <a16:creationId xmlns:a16="http://schemas.microsoft.com/office/drawing/2014/main" id="{6113EC5A-82FD-47FB-9577-0757FB77ECC3}"/>
              </a:ext>
            </a:extLst>
          </p:cNvPr>
          <p:cNvSpPr>
            <a:spLocks noGrp="1"/>
          </p:cNvSpPr>
          <p:nvPr>
            <p:ph type="sldNum" sz="quarter" idx="4"/>
          </p:nvPr>
        </p:nvSpPr>
        <p:spPr/>
        <p:txBody>
          <a:bodyPr/>
          <a:lstStyle/>
          <a:p>
            <a:pPr defTabSz="1219170"/>
            <a:r>
              <a:rPr lang="en-GB"/>
              <a:t>Page </a:t>
            </a:r>
            <a:fld id="{45D3527D-D760-4252-A7F2-B4C9D1C491A7}" type="slidenum">
              <a:rPr lang="en-GB"/>
              <a:pPr defTabSz="1219170"/>
              <a:t>15</a:t>
            </a:fld>
            <a:r>
              <a:rPr lang="en-GB"/>
              <a:t>  </a:t>
            </a:r>
          </a:p>
        </p:txBody>
      </p:sp>
      <p:sp>
        <p:nvSpPr>
          <p:cNvPr id="6" name="Content Placeholder 2">
            <a:extLst>
              <a:ext uri="{FF2B5EF4-FFF2-40B4-BE49-F238E27FC236}">
                <a16:creationId xmlns:a16="http://schemas.microsoft.com/office/drawing/2014/main" id="{D9ED06EE-C653-48F4-9117-67867F0E1C19}"/>
              </a:ext>
            </a:extLst>
          </p:cNvPr>
          <p:cNvSpPr txBox="1">
            <a:spLocks/>
          </p:cNvSpPr>
          <p:nvPr/>
        </p:nvSpPr>
        <p:spPr>
          <a:xfrm>
            <a:off x="609600" y="1316767"/>
            <a:ext cx="10549467" cy="4224468"/>
          </a:xfrm>
          <a:prstGeom prst="rect">
            <a:avLst/>
          </a:prstGeom>
        </p:spPr>
        <p:txBody>
          <a:bodyPr>
            <a:noAutofit/>
          </a:bodyPr>
          <a:lstStyle>
            <a:lvl1pPr marL="0" indent="0" algn="l" defTabSz="914400" rtl="0" eaLnBrk="1" latinLnBrk="0" hangingPunct="1">
              <a:lnSpc>
                <a:spcPct val="150000"/>
              </a:lnSpc>
              <a:spcBef>
                <a:spcPts val="0"/>
              </a:spcBef>
              <a:buClr>
                <a:srgbClr val="B42E3E"/>
              </a:buClr>
              <a:buFont typeface="Wingdings 3" pitchFamily="18" charset="2"/>
              <a:buNone/>
              <a:defRPr sz="2800" kern="1200">
                <a:solidFill>
                  <a:schemeClr val="tx1">
                    <a:lumMod val="75000"/>
                    <a:lumOff val="25000"/>
                  </a:schemeClr>
                </a:solidFill>
                <a:latin typeface="Arial" pitchFamily="34" charset="0"/>
                <a:ea typeface="+mn-ea"/>
                <a:cs typeface="Arial" pitchFamily="34" charset="0"/>
              </a:defRPr>
            </a:lvl1pPr>
            <a:lvl2pPr marL="0" indent="0" algn="l" defTabSz="914400" rtl="0" eaLnBrk="1" latinLnBrk="0" hangingPunct="1">
              <a:lnSpc>
                <a:spcPct val="150000"/>
              </a:lnSpc>
              <a:spcBef>
                <a:spcPts val="0"/>
              </a:spcBef>
              <a:buClr>
                <a:srgbClr val="B42E3E"/>
              </a:buClr>
              <a:buFont typeface="Wingdings 3" pitchFamily="18" charset="2"/>
              <a:buNone/>
              <a:defRPr sz="2400" kern="1200">
                <a:solidFill>
                  <a:schemeClr val="tx1">
                    <a:lumMod val="75000"/>
                    <a:lumOff val="25000"/>
                  </a:schemeClr>
                </a:solidFill>
                <a:latin typeface="Arial" pitchFamily="34" charset="0"/>
                <a:ea typeface="+mn-ea"/>
                <a:cs typeface="Arial" pitchFamily="34" charset="0"/>
              </a:defRPr>
            </a:lvl2pPr>
            <a:lvl3pPr marL="0" indent="0" algn="l" defTabSz="914400" rtl="0" eaLnBrk="1" latinLnBrk="0" hangingPunct="1">
              <a:lnSpc>
                <a:spcPct val="150000"/>
              </a:lnSpc>
              <a:spcBef>
                <a:spcPts val="0"/>
              </a:spcBef>
              <a:buClr>
                <a:srgbClr val="B42E3E"/>
              </a:buClr>
              <a:buFont typeface="Wingdings 3" pitchFamily="18" charset="2"/>
              <a:buNone/>
              <a:defRPr sz="2000" kern="1200">
                <a:solidFill>
                  <a:schemeClr val="tx1">
                    <a:lumMod val="75000"/>
                    <a:lumOff val="25000"/>
                  </a:schemeClr>
                </a:solidFill>
                <a:latin typeface="Arial" pitchFamily="34" charset="0"/>
                <a:ea typeface="+mn-ea"/>
                <a:cs typeface="Arial" pitchFamily="34" charset="0"/>
              </a:defRPr>
            </a:lvl3pPr>
            <a:lvl4pPr marL="0" indent="0" algn="l" defTabSz="914400" rtl="0" eaLnBrk="1" latinLnBrk="0" hangingPunct="1">
              <a:lnSpc>
                <a:spcPct val="150000"/>
              </a:lnSpc>
              <a:spcBef>
                <a:spcPts val="0"/>
              </a:spcBef>
              <a:buClr>
                <a:srgbClr val="B42E3E"/>
              </a:buClr>
              <a:buFont typeface="Wingdings 3" pitchFamily="18" charset="2"/>
              <a:buNone/>
              <a:defRPr sz="1800" kern="1200">
                <a:solidFill>
                  <a:schemeClr val="tx1">
                    <a:lumMod val="75000"/>
                    <a:lumOff val="25000"/>
                  </a:schemeClr>
                </a:solidFill>
                <a:latin typeface="Arial" pitchFamily="34" charset="0"/>
                <a:ea typeface="+mn-ea"/>
                <a:cs typeface="Arial" pitchFamily="34" charset="0"/>
              </a:defRPr>
            </a:lvl4pPr>
            <a:lvl5pPr marL="0" indent="0" algn="l" defTabSz="914400" rtl="0" eaLnBrk="1" latinLnBrk="0" hangingPunct="1">
              <a:lnSpc>
                <a:spcPct val="150000"/>
              </a:lnSpc>
              <a:spcBef>
                <a:spcPts val="0"/>
              </a:spcBef>
              <a:buClr>
                <a:srgbClr val="B42E3E"/>
              </a:buClr>
              <a:buFont typeface="Wingdings 3" pitchFamily="18" charset="2"/>
              <a:buNone/>
              <a:defRPr sz="16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585" indent="-609585" defTabSz="1219170">
              <a:buFont typeface="Arial" panose="020B0604020202020204" pitchFamily="34" charset="0"/>
              <a:buChar char="•"/>
            </a:pPr>
            <a:r>
              <a:rPr lang="en-US" sz="1867" dirty="0">
                <a:solidFill>
                  <a:prstClr val="black">
                    <a:lumMod val="75000"/>
                    <a:lumOff val="25000"/>
                  </a:prstClr>
                </a:solidFill>
              </a:rPr>
              <a:t>The compendium will cover reducing emissions and measuring impact. </a:t>
            </a:r>
          </a:p>
          <a:p>
            <a:pPr marL="609585" indent="-609585" defTabSz="1219170">
              <a:buFont typeface="Arial" panose="020B0604020202020204" pitchFamily="34" charset="0"/>
              <a:buChar char="•"/>
            </a:pPr>
            <a:r>
              <a:rPr lang="en-US" sz="1867" dirty="0">
                <a:solidFill>
                  <a:prstClr val="black">
                    <a:lumMod val="75000"/>
                    <a:lumOff val="25000"/>
                  </a:prstClr>
                </a:solidFill>
              </a:rPr>
              <a:t>Nearly all scope 3 emissions are either in purchased goods and services or the use of sold products categories. Therefore, we will also develop guidance on these three themes:</a:t>
            </a:r>
          </a:p>
          <a:p>
            <a:pPr defTabSz="1219170"/>
            <a:r>
              <a:rPr lang="en-US" sz="1867" dirty="0">
                <a:solidFill>
                  <a:prstClr val="black">
                    <a:lumMod val="75000"/>
                    <a:lumOff val="25000"/>
                  </a:prstClr>
                </a:solidFill>
              </a:rPr>
              <a:t>                   Supply chain targets in general </a:t>
            </a:r>
          </a:p>
          <a:p>
            <a:pPr defTabSz="1219170"/>
            <a:r>
              <a:rPr lang="en-US" sz="1867" dirty="0">
                <a:solidFill>
                  <a:prstClr val="black">
                    <a:lumMod val="75000"/>
                    <a:lumOff val="25000"/>
                  </a:prstClr>
                </a:solidFill>
              </a:rPr>
              <a:t>                   Supply chain engagement targets</a:t>
            </a:r>
          </a:p>
          <a:p>
            <a:pPr defTabSz="1219170"/>
            <a:r>
              <a:rPr lang="en-US" sz="1867" dirty="0">
                <a:solidFill>
                  <a:prstClr val="black">
                    <a:lumMod val="75000"/>
                    <a:lumOff val="25000"/>
                  </a:prstClr>
                </a:solidFill>
              </a:rPr>
              <a:t>                   Use of sold products targets</a:t>
            </a:r>
          </a:p>
          <a:p>
            <a:pPr defTabSz="1219170"/>
            <a:endParaRPr lang="en-US" sz="1867" dirty="0">
              <a:solidFill>
                <a:prstClr val="black">
                  <a:lumMod val="75000"/>
                  <a:lumOff val="25000"/>
                </a:prstClr>
              </a:solidFill>
            </a:endParaRPr>
          </a:p>
          <a:p>
            <a:pPr marL="609585" indent="-609585" defTabSz="1219170">
              <a:buFont typeface="Arial" panose="020B0604020202020204" pitchFamily="34" charset="0"/>
              <a:buChar char="•"/>
            </a:pPr>
            <a:r>
              <a:rPr lang="en-US" sz="1867" dirty="0">
                <a:solidFill>
                  <a:prstClr val="black">
                    <a:lumMod val="75000"/>
                    <a:lumOff val="25000"/>
                  </a:prstClr>
                </a:solidFill>
              </a:rPr>
              <a:t>Best practices will be illustrated with five case studies</a:t>
            </a:r>
          </a:p>
          <a:p>
            <a:pPr marL="609585" indent="-609585" defTabSz="1219170">
              <a:buFont typeface="Arial" panose="020B0604020202020204" pitchFamily="34" charset="0"/>
              <a:buChar char="•"/>
            </a:pPr>
            <a:r>
              <a:rPr lang="en-US" sz="1867" dirty="0">
                <a:solidFill>
                  <a:prstClr val="black">
                    <a:lumMod val="75000"/>
                    <a:lumOff val="25000"/>
                  </a:prstClr>
                </a:solidFill>
              </a:rPr>
              <a:t>If you have any examples of best practices or innovative ways to tackle scope 3, please contact us.</a:t>
            </a:r>
          </a:p>
        </p:txBody>
      </p:sp>
    </p:spTree>
    <p:extLst>
      <p:ext uri="{BB962C8B-B14F-4D97-AF65-F5344CB8AC3E}">
        <p14:creationId xmlns:p14="http://schemas.microsoft.com/office/powerpoint/2010/main" val="66092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4243" y="1502229"/>
            <a:ext cx="8629651" cy="253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white"/>
              </a:solidFill>
              <a:latin typeface="Calibri"/>
            </a:endParaRPr>
          </a:p>
        </p:txBody>
      </p:sp>
      <p:sp>
        <p:nvSpPr>
          <p:cNvPr id="3" name="Title 2">
            <a:extLst>
              <a:ext uri="{FF2B5EF4-FFF2-40B4-BE49-F238E27FC236}">
                <a16:creationId xmlns:a16="http://schemas.microsoft.com/office/drawing/2014/main" id="{A5CDAAF7-7F7D-47BC-B5EF-1058E6AB5E2A}"/>
              </a:ext>
            </a:extLst>
          </p:cNvPr>
          <p:cNvSpPr>
            <a:spLocks noGrp="1"/>
          </p:cNvSpPr>
          <p:nvPr>
            <p:ph type="title"/>
          </p:nvPr>
        </p:nvSpPr>
        <p:spPr/>
        <p:txBody>
          <a:bodyPr>
            <a:normAutofit/>
          </a:bodyPr>
          <a:lstStyle/>
          <a:p>
            <a:r>
              <a:rPr lang="en-US" sz="3200" dirty="0"/>
              <a:t>Resources to consult in the meantime</a:t>
            </a:r>
          </a:p>
        </p:txBody>
      </p:sp>
      <p:sp>
        <p:nvSpPr>
          <p:cNvPr id="7" name="Content Placeholder 6">
            <a:extLst>
              <a:ext uri="{FF2B5EF4-FFF2-40B4-BE49-F238E27FC236}">
                <a16:creationId xmlns:a16="http://schemas.microsoft.com/office/drawing/2014/main" id="{406833A4-997A-438F-B52B-C01CE85AA368}"/>
              </a:ext>
            </a:extLst>
          </p:cNvPr>
          <p:cNvSpPr>
            <a:spLocks noGrp="1"/>
          </p:cNvSpPr>
          <p:nvPr>
            <p:ph idx="1"/>
          </p:nvPr>
        </p:nvSpPr>
        <p:spPr>
          <a:xfrm>
            <a:off x="609600" y="1316767"/>
            <a:ext cx="10591800" cy="4224468"/>
          </a:xfrm>
        </p:spPr>
        <p:txBody>
          <a:bodyPr>
            <a:normAutofit/>
          </a:bodyPr>
          <a:lstStyle/>
          <a:p>
            <a:r>
              <a:rPr lang="en-US" sz="2667" dirty="0"/>
              <a:t> SBTi target validation criteria</a:t>
            </a:r>
          </a:p>
          <a:p>
            <a:r>
              <a:rPr lang="en-US" sz="2667" dirty="0"/>
              <a:t> SBT manual</a:t>
            </a:r>
          </a:p>
          <a:p>
            <a:r>
              <a:rPr lang="en-US" sz="2667" dirty="0"/>
              <a:t> GHG Protocol </a:t>
            </a:r>
          </a:p>
          <a:p>
            <a:r>
              <a:rPr lang="en-US" sz="2667" dirty="0"/>
              <a:t> Scope 3 evaluator tool</a:t>
            </a:r>
          </a:p>
          <a:p>
            <a:r>
              <a:rPr lang="en-US" sz="2667" dirty="0"/>
              <a:t> CDP supply chain program</a:t>
            </a:r>
          </a:p>
        </p:txBody>
      </p:sp>
    </p:spTree>
    <p:extLst>
      <p:ext uri="{BB962C8B-B14F-4D97-AF65-F5344CB8AC3E}">
        <p14:creationId xmlns:p14="http://schemas.microsoft.com/office/powerpoint/2010/main" val="82139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2285" y="809768"/>
            <a:ext cx="10464303" cy="4649337"/>
          </a:xfrm>
        </p:spPr>
        <p:txBody>
          <a:bodyPr>
            <a:normAutofit/>
          </a:bodyPr>
          <a:lstStyle/>
          <a:p>
            <a:endParaRPr lang="en-GB" sz="2133" b="1" dirty="0"/>
          </a:p>
          <a:p>
            <a:endParaRPr lang="en-GB" sz="2133" b="1" dirty="0"/>
          </a:p>
          <a:p>
            <a:endParaRPr lang="en-GB" sz="2133" b="1" dirty="0"/>
          </a:p>
          <a:p>
            <a:r>
              <a:rPr lang="en-GB" sz="2133" b="1" dirty="0"/>
              <a:t>www.sciencebasedtargets.org</a:t>
            </a:r>
          </a:p>
          <a:p>
            <a:r>
              <a:rPr lang="en-GB" sz="2133" b="1" dirty="0"/>
              <a:t>info@sciencebasedtargets.org</a:t>
            </a:r>
          </a:p>
          <a:p>
            <a:endParaRPr lang="en-GB" sz="2133" b="1" dirty="0"/>
          </a:p>
          <a:p>
            <a:endParaRPr lang="en-GB" sz="2133" b="1" dirty="0"/>
          </a:p>
        </p:txBody>
      </p:sp>
    </p:spTree>
    <p:extLst>
      <p:ext uri="{BB962C8B-B14F-4D97-AF65-F5344CB8AC3E}">
        <p14:creationId xmlns:p14="http://schemas.microsoft.com/office/powerpoint/2010/main" val="412318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04347" y="1264693"/>
            <a:ext cx="6172240" cy="2938817"/>
          </a:xfrm>
          <a:prstGeom prst="rect">
            <a:avLst/>
          </a:prstGeom>
        </p:spPr>
        <p:txBody>
          <a:bodyPr/>
          <a:lstStyle/>
          <a:p>
            <a:pPr algn="r" defTabSz="1219170">
              <a:spcBef>
                <a:spcPct val="0"/>
              </a:spcBef>
              <a:spcAft>
                <a:spcPts val="1600"/>
              </a:spcAft>
              <a:defRPr/>
            </a:pPr>
            <a:r>
              <a:rPr lang="en-GB" sz="3733" dirty="0">
                <a:solidFill>
                  <a:prstClr val="white"/>
                </a:solidFill>
                <a:latin typeface="Arial" pitchFamily="34" charset="0"/>
                <a:cs typeface="Arial" pitchFamily="34" charset="0"/>
              </a:rPr>
              <a:t>Grow to Zero</a:t>
            </a:r>
          </a:p>
          <a:p>
            <a:pPr algn="r" defTabSz="1219170">
              <a:spcBef>
                <a:spcPct val="0"/>
              </a:spcBef>
              <a:spcAft>
                <a:spcPts val="1600"/>
              </a:spcAft>
              <a:defRPr/>
            </a:pPr>
            <a:r>
              <a:rPr lang="en-GB" sz="3733" dirty="0">
                <a:solidFill>
                  <a:prstClr val="white"/>
                </a:solidFill>
                <a:latin typeface="Arial" pitchFamily="34" charset="0"/>
                <a:cs typeface="Arial" pitchFamily="34" charset="0"/>
              </a:rPr>
              <a:t>Challenges in Addressing Scope 3 Emissions</a:t>
            </a:r>
          </a:p>
        </p:txBody>
      </p:sp>
      <p:sp>
        <p:nvSpPr>
          <p:cNvPr id="4" name="Text Placeholder 2"/>
          <p:cNvSpPr txBox="1">
            <a:spLocks/>
          </p:cNvSpPr>
          <p:nvPr/>
        </p:nvSpPr>
        <p:spPr>
          <a:xfrm>
            <a:off x="5135894" y="1700808"/>
            <a:ext cx="6239833" cy="864096"/>
          </a:xfrm>
          <a:prstGeom prst="rect">
            <a:avLst/>
          </a:prstGeom>
        </p:spPr>
        <p:txBody>
          <a:bodyPr>
            <a:noAutofit/>
          </a:bodyPr>
          <a:lstStyle/>
          <a:p>
            <a:pPr algn="r" defTabSz="1219170">
              <a:lnSpc>
                <a:spcPct val="150000"/>
              </a:lnSpc>
              <a:buClr>
                <a:srgbClr val="B42E3E"/>
              </a:buClr>
              <a:defRPr/>
            </a:pPr>
            <a:endParaRPr lang="en-GB" sz="3200" dirty="0">
              <a:solidFill>
                <a:prstClr val="white"/>
              </a:solidFill>
              <a:latin typeface="Arial" pitchFamily="34" charset="0"/>
              <a:cs typeface="Arial" pitchFamily="34" charset="0"/>
            </a:endParaRPr>
          </a:p>
        </p:txBody>
      </p:sp>
      <p:sp>
        <p:nvSpPr>
          <p:cNvPr id="5" name="Text Placeholder 3"/>
          <p:cNvSpPr txBox="1">
            <a:spLocks/>
          </p:cNvSpPr>
          <p:nvPr/>
        </p:nvSpPr>
        <p:spPr>
          <a:xfrm>
            <a:off x="2713857" y="3578229"/>
            <a:ext cx="8832849" cy="625280"/>
          </a:xfrm>
          <a:prstGeom prst="rect">
            <a:avLst/>
          </a:prstGeom>
        </p:spPr>
        <p:txBody>
          <a:bodyPr>
            <a:noAutofit/>
          </a:bodyPr>
          <a:lstStyle/>
          <a:p>
            <a:pPr algn="r" defTabSz="1219170">
              <a:lnSpc>
                <a:spcPct val="150000"/>
              </a:lnSpc>
              <a:buClr>
                <a:srgbClr val="B42E3E"/>
              </a:buClr>
              <a:defRPr/>
            </a:pPr>
            <a:r>
              <a:rPr lang="en-GB" sz="1867" dirty="0">
                <a:solidFill>
                  <a:prstClr val="white"/>
                </a:solidFill>
                <a:latin typeface="Arial" pitchFamily="34" charset="0"/>
                <a:cs typeface="Arial" pitchFamily="34" charset="0"/>
              </a:rPr>
              <a:t>Alberto Carrillo Pineda</a:t>
            </a:r>
          </a:p>
          <a:p>
            <a:pPr algn="r" defTabSz="1219170">
              <a:lnSpc>
                <a:spcPct val="150000"/>
              </a:lnSpc>
              <a:buClr>
                <a:srgbClr val="B42E3E"/>
              </a:buClr>
              <a:defRPr/>
            </a:pPr>
            <a:r>
              <a:rPr lang="en-GB" sz="1867" dirty="0">
                <a:solidFill>
                  <a:prstClr val="white"/>
                </a:solidFill>
                <a:latin typeface="Arial" pitchFamily="34" charset="0"/>
                <a:cs typeface="Arial" pitchFamily="34" charset="0"/>
              </a:rPr>
              <a:t>Director, Science Based Targets and RE Procurement</a:t>
            </a:r>
          </a:p>
          <a:p>
            <a:pPr algn="r" defTabSz="1219170">
              <a:lnSpc>
                <a:spcPct val="150000"/>
              </a:lnSpc>
              <a:buClr>
                <a:srgbClr val="B42E3E"/>
              </a:buClr>
              <a:defRPr/>
            </a:pPr>
            <a:r>
              <a:rPr lang="en-GB" sz="1867" dirty="0">
                <a:solidFill>
                  <a:prstClr val="white"/>
                </a:solidFill>
                <a:latin typeface="Arial" pitchFamily="34" charset="0"/>
                <a:cs typeface="Arial" pitchFamily="34" charset="0"/>
              </a:rPr>
              <a:t>19 April 2018</a:t>
            </a:r>
          </a:p>
        </p:txBody>
      </p:sp>
    </p:spTree>
    <p:extLst>
      <p:ext uri="{BB962C8B-B14F-4D97-AF65-F5344CB8AC3E}">
        <p14:creationId xmlns:p14="http://schemas.microsoft.com/office/powerpoint/2010/main" val="2802845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4243" y="1502229"/>
            <a:ext cx="8629651" cy="253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white"/>
              </a:solidFill>
              <a:latin typeface="Calibri"/>
            </a:endParaRPr>
          </a:p>
        </p:txBody>
      </p:sp>
      <p:sp>
        <p:nvSpPr>
          <p:cNvPr id="3" name="Title 2">
            <a:extLst>
              <a:ext uri="{FF2B5EF4-FFF2-40B4-BE49-F238E27FC236}">
                <a16:creationId xmlns:a16="http://schemas.microsoft.com/office/drawing/2014/main" id="{A5CDAAF7-7F7D-47BC-B5EF-1058E6AB5E2A}"/>
              </a:ext>
            </a:extLst>
          </p:cNvPr>
          <p:cNvSpPr>
            <a:spLocks noGrp="1"/>
          </p:cNvSpPr>
          <p:nvPr>
            <p:ph type="title"/>
          </p:nvPr>
        </p:nvSpPr>
        <p:spPr/>
        <p:txBody>
          <a:bodyPr>
            <a:normAutofit/>
          </a:bodyPr>
          <a:lstStyle/>
          <a:p>
            <a:r>
              <a:rPr lang="en-US" sz="3200" dirty="0"/>
              <a:t>Agenda</a:t>
            </a:r>
          </a:p>
        </p:txBody>
      </p:sp>
      <p:sp>
        <p:nvSpPr>
          <p:cNvPr id="7" name="Content Placeholder 6">
            <a:extLst>
              <a:ext uri="{FF2B5EF4-FFF2-40B4-BE49-F238E27FC236}">
                <a16:creationId xmlns:a16="http://schemas.microsoft.com/office/drawing/2014/main" id="{406833A4-997A-438F-B52B-C01CE85AA368}"/>
              </a:ext>
            </a:extLst>
          </p:cNvPr>
          <p:cNvSpPr>
            <a:spLocks noGrp="1"/>
          </p:cNvSpPr>
          <p:nvPr>
            <p:ph idx="1"/>
          </p:nvPr>
        </p:nvSpPr>
        <p:spPr>
          <a:xfrm>
            <a:off x="609600" y="1983475"/>
            <a:ext cx="10972800" cy="3557760"/>
          </a:xfrm>
        </p:spPr>
        <p:txBody>
          <a:bodyPr/>
          <a:lstStyle/>
          <a:p>
            <a:pPr>
              <a:spcAft>
                <a:spcPts val="1333"/>
              </a:spcAft>
            </a:pPr>
            <a:r>
              <a:rPr lang="en-US" sz="2400" dirty="0"/>
              <a:t> </a:t>
            </a:r>
            <a:r>
              <a:rPr lang="en-US" sz="2400" b="1" dirty="0"/>
              <a:t>Challenges in addressing scope 3 emissions</a:t>
            </a:r>
            <a:endParaRPr lang="en-US" sz="2400" dirty="0"/>
          </a:p>
          <a:p>
            <a:pPr>
              <a:spcAft>
                <a:spcPts val="1333"/>
              </a:spcAft>
            </a:pPr>
            <a:r>
              <a:rPr lang="en-US" sz="2400" b="1" dirty="0"/>
              <a:t> Best practices in scope 3 target setting and emissions reductions</a:t>
            </a:r>
          </a:p>
          <a:p>
            <a:pPr>
              <a:spcAft>
                <a:spcPts val="1333"/>
              </a:spcAft>
            </a:pPr>
            <a:r>
              <a:rPr lang="en-US" sz="2400" b="1" dirty="0"/>
              <a:t> Introduction to/overview of Compendium of Best Practices for Scope 3 GHG Management</a:t>
            </a:r>
            <a:endParaRPr lang="en-US" sz="2400" dirty="0"/>
          </a:p>
        </p:txBody>
      </p:sp>
    </p:spTree>
    <p:extLst>
      <p:ext uri="{BB962C8B-B14F-4D97-AF65-F5344CB8AC3E}">
        <p14:creationId xmlns:p14="http://schemas.microsoft.com/office/powerpoint/2010/main" val="1049547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1AFC06-835B-47D0-9461-8A81394EEF8D}"/>
              </a:ext>
            </a:extLst>
          </p:cNvPr>
          <p:cNvSpPr>
            <a:spLocks noGrp="1"/>
          </p:cNvSpPr>
          <p:nvPr>
            <p:ph type="body" sz="quarter" idx="10"/>
          </p:nvPr>
        </p:nvSpPr>
        <p:spPr>
          <a:xfrm>
            <a:off x="912285" y="2249458"/>
            <a:ext cx="10464303" cy="1492233"/>
          </a:xfrm>
        </p:spPr>
        <p:txBody>
          <a:bodyPr>
            <a:normAutofit/>
          </a:bodyPr>
          <a:lstStyle/>
          <a:p>
            <a:r>
              <a:rPr lang="en-US" sz="3200" dirty="0"/>
              <a:t>Challenges in addressing scope 3 emissions</a:t>
            </a:r>
          </a:p>
          <a:p>
            <a:endParaRPr lang="en-US" sz="3200" dirty="0"/>
          </a:p>
        </p:txBody>
      </p:sp>
      <p:sp>
        <p:nvSpPr>
          <p:cNvPr id="3" name="Slide Number Placeholder 2">
            <a:extLst>
              <a:ext uri="{FF2B5EF4-FFF2-40B4-BE49-F238E27FC236}">
                <a16:creationId xmlns:a16="http://schemas.microsoft.com/office/drawing/2014/main" id="{E11C610D-A199-4257-AE9F-D3A42F64E009}"/>
              </a:ext>
            </a:extLst>
          </p:cNvPr>
          <p:cNvSpPr>
            <a:spLocks noGrp="1"/>
          </p:cNvSpPr>
          <p:nvPr>
            <p:ph type="sldNum" sz="quarter" idx="4"/>
          </p:nvPr>
        </p:nvSpPr>
        <p:spPr/>
        <p:txBody>
          <a:bodyPr/>
          <a:lstStyle/>
          <a:p>
            <a:pPr defTabSz="1219170"/>
            <a:r>
              <a:rPr lang="en-GB"/>
              <a:t>Page </a:t>
            </a:r>
            <a:fld id="{45D3527D-D760-4252-A7F2-B4C9D1C491A7}" type="slidenum">
              <a:rPr lang="en-GB"/>
              <a:pPr defTabSz="1219170"/>
              <a:t>4</a:t>
            </a:fld>
            <a:r>
              <a:rPr lang="en-GB"/>
              <a:t>  </a:t>
            </a:r>
          </a:p>
        </p:txBody>
      </p:sp>
    </p:spTree>
    <p:extLst>
      <p:ext uri="{BB962C8B-B14F-4D97-AF65-F5344CB8AC3E}">
        <p14:creationId xmlns:p14="http://schemas.microsoft.com/office/powerpoint/2010/main" val="219404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4243" y="1502229"/>
            <a:ext cx="8629651" cy="253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white"/>
              </a:solidFill>
              <a:latin typeface="Calibri"/>
            </a:endParaRPr>
          </a:p>
        </p:txBody>
      </p:sp>
      <p:sp>
        <p:nvSpPr>
          <p:cNvPr id="3" name="Title 2">
            <a:extLst>
              <a:ext uri="{FF2B5EF4-FFF2-40B4-BE49-F238E27FC236}">
                <a16:creationId xmlns:a16="http://schemas.microsoft.com/office/drawing/2014/main" id="{A5CDAAF7-7F7D-47BC-B5EF-1058E6AB5E2A}"/>
              </a:ext>
            </a:extLst>
          </p:cNvPr>
          <p:cNvSpPr>
            <a:spLocks noGrp="1"/>
          </p:cNvSpPr>
          <p:nvPr>
            <p:ph type="title"/>
          </p:nvPr>
        </p:nvSpPr>
        <p:spPr/>
        <p:txBody>
          <a:bodyPr>
            <a:normAutofit/>
          </a:bodyPr>
          <a:lstStyle/>
          <a:p>
            <a:r>
              <a:rPr lang="en-US" sz="3200" dirty="0"/>
              <a:t>Why should we address scope 3?</a:t>
            </a:r>
          </a:p>
        </p:txBody>
      </p:sp>
      <p:sp>
        <p:nvSpPr>
          <p:cNvPr id="7" name="Content Placeholder 6">
            <a:extLst>
              <a:ext uri="{FF2B5EF4-FFF2-40B4-BE49-F238E27FC236}">
                <a16:creationId xmlns:a16="http://schemas.microsoft.com/office/drawing/2014/main" id="{406833A4-997A-438F-B52B-C01CE85AA368}"/>
              </a:ext>
            </a:extLst>
          </p:cNvPr>
          <p:cNvSpPr>
            <a:spLocks noGrp="1"/>
          </p:cNvSpPr>
          <p:nvPr>
            <p:ph idx="1"/>
          </p:nvPr>
        </p:nvSpPr>
        <p:spPr>
          <a:xfrm>
            <a:off x="609600" y="1316768"/>
            <a:ext cx="4826000" cy="4728433"/>
          </a:xfrm>
        </p:spPr>
        <p:txBody>
          <a:bodyPr>
            <a:normAutofit fontScale="47500" lnSpcReduction="20000"/>
          </a:bodyPr>
          <a:lstStyle/>
          <a:p>
            <a:r>
              <a:rPr lang="en-US" sz="3333" dirty="0"/>
              <a:t> S3 represents the largest impact for most sectors</a:t>
            </a:r>
          </a:p>
          <a:p>
            <a:endParaRPr lang="en-US" sz="3333" dirty="0"/>
          </a:p>
          <a:p>
            <a:r>
              <a:rPr lang="en-US" sz="3333" dirty="0"/>
              <a:t> Having a Scope 3 target allows and motivates companies to focus where they can have the largest impact</a:t>
            </a:r>
          </a:p>
          <a:p>
            <a:endParaRPr lang="en-US" sz="3333" dirty="0"/>
          </a:p>
          <a:p>
            <a:r>
              <a:rPr lang="en-US" sz="3333" dirty="0"/>
              <a:t> Scope 3 targets help build momentum and help drive action with suppliers and customers</a:t>
            </a:r>
          </a:p>
          <a:p>
            <a:pPr>
              <a:buNone/>
            </a:pPr>
            <a:endParaRPr lang="en-US" sz="3333" dirty="0"/>
          </a:p>
          <a:p>
            <a:r>
              <a:rPr lang="en-US" sz="3333" dirty="0"/>
              <a:t> Engaging with and managing your supply chain and customers helps ensure that your business is safe and sustainable.</a:t>
            </a:r>
            <a:br>
              <a:rPr lang="en-US" sz="2667" dirty="0"/>
            </a:br>
            <a:endParaRPr lang="en-US" sz="2667" dirty="0"/>
          </a:p>
        </p:txBody>
      </p:sp>
      <p:pic>
        <p:nvPicPr>
          <p:cNvPr id="2" name="Picture 1">
            <a:extLst>
              <a:ext uri="{FF2B5EF4-FFF2-40B4-BE49-F238E27FC236}">
                <a16:creationId xmlns:a16="http://schemas.microsoft.com/office/drawing/2014/main" id="{63D0BEE0-9618-4ABE-A06A-D0F5F4C7ABCC}"/>
              </a:ext>
            </a:extLst>
          </p:cNvPr>
          <p:cNvPicPr>
            <a:picLocks noChangeAspect="1"/>
          </p:cNvPicPr>
          <p:nvPr/>
        </p:nvPicPr>
        <p:blipFill>
          <a:blip r:embed="rId3"/>
          <a:stretch>
            <a:fillRect/>
          </a:stretch>
        </p:blipFill>
        <p:spPr>
          <a:xfrm>
            <a:off x="5760771" y="1502229"/>
            <a:ext cx="5944115" cy="3800660"/>
          </a:xfrm>
          <a:prstGeom prst="rect">
            <a:avLst/>
          </a:prstGeom>
        </p:spPr>
      </p:pic>
      <p:sp>
        <p:nvSpPr>
          <p:cNvPr id="5" name="TextBox 4">
            <a:extLst>
              <a:ext uri="{FF2B5EF4-FFF2-40B4-BE49-F238E27FC236}">
                <a16:creationId xmlns:a16="http://schemas.microsoft.com/office/drawing/2014/main" id="{7345344A-1945-4A99-A309-F44202AF45A0}"/>
              </a:ext>
            </a:extLst>
          </p:cNvPr>
          <p:cNvSpPr txBox="1"/>
          <p:nvPr/>
        </p:nvSpPr>
        <p:spPr>
          <a:xfrm>
            <a:off x="7602483" y="5324507"/>
            <a:ext cx="3979917" cy="216728"/>
          </a:xfrm>
          <a:prstGeom prst="rect">
            <a:avLst/>
          </a:prstGeom>
        </p:spPr>
        <p:txBody>
          <a:bodyPr vert="horz" wrap="square" lIns="121920" tIns="60960" rIns="121920" bIns="60960" rtlCol="0">
            <a:noAutofit/>
          </a:bodyPr>
          <a:lstStyle/>
          <a:p>
            <a:pPr algn="r" defTabSz="1219170">
              <a:lnSpc>
                <a:spcPct val="150000"/>
              </a:lnSpc>
              <a:spcBef>
                <a:spcPct val="20000"/>
              </a:spcBef>
              <a:buClr>
                <a:srgbClr val="B42E3E"/>
              </a:buClr>
            </a:pPr>
            <a:r>
              <a:rPr lang="en-US" sz="1200" dirty="0">
                <a:solidFill>
                  <a:prstClr val="black"/>
                </a:solidFill>
                <a:latin typeface="Arial" pitchFamily="34" charset="0"/>
                <a:cs typeface="Arial" pitchFamily="34" charset="0"/>
              </a:rPr>
              <a:t>Source: GHG Protocol</a:t>
            </a:r>
          </a:p>
        </p:txBody>
      </p:sp>
    </p:spTree>
    <p:extLst>
      <p:ext uri="{BB962C8B-B14F-4D97-AF65-F5344CB8AC3E}">
        <p14:creationId xmlns:p14="http://schemas.microsoft.com/office/powerpoint/2010/main" val="341505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4243" y="1502229"/>
            <a:ext cx="8629651" cy="253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prstClr val="white"/>
              </a:solidFill>
              <a:latin typeface="Calibri"/>
            </a:endParaRPr>
          </a:p>
        </p:txBody>
      </p:sp>
      <p:sp>
        <p:nvSpPr>
          <p:cNvPr id="3" name="Title 2">
            <a:extLst>
              <a:ext uri="{FF2B5EF4-FFF2-40B4-BE49-F238E27FC236}">
                <a16:creationId xmlns:a16="http://schemas.microsoft.com/office/drawing/2014/main" id="{A5CDAAF7-7F7D-47BC-B5EF-1058E6AB5E2A}"/>
              </a:ext>
            </a:extLst>
          </p:cNvPr>
          <p:cNvSpPr>
            <a:spLocks noGrp="1"/>
          </p:cNvSpPr>
          <p:nvPr>
            <p:ph type="title"/>
          </p:nvPr>
        </p:nvSpPr>
        <p:spPr/>
        <p:txBody>
          <a:bodyPr>
            <a:normAutofit/>
          </a:bodyPr>
          <a:lstStyle/>
          <a:p>
            <a:r>
              <a:rPr lang="en-US" sz="3200" dirty="0"/>
              <a:t>Challenges in addressing scope 3</a:t>
            </a:r>
          </a:p>
        </p:txBody>
      </p:sp>
      <p:sp>
        <p:nvSpPr>
          <p:cNvPr id="7" name="Content Placeholder 6">
            <a:extLst>
              <a:ext uri="{FF2B5EF4-FFF2-40B4-BE49-F238E27FC236}">
                <a16:creationId xmlns:a16="http://schemas.microsoft.com/office/drawing/2014/main" id="{406833A4-997A-438F-B52B-C01CE85AA368}"/>
              </a:ext>
            </a:extLst>
          </p:cNvPr>
          <p:cNvSpPr>
            <a:spLocks noGrp="1"/>
          </p:cNvSpPr>
          <p:nvPr>
            <p:ph idx="1"/>
          </p:nvPr>
        </p:nvSpPr>
        <p:spPr>
          <a:xfrm>
            <a:off x="609600" y="1316767"/>
            <a:ext cx="10591800" cy="4224468"/>
          </a:xfrm>
        </p:spPr>
        <p:txBody>
          <a:bodyPr>
            <a:normAutofit fontScale="92500" lnSpcReduction="20000"/>
          </a:bodyPr>
          <a:lstStyle/>
          <a:p>
            <a:r>
              <a:rPr lang="en-US" sz="2667" dirty="0"/>
              <a:t> Collecting data from and engaging with large numbers of companies and from SMEs </a:t>
            </a:r>
          </a:p>
          <a:p>
            <a:endParaRPr lang="en-US" sz="2667" dirty="0"/>
          </a:p>
          <a:p>
            <a:r>
              <a:rPr lang="en-US" sz="2667" dirty="0"/>
              <a:t> Not having direct influence </a:t>
            </a:r>
          </a:p>
          <a:p>
            <a:endParaRPr lang="en-US" sz="2667" dirty="0"/>
          </a:p>
          <a:p>
            <a:r>
              <a:rPr lang="en-US" sz="2667" dirty="0"/>
              <a:t> Lack of accounting methods for all sectors</a:t>
            </a:r>
          </a:p>
          <a:p>
            <a:endParaRPr lang="en-US" sz="2667" dirty="0"/>
          </a:p>
          <a:p>
            <a:r>
              <a:rPr lang="en-US" sz="2667" dirty="0"/>
              <a:t> Lack of sector-specific best practices and guidance </a:t>
            </a:r>
          </a:p>
          <a:p>
            <a:endParaRPr lang="en-US" sz="2667" dirty="0"/>
          </a:p>
        </p:txBody>
      </p:sp>
    </p:spTree>
    <p:extLst>
      <p:ext uri="{BB962C8B-B14F-4D97-AF65-F5344CB8AC3E}">
        <p14:creationId xmlns:p14="http://schemas.microsoft.com/office/powerpoint/2010/main" val="202421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1AFC06-835B-47D0-9461-8A81394EEF8D}"/>
              </a:ext>
            </a:extLst>
          </p:cNvPr>
          <p:cNvSpPr>
            <a:spLocks noGrp="1"/>
          </p:cNvSpPr>
          <p:nvPr>
            <p:ph type="body" sz="quarter" idx="10"/>
          </p:nvPr>
        </p:nvSpPr>
        <p:spPr>
          <a:xfrm>
            <a:off x="912285" y="2249458"/>
            <a:ext cx="10464303" cy="1492233"/>
          </a:xfrm>
        </p:spPr>
        <p:txBody>
          <a:bodyPr>
            <a:normAutofit fontScale="92500" lnSpcReduction="20000"/>
          </a:bodyPr>
          <a:lstStyle/>
          <a:p>
            <a:r>
              <a:rPr lang="en-US" dirty="0"/>
              <a:t>Best practices in scope 3 target setting </a:t>
            </a:r>
          </a:p>
          <a:p>
            <a:r>
              <a:rPr lang="en-US" dirty="0"/>
              <a:t>and emissions reductions</a:t>
            </a:r>
          </a:p>
        </p:txBody>
      </p:sp>
      <p:sp>
        <p:nvSpPr>
          <p:cNvPr id="3" name="Slide Number Placeholder 2">
            <a:extLst>
              <a:ext uri="{FF2B5EF4-FFF2-40B4-BE49-F238E27FC236}">
                <a16:creationId xmlns:a16="http://schemas.microsoft.com/office/drawing/2014/main" id="{E11C610D-A199-4257-AE9F-D3A42F64E009}"/>
              </a:ext>
            </a:extLst>
          </p:cNvPr>
          <p:cNvSpPr>
            <a:spLocks noGrp="1"/>
          </p:cNvSpPr>
          <p:nvPr>
            <p:ph type="sldNum" sz="quarter" idx="4"/>
          </p:nvPr>
        </p:nvSpPr>
        <p:spPr/>
        <p:txBody>
          <a:bodyPr/>
          <a:lstStyle/>
          <a:p>
            <a:pPr defTabSz="1219170"/>
            <a:r>
              <a:rPr lang="en-GB"/>
              <a:t>Page </a:t>
            </a:r>
            <a:fld id="{45D3527D-D760-4252-A7F2-B4C9D1C491A7}" type="slidenum">
              <a:rPr lang="en-GB"/>
              <a:pPr defTabSz="1219170"/>
              <a:t>7</a:t>
            </a:fld>
            <a:r>
              <a:rPr lang="en-GB"/>
              <a:t>  </a:t>
            </a:r>
          </a:p>
        </p:txBody>
      </p:sp>
    </p:spTree>
    <p:extLst>
      <p:ext uri="{BB962C8B-B14F-4D97-AF65-F5344CB8AC3E}">
        <p14:creationId xmlns:p14="http://schemas.microsoft.com/office/powerpoint/2010/main" val="4185366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2D8C86-A453-4B19-973D-3780A051E50F}"/>
              </a:ext>
            </a:extLst>
          </p:cNvPr>
          <p:cNvSpPr>
            <a:spLocks noGrp="1"/>
          </p:cNvSpPr>
          <p:nvPr>
            <p:ph type="title"/>
          </p:nvPr>
        </p:nvSpPr>
        <p:spPr/>
        <p:txBody>
          <a:bodyPr>
            <a:normAutofit/>
          </a:bodyPr>
          <a:lstStyle/>
          <a:p>
            <a:r>
              <a:rPr lang="en-US" dirty="0"/>
              <a:t>Science Based Targets initiative</a:t>
            </a:r>
          </a:p>
        </p:txBody>
      </p:sp>
      <p:sp>
        <p:nvSpPr>
          <p:cNvPr id="3" name="Slide Number Placeholder 2">
            <a:extLst>
              <a:ext uri="{FF2B5EF4-FFF2-40B4-BE49-F238E27FC236}">
                <a16:creationId xmlns:a16="http://schemas.microsoft.com/office/drawing/2014/main" id="{8BC71ED3-7686-4B3B-8D4C-9CEEBE960319}"/>
              </a:ext>
            </a:extLst>
          </p:cNvPr>
          <p:cNvSpPr>
            <a:spLocks noGrp="1"/>
          </p:cNvSpPr>
          <p:nvPr>
            <p:ph type="sldNum" sz="quarter" idx="4"/>
          </p:nvPr>
        </p:nvSpPr>
        <p:spPr/>
        <p:txBody>
          <a:bodyPr/>
          <a:lstStyle/>
          <a:p>
            <a:pPr defTabSz="1219170"/>
            <a:r>
              <a:rPr lang="en-GB"/>
              <a:t>Page </a:t>
            </a:r>
            <a:fld id="{45D3527D-D760-4252-A7F2-B4C9D1C491A7}" type="slidenum">
              <a:rPr lang="en-GB"/>
              <a:pPr defTabSz="1219170"/>
              <a:t>8</a:t>
            </a:fld>
            <a:r>
              <a:rPr lang="en-GB"/>
              <a:t>  </a:t>
            </a:r>
          </a:p>
        </p:txBody>
      </p:sp>
      <p:pic>
        <p:nvPicPr>
          <p:cNvPr id="6" name="Shape 103">
            <a:extLst>
              <a:ext uri="{FF2B5EF4-FFF2-40B4-BE49-F238E27FC236}">
                <a16:creationId xmlns:a16="http://schemas.microsoft.com/office/drawing/2014/main" id="{13C80869-AB75-4B3C-AA83-AAEEFCCCF5E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b="20838"/>
          <a:stretch/>
        </p:blipFill>
        <p:spPr>
          <a:xfrm>
            <a:off x="1540019" y="3811741"/>
            <a:ext cx="9162495" cy="1828800"/>
          </a:xfrm>
          <a:prstGeom prst="rect">
            <a:avLst/>
          </a:prstGeom>
          <a:noFill/>
          <a:ln>
            <a:noFill/>
          </a:ln>
        </p:spPr>
      </p:pic>
      <p:pic>
        <p:nvPicPr>
          <p:cNvPr id="7" name="Shape 99">
            <a:extLst>
              <a:ext uri="{FF2B5EF4-FFF2-40B4-BE49-F238E27FC236}">
                <a16:creationId xmlns:a16="http://schemas.microsoft.com/office/drawing/2014/main" id="{11C7C612-4A91-41E4-94DB-3FF91778156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53347" y="2093333"/>
            <a:ext cx="3639856" cy="1764399"/>
          </a:xfrm>
          <a:prstGeom prst="rect">
            <a:avLst/>
          </a:prstGeom>
          <a:noFill/>
          <a:ln>
            <a:noFill/>
          </a:ln>
        </p:spPr>
      </p:pic>
      <p:pic>
        <p:nvPicPr>
          <p:cNvPr id="8" name="Picture 2" descr="Image result for cdp logo">
            <a:extLst>
              <a:ext uri="{FF2B5EF4-FFF2-40B4-BE49-F238E27FC236}">
                <a16:creationId xmlns:a16="http://schemas.microsoft.com/office/drawing/2014/main" id="{53713C16-B1B4-418F-9823-847E9586AA1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31820" y="4767705"/>
            <a:ext cx="1525305" cy="665732"/>
          </a:xfrm>
          <a:prstGeom prst="rect">
            <a:avLst/>
          </a:prstGeom>
          <a:solidFill>
            <a:schemeClr val="bg1"/>
          </a:solidFill>
          <a:extLst/>
        </p:spPr>
      </p:pic>
      <p:sp>
        <p:nvSpPr>
          <p:cNvPr id="9" name="Rectangle 8">
            <a:extLst>
              <a:ext uri="{FF2B5EF4-FFF2-40B4-BE49-F238E27FC236}">
                <a16:creationId xmlns:a16="http://schemas.microsoft.com/office/drawing/2014/main" id="{38B2E99D-A7FB-4538-BB51-931B40ED0BC0}"/>
              </a:ext>
            </a:extLst>
          </p:cNvPr>
          <p:cNvSpPr/>
          <p:nvPr/>
        </p:nvSpPr>
        <p:spPr>
          <a:xfrm>
            <a:off x="945720" y="1328743"/>
            <a:ext cx="10300561" cy="666977"/>
          </a:xfrm>
          <a:prstGeom prst="rect">
            <a:avLst/>
          </a:prstGeom>
        </p:spPr>
        <p:txBody>
          <a:bodyPr wrap="square">
            <a:spAutoFit/>
          </a:bodyPr>
          <a:lstStyle/>
          <a:p>
            <a:pPr algn="ctr" defTabSz="1219170"/>
            <a:r>
              <a:rPr lang="en-ZA" sz="1867" dirty="0">
                <a:solidFill>
                  <a:srgbClr val="3F3F3F"/>
                </a:solidFill>
                <a:latin typeface="Arial" panose="020B0604020202020204" pitchFamily="34" charset="0"/>
                <a:ea typeface="Raleway"/>
                <a:cs typeface="Arial" panose="020B0604020202020204" pitchFamily="34" charset="0"/>
              </a:rPr>
              <a:t>The Science Based Targets initiative champions science-based target setting as a powerful way of boosting companies’ competitive advantage in the transition to the low-carbon economy</a:t>
            </a:r>
            <a:r>
              <a:rPr lang="en-ZA" sz="1867"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0151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2EC4E-E75F-4DD5-9FCA-9E920004A5D8}"/>
              </a:ext>
            </a:extLst>
          </p:cNvPr>
          <p:cNvSpPr>
            <a:spLocks noGrp="1"/>
          </p:cNvSpPr>
          <p:nvPr>
            <p:ph type="title"/>
          </p:nvPr>
        </p:nvSpPr>
        <p:spPr/>
        <p:txBody>
          <a:bodyPr>
            <a:normAutofit/>
          </a:bodyPr>
          <a:lstStyle/>
          <a:p>
            <a:r>
              <a:rPr lang="en-US" dirty="0"/>
              <a:t>Science Based Targets initiative</a:t>
            </a:r>
          </a:p>
        </p:txBody>
      </p:sp>
      <p:sp>
        <p:nvSpPr>
          <p:cNvPr id="4" name="Slide Number Placeholder 3">
            <a:extLst>
              <a:ext uri="{FF2B5EF4-FFF2-40B4-BE49-F238E27FC236}">
                <a16:creationId xmlns:a16="http://schemas.microsoft.com/office/drawing/2014/main" id="{63AAF675-FA16-475E-8051-2AC121F05C90}"/>
              </a:ext>
            </a:extLst>
          </p:cNvPr>
          <p:cNvSpPr>
            <a:spLocks noGrp="1"/>
          </p:cNvSpPr>
          <p:nvPr>
            <p:ph type="sldNum" sz="quarter" idx="4"/>
          </p:nvPr>
        </p:nvSpPr>
        <p:spPr/>
        <p:txBody>
          <a:bodyPr/>
          <a:lstStyle/>
          <a:p>
            <a:pPr defTabSz="1219170"/>
            <a:r>
              <a:rPr lang="en-GB"/>
              <a:t>Page </a:t>
            </a:r>
            <a:fld id="{45D3527D-D760-4252-A7F2-B4C9D1C491A7}" type="slidenum">
              <a:rPr lang="en-GB"/>
              <a:pPr defTabSz="1219170"/>
              <a:t>9</a:t>
            </a:fld>
            <a:r>
              <a:rPr lang="en-GB"/>
              <a:t>  </a:t>
            </a:r>
          </a:p>
        </p:txBody>
      </p:sp>
      <p:grpSp>
        <p:nvGrpSpPr>
          <p:cNvPr id="5" name="Group 4">
            <a:extLst>
              <a:ext uri="{FF2B5EF4-FFF2-40B4-BE49-F238E27FC236}">
                <a16:creationId xmlns:a16="http://schemas.microsoft.com/office/drawing/2014/main" id="{637957C7-0F44-428B-B5BF-06EEE79E3F3E}"/>
              </a:ext>
            </a:extLst>
          </p:cNvPr>
          <p:cNvGrpSpPr/>
          <p:nvPr/>
        </p:nvGrpSpPr>
        <p:grpSpPr>
          <a:xfrm>
            <a:off x="609602" y="3986642"/>
            <a:ext cx="10972799" cy="1398900"/>
            <a:chOff x="611560" y="1945527"/>
            <a:chExt cx="8111751" cy="1008112"/>
          </a:xfrm>
        </p:grpSpPr>
        <p:sp>
          <p:nvSpPr>
            <p:cNvPr id="6" name="Rectángulo 1">
              <a:extLst>
                <a:ext uri="{FF2B5EF4-FFF2-40B4-BE49-F238E27FC236}">
                  <a16:creationId xmlns:a16="http://schemas.microsoft.com/office/drawing/2014/main" id="{7AC466B4-13F6-4336-A89E-831AF67EC6DD}"/>
                </a:ext>
              </a:extLst>
            </p:cNvPr>
            <p:cNvSpPr/>
            <p:nvPr/>
          </p:nvSpPr>
          <p:spPr>
            <a:xfrm>
              <a:off x="611560" y="1945527"/>
              <a:ext cx="2472660" cy="10081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75" tIns="34289" rIns="68575" bIns="34289" rtlCol="0" anchor="ctr"/>
            <a:lstStyle/>
            <a:p>
              <a:pPr algn="ctr" defTabSz="1219170"/>
              <a:r>
                <a:rPr lang="en-US" sz="2133" b="1" dirty="0">
                  <a:solidFill>
                    <a:srgbClr val="A74737"/>
                  </a:solidFill>
                  <a:latin typeface="Arial" panose="020B0604020202020204" pitchFamily="34" charset="0"/>
                  <a:cs typeface="Arial" panose="020B0604020202020204" pitchFamily="34" charset="0"/>
                </a:rPr>
                <a:t>Reduce the barriers </a:t>
              </a:r>
              <a:r>
                <a:rPr lang="en-US" sz="2133" dirty="0">
                  <a:solidFill>
                    <a:prstClr val="black"/>
                  </a:solidFill>
                  <a:latin typeface="Arial" panose="020B0604020202020204" pitchFamily="34" charset="0"/>
                  <a:cs typeface="Arial" panose="020B0604020202020204" pitchFamily="34" charset="0"/>
                </a:rPr>
                <a:t>to the adoption of science-based targets</a:t>
              </a:r>
            </a:p>
          </p:txBody>
        </p:sp>
        <p:sp>
          <p:nvSpPr>
            <p:cNvPr id="7" name="Rectángulo 1">
              <a:extLst>
                <a:ext uri="{FF2B5EF4-FFF2-40B4-BE49-F238E27FC236}">
                  <a16:creationId xmlns:a16="http://schemas.microsoft.com/office/drawing/2014/main" id="{3444E01B-E69E-4289-BADC-36711962575D}"/>
                </a:ext>
              </a:extLst>
            </p:cNvPr>
            <p:cNvSpPr/>
            <p:nvPr/>
          </p:nvSpPr>
          <p:spPr>
            <a:xfrm>
              <a:off x="3475921" y="1945527"/>
              <a:ext cx="2472660" cy="10081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75" tIns="34289" rIns="68575" bIns="34289" rtlCol="0" anchor="ctr"/>
            <a:lstStyle/>
            <a:p>
              <a:pPr algn="ctr" defTabSz="1219170"/>
              <a:r>
                <a:rPr lang="en-US" sz="2133" b="1" dirty="0">
                  <a:solidFill>
                    <a:srgbClr val="A74737"/>
                  </a:solidFill>
                  <a:latin typeface="Arial" panose="020B0604020202020204" pitchFamily="34" charset="0"/>
                  <a:cs typeface="Arial" panose="020B0604020202020204" pitchFamily="34" charset="0"/>
                </a:rPr>
                <a:t>Institutionalize the adoption </a:t>
              </a:r>
              <a:r>
                <a:rPr lang="en-US" sz="2133" dirty="0">
                  <a:solidFill>
                    <a:prstClr val="black"/>
                  </a:solidFill>
                  <a:latin typeface="Arial" panose="020B0604020202020204" pitchFamily="34" charset="0"/>
                  <a:cs typeface="Arial" panose="020B0604020202020204" pitchFamily="34" charset="0"/>
                </a:rPr>
                <a:t>of science-based emission reduction targets</a:t>
              </a:r>
            </a:p>
          </p:txBody>
        </p:sp>
        <p:sp>
          <p:nvSpPr>
            <p:cNvPr id="8" name="Rectángulo 1">
              <a:extLst>
                <a:ext uri="{FF2B5EF4-FFF2-40B4-BE49-F238E27FC236}">
                  <a16:creationId xmlns:a16="http://schemas.microsoft.com/office/drawing/2014/main" id="{7F6470DE-64DA-4E60-BB26-BD8CC149021A}"/>
                </a:ext>
              </a:extLst>
            </p:cNvPr>
            <p:cNvSpPr/>
            <p:nvPr/>
          </p:nvSpPr>
          <p:spPr>
            <a:xfrm>
              <a:off x="6250651" y="1945527"/>
              <a:ext cx="2472660" cy="10081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75" tIns="34289" rIns="68575" bIns="34289" rtlCol="0" anchor="ctr"/>
            <a:lstStyle/>
            <a:p>
              <a:pPr algn="ctr" defTabSz="1219170"/>
              <a:r>
                <a:rPr lang="en-US" sz="2133" b="1" dirty="0">
                  <a:solidFill>
                    <a:srgbClr val="A74737"/>
                  </a:solidFill>
                  <a:latin typeface="Arial" panose="020B0604020202020204" pitchFamily="34" charset="0"/>
                  <a:cs typeface="Arial" panose="020B0604020202020204" pitchFamily="34" charset="0"/>
                </a:rPr>
                <a:t>Create a critical mass</a:t>
              </a:r>
            </a:p>
          </p:txBody>
        </p:sp>
      </p:grpSp>
      <p:sp>
        <p:nvSpPr>
          <p:cNvPr id="9" name="Rectángulo 1">
            <a:extLst>
              <a:ext uri="{FF2B5EF4-FFF2-40B4-BE49-F238E27FC236}">
                <a16:creationId xmlns:a16="http://schemas.microsoft.com/office/drawing/2014/main" id="{1774C779-F4FD-461D-8801-32498C8AFBD4}"/>
              </a:ext>
            </a:extLst>
          </p:cNvPr>
          <p:cNvSpPr/>
          <p:nvPr/>
        </p:nvSpPr>
        <p:spPr>
          <a:xfrm>
            <a:off x="592434" y="3103382"/>
            <a:ext cx="10989967" cy="565157"/>
          </a:xfrm>
          <a:prstGeom prst="rect">
            <a:avLst/>
          </a:prstGeom>
          <a:solidFill>
            <a:srgbClr val="3E5165"/>
          </a:solidFill>
          <a:ln w="28575">
            <a:solidFill>
              <a:srgbClr val="3E5165"/>
            </a:solidFill>
          </a:ln>
          <a:effectLst/>
        </p:spPr>
        <p:style>
          <a:lnRef idx="1">
            <a:schemeClr val="accent1"/>
          </a:lnRef>
          <a:fillRef idx="3">
            <a:schemeClr val="accent1"/>
          </a:fillRef>
          <a:effectRef idx="2">
            <a:schemeClr val="accent1"/>
          </a:effectRef>
          <a:fontRef idx="minor">
            <a:schemeClr val="lt1"/>
          </a:fontRef>
        </p:style>
        <p:txBody>
          <a:bodyPr lIns="68575" tIns="34289" rIns="68575" bIns="34289" rtlCol="0" anchor="ctr"/>
          <a:lstStyle/>
          <a:p>
            <a:pPr algn="ctr" defTabSz="1219170"/>
            <a:r>
              <a:rPr lang="en-US" sz="1867" b="1">
                <a:solidFill>
                  <a:srgbClr val="E5A72D"/>
                </a:solidFill>
                <a:latin typeface="Arial" panose="020B0604020202020204" pitchFamily="34" charset="0"/>
                <a:cs typeface="Arial" panose="020B0604020202020204" pitchFamily="34" charset="0"/>
              </a:rPr>
              <a:t>STRATEGIES</a:t>
            </a:r>
            <a:endParaRPr lang="en-US" sz="1867" b="1" dirty="0">
              <a:solidFill>
                <a:srgbClr val="E5A72D"/>
              </a:solidFill>
              <a:latin typeface="Arial" panose="020B0604020202020204" pitchFamily="34" charset="0"/>
              <a:cs typeface="Arial" panose="020B0604020202020204" pitchFamily="34" charset="0"/>
            </a:endParaRPr>
          </a:p>
        </p:txBody>
      </p:sp>
      <p:sp>
        <p:nvSpPr>
          <p:cNvPr id="10" name="Rectángulo 1">
            <a:extLst>
              <a:ext uri="{FF2B5EF4-FFF2-40B4-BE49-F238E27FC236}">
                <a16:creationId xmlns:a16="http://schemas.microsoft.com/office/drawing/2014/main" id="{0F30C86D-5FD9-43D7-AEA0-174864ABE2AF}"/>
              </a:ext>
            </a:extLst>
          </p:cNvPr>
          <p:cNvSpPr/>
          <p:nvPr/>
        </p:nvSpPr>
        <p:spPr>
          <a:xfrm>
            <a:off x="592434" y="1269829"/>
            <a:ext cx="10989967" cy="537691"/>
          </a:xfrm>
          <a:prstGeom prst="rect">
            <a:avLst/>
          </a:prstGeom>
          <a:solidFill>
            <a:srgbClr val="3E5165"/>
          </a:solidFill>
          <a:ln w="28575">
            <a:solidFill>
              <a:srgbClr val="3E5165"/>
            </a:solidFill>
          </a:ln>
          <a:effectLst/>
        </p:spPr>
        <p:style>
          <a:lnRef idx="1">
            <a:schemeClr val="accent1"/>
          </a:lnRef>
          <a:fillRef idx="3">
            <a:schemeClr val="accent1"/>
          </a:fillRef>
          <a:effectRef idx="2">
            <a:schemeClr val="accent1"/>
          </a:effectRef>
          <a:fontRef idx="minor">
            <a:schemeClr val="lt1"/>
          </a:fontRef>
        </p:style>
        <p:txBody>
          <a:bodyPr lIns="68575" tIns="34289" rIns="68575" bIns="34289" rtlCol="0" anchor="ctr"/>
          <a:lstStyle/>
          <a:p>
            <a:pPr algn="ctr" defTabSz="1219170"/>
            <a:r>
              <a:rPr lang="en-US" sz="1867" b="1" dirty="0">
                <a:solidFill>
                  <a:srgbClr val="E5A72D"/>
                </a:solidFill>
                <a:latin typeface="Arial" panose="020B0604020202020204" pitchFamily="34" charset="0"/>
                <a:ea typeface="Arial Rounded MT Bold" charset="0"/>
                <a:cs typeface="Arial" panose="020B0604020202020204" pitchFamily="34" charset="0"/>
              </a:rPr>
              <a:t>VISION</a:t>
            </a:r>
          </a:p>
        </p:txBody>
      </p:sp>
      <p:sp>
        <p:nvSpPr>
          <p:cNvPr id="11" name="Rectangle 10">
            <a:extLst>
              <a:ext uri="{FF2B5EF4-FFF2-40B4-BE49-F238E27FC236}">
                <a16:creationId xmlns:a16="http://schemas.microsoft.com/office/drawing/2014/main" id="{0B1EB990-5521-4324-A896-251AC1F21737}"/>
              </a:ext>
            </a:extLst>
          </p:cNvPr>
          <p:cNvSpPr/>
          <p:nvPr/>
        </p:nvSpPr>
        <p:spPr>
          <a:xfrm>
            <a:off x="592434" y="1807519"/>
            <a:ext cx="10989967" cy="1077026"/>
          </a:xfrm>
          <a:prstGeom prst="rect">
            <a:avLst/>
          </a:prstGeom>
          <a:noFill/>
          <a:ln w="28575">
            <a:solidFill>
              <a:srgbClr val="3E5165"/>
            </a:solidFill>
          </a:ln>
        </p:spPr>
        <p:txBody>
          <a:bodyPr wrap="square">
            <a:spAutoFit/>
          </a:bodyPr>
          <a:lstStyle/>
          <a:p>
            <a:pPr defTabSz="1219170"/>
            <a:r>
              <a:rPr lang="en-US" sz="2133" dirty="0">
                <a:solidFill>
                  <a:prstClr val="black"/>
                </a:solidFill>
                <a:latin typeface="Arial" panose="020B0604020202020204" pitchFamily="34" charset="0"/>
                <a:cs typeface="Arial" panose="020B0604020202020204" pitchFamily="34" charset="0"/>
              </a:rPr>
              <a:t>Science-based GHG emission reduction target setting will become </a:t>
            </a:r>
            <a:r>
              <a:rPr lang="en-US" sz="2133" b="1" dirty="0">
                <a:solidFill>
                  <a:srgbClr val="A74737"/>
                </a:solidFill>
                <a:latin typeface="Arial" panose="020B0604020202020204" pitchFamily="34" charset="0"/>
                <a:cs typeface="Arial" panose="020B0604020202020204" pitchFamily="34" charset="0"/>
              </a:rPr>
              <a:t>standard practice </a:t>
            </a:r>
            <a:r>
              <a:rPr lang="en-US" sz="2133" dirty="0">
                <a:solidFill>
                  <a:prstClr val="black"/>
                </a:solidFill>
                <a:latin typeface="Arial" panose="020B0604020202020204" pitchFamily="34" charset="0"/>
                <a:cs typeface="Arial" panose="020B0604020202020204" pitchFamily="34" charset="0"/>
              </a:rPr>
              <a:t>and corporations will be contributing to </a:t>
            </a:r>
            <a:r>
              <a:rPr lang="en-US" sz="2133" b="1" dirty="0">
                <a:solidFill>
                  <a:srgbClr val="A74737"/>
                </a:solidFill>
                <a:latin typeface="Arial" panose="020B0604020202020204" pitchFamily="34" charset="0"/>
                <a:cs typeface="Arial" panose="020B0604020202020204" pitchFamily="34" charset="0"/>
              </a:rPr>
              <a:t>closing the emissions gap left by country commitments.</a:t>
            </a:r>
            <a:r>
              <a:rPr lang="en-GB" sz="2133" b="1" dirty="0">
                <a:solidFill>
                  <a:srgbClr val="A74737"/>
                </a:solidFill>
                <a:latin typeface="Arial" panose="020B0604020202020204" pitchFamily="34" charset="0"/>
                <a:cs typeface="Arial" panose="020B0604020202020204" pitchFamily="34" charset="0"/>
              </a:rPr>
              <a:t> </a:t>
            </a:r>
            <a:endParaRPr lang="en-US" sz="2133" b="1" dirty="0">
              <a:solidFill>
                <a:srgbClr val="A7473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895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defRPr smtClean="0"/>
        </a:defPPr>
      </a:lstStyle>
    </a:txDef>
  </a:objectDefaults>
  <a:extraClrSchemeLst/>
  <a:extLst>
    <a:ext uri="{05A4C25C-085E-4340-85A3-A5531E510DB2}">
      <thm15:themeFamily xmlns:thm15="http://schemas.microsoft.com/office/thememl/2012/main" name="Presentation1" id="{E4DE7D8C-9F82-4DE0-8314-E049FEDA5D0F}" vid="{26A1ABBD-2A3B-4990-90FE-F560D6565ACB}"/>
    </a:ext>
  </a:extLst>
</a:theme>
</file>

<file path=ppt/theme/theme3.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defRPr smtClean="0"/>
        </a:defPPr>
      </a:lstStyle>
    </a:txDef>
  </a:objectDefaults>
  <a:extraClrSchemeLst/>
  <a:extLst>
    <a:ext uri="{05A4C25C-085E-4340-85A3-A5531E510DB2}">
      <thm15:themeFamily xmlns:thm15="http://schemas.microsoft.com/office/thememl/2012/main" name="Presentation1" id="{E4DE7D8C-9F82-4DE0-8314-E049FEDA5D0F}" vid="{C27A6290-5FAC-45CB-8848-C1B43362CC3C}"/>
    </a:ext>
  </a:extLst>
</a:theme>
</file>

<file path=ppt/theme/theme4.xml><?xml version="1.0" encoding="utf-8"?>
<a:theme xmlns:a="http://schemas.openxmlformats.org/drawingml/2006/main" name="Conclu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4DE7D8C-9F82-4DE0-8314-E049FEDA5D0F}" vid="{D0A23534-CFDF-49E8-A31D-942D3AB9F1CF}"/>
    </a:ext>
  </a:extLst>
</a:theme>
</file>

<file path=ppt/theme/theme5.xml><?xml version="1.0" encoding="utf-8"?>
<a:theme xmlns:a="http://schemas.openxmlformats.org/drawingml/2006/main" name="CD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Autofit/>
      </a:bodyPr>
      <a:lstStyle>
        <a:defPPr marL="0" marR="0" indent="0" algn="l" defTabSz="914400" rtl="0" eaLnBrk="1" fontAlgn="auto" latinLnBrk="0" hangingPunct="1">
          <a:lnSpc>
            <a:spcPct val="150000"/>
          </a:lnSpc>
          <a:spcBef>
            <a:spcPct val="20000"/>
          </a:spcBef>
          <a:spcAft>
            <a:spcPts val="0"/>
          </a:spcAft>
          <a:buClr>
            <a:srgbClr val="B42E3E"/>
          </a:buClr>
          <a:buSzTx/>
          <a:buFont typeface="Wingdings 3" pitchFamily="18" charset="2"/>
          <a:buNone/>
          <a:tabLst/>
          <a:defRPr kumimoji="0" sz="17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defPPr>
      </a:lstStyle>
    </a:txDef>
  </a:objectDefaults>
  <a:extraClrSchemeLst/>
  <a:extLst>
    <a:ext uri="{05A4C25C-085E-4340-85A3-A5531E510DB2}">
      <thm15:themeFamily xmlns:thm15="http://schemas.microsoft.com/office/thememl/2012/main" name="CDP theme" id="{66958F69-61E1-4C57-A167-6A827BC123A7}" vid="{CC88C687-6EAD-479F-8AF2-E7C13D798497}"/>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Autofit/>
      </a:bodyPr>
      <a:lstStyle>
        <a:defPPr marL="0" marR="0" indent="0" algn="l" defTabSz="914400" rtl="0" eaLnBrk="1" fontAlgn="auto" latinLnBrk="0" hangingPunct="1">
          <a:lnSpc>
            <a:spcPct val="150000"/>
          </a:lnSpc>
          <a:spcBef>
            <a:spcPct val="20000"/>
          </a:spcBef>
          <a:spcAft>
            <a:spcPts val="0"/>
          </a:spcAft>
          <a:buClr>
            <a:srgbClr val="B42E3E"/>
          </a:buClr>
          <a:buSzTx/>
          <a:buFont typeface="Wingdings 3" pitchFamily="18" charset="2"/>
          <a:buNone/>
          <a:tabLst/>
          <a:defRPr kumimoji="0" sz="17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260BFFFCF9CB4EA980B450814CA141" ma:contentTypeVersion="5" ma:contentTypeDescription="Create a new document." ma:contentTypeScope="" ma:versionID="2c95a8f371b0686bdccd9c81615b75ce">
  <xsd:schema xmlns:xsd="http://www.w3.org/2001/XMLSchema" xmlns:xs="http://www.w3.org/2001/XMLSchema" xmlns:p="http://schemas.microsoft.com/office/2006/metadata/properties" xmlns:ns2="40ff25b3-493e-4851-82b7-4e504def2eba" xmlns:ns3="c1da8cb9-82a8-4be5-b309-6730a2e98068" targetNamespace="http://schemas.microsoft.com/office/2006/metadata/properties" ma:root="true" ma:fieldsID="76b01e6edc055ff345c5f297b6a57ec9" ns2:_="" ns3:_="">
    <xsd:import namespace="40ff25b3-493e-4851-82b7-4e504def2eba"/>
    <xsd:import namespace="c1da8cb9-82a8-4be5-b309-6730a2e9806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f25b3-493e-4851-82b7-4e504def2eb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da8cb9-82a8-4be5-b309-6730a2e9806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EE6CC0-F79A-4018-A34D-4A5F8442D8FD}">
  <ds:schemaRefs>
    <ds:schemaRef ds:uri="http://schemas.microsoft.com/sharepoint/v3/contenttype/forms"/>
  </ds:schemaRefs>
</ds:datastoreItem>
</file>

<file path=customXml/itemProps2.xml><?xml version="1.0" encoding="utf-8"?>
<ds:datastoreItem xmlns:ds="http://schemas.openxmlformats.org/officeDocument/2006/customXml" ds:itemID="{D2D00E15-B6A8-4371-BD6F-DEDC7E68529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36180C7-EE35-4668-A9F1-7DD89DD9A8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ff25b3-493e-4851-82b7-4e504def2eba"/>
    <ds:schemaRef ds:uri="c1da8cb9-82a8-4be5-b309-6730a2e980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2331</TotalTime>
  <Words>1336</Words>
  <Application>Microsoft Macintosh PowerPoint</Application>
  <PresentationFormat>Widescreen</PresentationFormat>
  <Paragraphs>159</Paragraphs>
  <Slides>17</Slides>
  <Notes>14</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17</vt:i4>
      </vt:variant>
    </vt:vector>
  </HeadingPairs>
  <TitlesOfParts>
    <vt:vector size="37" baseType="lpstr">
      <vt:lpstr>AppleSymbols</vt:lpstr>
      <vt:lpstr>Arial</vt:lpstr>
      <vt:lpstr>Arial Rounded MT Bold</vt:lpstr>
      <vt:lpstr>Avenir Book</vt:lpstr>
      <vt:lpstr>Avenir Heavy</vt:lpstr>
      <vt:lpstr>Calibri</vt:lpstr>
      <vt:lpstr>Calibri Light</vt:lpstr>
      <vt:lpstr>Gotham Bold</vt:lpstr>
      <vt:lpstr>Gotham Book</vt:lpstr>
      <vt:lpstr>Gotham Medium</vt:lpstr>
      <vt:lpstr>LucidaGrande</vt:lpstr>
      <vt:lpstr>Proxima Nova</vt:lpstr>
      <vt:lpstr>Raleway</vt:lpstr>
      <vt:lpstr>Wingdings 3</vt:lpstr>
      <vt:lpstr>Office Theme</vt:lpstr>
      <vt:lpstr>Body</vt:lpstr>
      <vt:lpstr>Title</vt:lpstr>
      <vt:lpstr>Conclusion</vt:lpstr>
      <vt:lpstr>CDP theme</vt:lpstr>
      <vt:lpstr>1_Office Theme</vt:lpstr>
      <vt:lpstr>Challenges in addressing scope 3 emissions  </vt:lpstr>
      <vt:lpstr>PowerPoint Presentation</vt:lpstr>
      <vt:lpstr>Agenda</vt:lpstr>
      <vt:lpstr>PowerPoint Presentation</vt:lpstr>
      <vt:lpstr>Why should we address scope 3?</vt:lpstr>
      <vt:lpstr>Challenges in addressing scope 3</vt:lpstr>
      <vt:lpstr>PowerPoint Presentation</vt:lpstr>
      <vt:lpstr>Science Based Targets initiative</vt:lpstr>
      <vt:lpstr>Science Based Targets initiative</vt:lpstr>
      <vt:lpstr>Summary of SBT scope 3 criteria</vt:lpstr>
      <vt:lpstr>Best practices - ambition</vt:lpstr>
      <vt:lpstr>Best practices – supplier engagement</vt:lpstr>
      <vt:lpstr>Targets not considered relevant/ambitious</vt:lpstr>
      <vt:lpstr>PowerPoint Presentation</vt:lpstr>
      <vt:lpstr>Compendium of best practices in addressing scope 3 emissions</vt:lpstr>
      <vt:lpstr>Resources to consult in the meantime</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Kuettel</dc:creator>
  <cp:lastModifiedBy>Gabriel Kuettel</cp:lastModifiedBy>
  <cp:revision>49</cp:revision>
  <dcterms:created xsi:type="dcterms:W3CDTF">2018-04-12T07:31:25Z</dcterms:created>
  <dcterms:modified xsi:type="dcterms:W3CDTF">2018-05-02T06:07:46Z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0x0101003A260BFFFCF9CB4EA980B450814CA141</vt:lpwstr>
  </property>
</Properties>
</file>