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5" r:id="rId6"/>
    <p:sldMasterId id="2147483668" r:id="rId7"/>
    <p:sldMasterId id="2147483672" r:id="rId8"/>
    <p:sldMasterId id="2147483709" r:id="rId9"/>
  </p:sldMasterIdLst>
  <p:notesMasterIdLst>
    <p:notesMasterId r:id="rId45"/>
  </p:notesMasterIdLst>
  <p:sldIdLst>
    <p:sldId id="284" r:id="rId10"/>
    <p:sldId id="292" r:id="rId11"/>
    <p:sldId id="327" r:id="rId12"/>
    <p:sldId id="346" r:id="rId13"/>
    <p:sldId id="335" r:id="rId14"/>
    <p:sldId id="309" r:id="rId15"/>
    <p:sldId id="274" r:id="rId16"/>
    <p:sldId id="273" r:id="rId17"/>
    <p:sldId id="265" r:id="rId18"/>
    <p:sldId id="275" r:id="rId19"/>
    <p:sldId id="266" r:id="rId20"/>
    <p:sldId id="768" r:id="rId21"/>
    <p:sldId id="769" r:id="rId22"/>
    <p:sldId id="771" r:id="rId23"/>
    <p:sldId id="311" r:id="rId24"/>
    <p:sldId id="775" r:id="rId25"/>
    <p:sldId id="351" r:id="rId26"/>
    <p:sldId id="551" r:id="rId27"/>
    <p:sldId id="601" r:id="rId28"/>
    <p:sldId id="597" r:id="rId29"/>
    <p:sldId id="574" r:id="rId30"/>
    <p:sldId id="599" r:id="rId31"/>
    <p:sldId id="567" r:id="rId32"/>
    <p:sldId id="600" r:id="rId33"/>
    <p:sldId id="595" r:id="rId34"/>
    <p:sldId id="271" r:id="rId35"/>
    <p:sldId id="824" r:id="rId36"/>
    <p:sldId id="811" r:id="rId37"/>
    <p:sldId id="877" r:id="rId38"/>
    <p:sldId id="321" r:id="rId39"/>
    <p:sldId id="322" r:id="rId40"/>
    <p:sldId id="878" r:id="rId41"/>
    <p:sldId id="324" r:id="rId42"/>
    <p:sldId id="326" r:id="rId43"/>
    <p:sldId id="3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595959"/>
    <a:srgbClr val="F2F2F2"/>
    <a:srgbClr val="30B255"/>
    <a:srgbClr val="EBD630"/>
    <a:srgbClr val="35C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2"/>
    <p:restoredTop sz="93702"/>
  </p:normalViewPr>
  <p:slideViewPr>
    <p:cSldViewPr snapToGrid="0" snapToObjects="1">
      <p:cViewPr varScale="1">
        <p:scale>
          <a:sx n="119" d="100"/>
          <a:sy n="119" d="100"/>
        </p:scale>
        <p:origin x="21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cdp076.sharepoint.com/sites/technical/Projects/Science%20Based%20Targets/Data%20Analysis/2017%20Reasons%20for%20Rejection.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Sonya%20Bhonsle\Desktop\Desktop\Climate_Zoho_FullSC_982017.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5005325078822701"/>
          <c:y val="6.5699579623758053E-2"/>
          <c:w val="0.82653871792023104"/>
          <c:h val="0.85257317855880854"/>
        </c:manualLayout>
      </c:layout>
      <c:barChart>
        <c:barDir val="col"/>
        <c:grouping val="clustered"/>
        <c:varyColors val="0"/>
        <c:ser>
          <c:idx val="2"/>
          <c:order val="0"/>
          <c:spPr>
            <a:solidFill>
              <a:schemeClr val="accent2">
                <a:tint val="65000"/>
              </a:schemeClr>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5780-40FE-9CC1-DCC72069C262}"/>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5780-40FE-9CC1-DCC72069C262}"/>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5780-40FE-9CC1-DCC72069C262}"/>
              </c:ext>
            </c:extLst>
          </c:dPt>
          <c:dPt>
            <c:idx val="3"/>
            <c:invertIfNegative val="0"/>
            <c:bubble3D val="0"/>
            <c:spPr>
              <a:solidFill>
                <a:srgbClr val="CE7674"/>
              </a:solidFill>
              <a:ln>
                <a:noFill/>
              </a:ln>
              <a:effectLst/>
            </c:spPr>
            <c:extLst>
              <c:ext xmlns:c16="http://schemas.microsoft.com/office/drawing/2014/chart" uri="{C3380CC4-5D6E-409C-BE32-E72D297353CC}">
                <c16:uniqueId val="{00000007-5780-40FE-9CC1-DCC72069C262}"/>
              </c:ext>
            </c:extLst>
          </c:dPt>
          <c:dPt>
            <c:idx val="4"/>
            <c:invertIfNegative val="0"/>
            <c:bubble3D val="0"/>
            <c:spPr>
              <a:solidFill>
                <a:srgbClr val="CA6A68"/>
              </a:solidFill>
              <a:ln>
                <a:noFill/>
              </a:ln>
              <a:effectLst/>
            </c:spPr>
            <c:extLst>
              <c:ext xmlns:c16="http://schemas.microsoft.com/office/drawing/2014/chart" uri="{C3380CC4-5D6E-409C-BE32-E72D297353CC}">
                <c16:uniqueId val="{00000009-5780-40FE-9CC1-DCC72069C262}"/>
              </c:ext>
            </c:extLst>
          </c:dPt>
          <c:dPt>
            <c:idx val="5"/>
            <c:invertIfNegative val="0"/>
            <c:bubble3D val="0"/>
            <c:spPr>
              <a:solidFill>
                <a:srgbClr val="C25552"/>
              </a:solidFill>
              <a:ln>
                <a:noFill/>
              </a:ln>
              <a:effectLst/>
            </c:spPr>
            <c:extLst>
              <c:ext xmlns:c16="http://schemas.microsoft.com/office/drawing/2014/chart" uri="{C3380CC4-5D6E-409C-BE32-E72D297353CC}">
                <c16:uniqueId val="{0000000B-5780-40FE-9CC1-DCC72069C262}"/>
              </c:ext>
            </c:extLst>
          </c:dPt>
          <c:dPt>
            <c:idx val="6"/>
            <c:invertIfNegative val="0"/>
            <c:bubble3D val="0"/>
            <c:spPr>
              <a:solidFill>
                <a:srgbClr val="B0413E"/>
              </a:solidFill>
              <a:ln>
                <a:noFill/>
              </a:ln>
              <a:effectLst/>
            </c:spPr>
            <c:extLst>
              <c:ext xmlns:c16="http://schemas.microsoft.com/office/drawing/2014/chart" uri="{C3380CC4-5D6E-409C-BE32-E72D297353CC}">
                <c16:uniqueId val="{0000000D-5780-40FE-9CC1-DCC72069C262}"/>
              </c:ext>
            </c:extLst>
          </c:dPt>
          <c:dPt>
            <c:idx val="7"/>
            <c:invertIfNegative val="0"/>
            <c:bubble3D val="0"/>
            <c:spPr>
              <a:solidFill>
                <a:srgbClr val="C00000"/>
              </a:solidFill>
              <a:ln>
                <a:noFill/>
              </a:ln>
              <a:effectLst/>
            </c:spPr>
            <c:extLst>
              <c:ext xmlns:c16="http://schemas.microsoft.com/office/drawing/2014/chart" uri="{C3380CC4-5D6E-409C-BE32-E72D297353CC}">
                <c16:uniqueId val="{00000000-7D45-41CB-85A0-B521A66152C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Sheet1!$D$2:$K$2</c:f>
              <c:strCache>
                <c:ptCount val="8"/>
                <c:pt idx="0">
                  <c:v>2010</c:v>
                </c:pt>
                <c:pt idx="1">
                  <c:v>2011</c:v>
                </c:pt>
                <c:pt idx="2">
                  <c:v>2012</c:v>
                </c:pt>
                <c:pt idx="3">
                  <c:v>2013</c:v>
                </c:pt>
                <c:pt idx="4">
                  <c:v>2014</c:v>
                </c:pt>
                <c:pt idx="5">
                  <c:v>2015</c:v>
                </c:pt>
                <c:pt idx="6">
                  <c:v>2016</c:v>
                </c:pt>
                <c:pt idx="7">
                  <c:v>2017</c:v>
                </c:pt>
              </c:strCache>
            </c:strRef>
          </c:cat>
          <c:val>
            <c:numRef>
              <c:f>Sheet1!$D$3:$K$3</c:f>
              <c:numCache>
                <c:formatCode>General</c:formatCode>
                <c:ptCount val="8"/>
                <c:pt idx="0">
                  <c:v>1000</c:v>
                </c:pt>
                <c:pt idx="1">
                  <c:v>1864</c:v>
                </c:pt>
                <c:pt idx="2">
                  <c:v>2415</c:v>
                </c:pt>
                <c:pt idx="3">
                  <c:v>2868</c:v>
                </c:pt>
                <c:pt idx="4">
                  <c:v>3395</c:v>
                </c:pt>
                <c:pt idx="5">
                  <c:v>3932</c:v>
                </c:pt>
                <c:pt idx="6">
                  <c:v>4313</c:v>
                </c:pt>
                <c:pt idx="7">
                  <c:v>4700</c:v>
                </c:pt>
              </c:numCache>
            </c:numRef>
          </c:val>
          <c:extLst>
            <c:ext xmlns:c16="http://schemas.microsoft.com/office/drawing/2014/chart" uri="{C3380CC4-5D6E-409C-BE32-E72D297353CC}">
              <c16:uniqueId val="{00000000-6777-44E4-9806-1CC2B5DAE501}"/>
            </c:ext>
          </c:extLst>
        </c:ser>
        <c:dLbls>
          <c:showLegendKey val="0"/>
          <c:showVal val="0"/>
          <c:showCatName val="0"/>
          <c:showSerName val="0"/>
          <c:showPercent val="0"/>
          <c:showBubbleSize val="0"/>
        </c:dLbls>
        <c:gapWidth val="16"/>
        <c:overlap val="-8"/>
        <c:axId val="-1320419696"/>
        <c:axId val="-1320432208"/>
      </c:barChart>
      <c:catAx>
        <c:axId val="-1320419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0432208"/>
        <c:crosses val="autoZero"/>
        <c:auto val="1"/>
        <c:lblAlgn val="ctr"/>
        <c:lblOffset val="100"/>
        <c:noMultiLvlLbl val="0"/>
      </c:catAx>
      <c:valAx>
        <c:axId val="-1320432208"/>
        <c:scaling>
          <c:orientation val="minMax"/>
        </c:scaling>
        <c:delete val="0"/>
        <c:axPos val="l"/>
        <c:numFmt formatCode="General" sourceLinked="1"/>
        <c:majorTickMark val="out"/>
        <c:minorTickMark val="none"/>
        <c:tickLblPos val="nextTo"/>
        <c:spPr>
          <a:noFill/>
          <a:ln>
            <a:solidFill>
              <a:srgbClr val="621B4B"/>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041969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2681288500211"/>
          <c:y val="0.14060204802097223"/>
          <c:w val="0.74476548676163401"/>
          <c:h val="0.74158008352888827"/>
        </c:manualLayout>
      </c:layout>
      <c:barChart>
        <c:barDir val="col"/>
        <c:grouping val="clustered"/>
        <c:varyColors val="0"/>
        <c:ser>
          <c:idx val="2"/>
          <c:order val="0"/>
          <c:tx>
            <c:strRef>
              <c:f>Sheet1!$C$3</c:f>
              <c:strCache>
                <c:ptCount val="1"/>
                <c:pt idx="0">
                  <c:v>Water</c:v>
                </c:pt>
              </c:strCache>
            </c:strRef>
          </c:tx>
          <c:spPr>
            <a:solidFill>
              <a:schemeClr val="tx2">
                <a:lumMod val="60000"/>
                <a:lumOff val="40000"/>
              </a:schemeClr>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1-5997-44B9-A0C9-52E3A2CAD1A9}"/>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5997-44B9-A0C9-52E3A2CAD1A9}"/>
              </c:ext>
            </c:extLst>
          </c:dPt>
          <c:dPt>
            <c:idx val="2"/>
            <c:invertIfNegative val="0"/>
            <c:bubble3D val="0"/>
            <c:spPr>
              <a:solidFill>
                <a:srgbClr val="4081D0"/>
              </a:solidFill>
              <a:ln>
                <a:noFill/>
              </a:ln>
              <a:effectLst/>
            </c:spPr>
            <c:extLst>
              <c:ext xmlns:c16="http://schemas.microsoft.com/office/drawing/2014/chart" uri="{C3380CC4-5D6E-409C-BE32-E72D297353CC}">
                <c16:uniqueId val="{00000005-5997-44B9-A0C9-52E3A2CAD1A9}"/>
              </c:ext>
            </c:extLst>
          </c:dPt>
          <c:dPt>
            <c:idx val="3"/>
            <c:invertIfNegative val="0"/>
            <c:bubble3D val="0"/>
            <c:spPr>
              <a:solidFill>
                <a:srgbClr val="2B67AF"/>
              </a:solidFill>
              <a:ln>
                <a:noFill/>
              </a:ln>
              <a:effectLst/>
            </c:spPr>
            <c:extLst>
              <c:ext xmlns:c16="http://schemas.microsoft.com/office/drawing/2014/chart" uri="{C3380CC4-5D6E-409C-BE32-E72D297353CC}">
                <c16:uniqueId val="{00000007-5997-44B9-A0C9-52E3A2CAD1A9}"/>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Sheet1!$D$2:$H$2</c:f>
              <c:strCache>
                <c:ptCount val="5"/>
                <c:pt idx="0">
                  <c:v>2013</c:v>
                </c:pt>
                <c:pt idx="1">
                  <c:v>2014</c:v>
                </c:pt>
                <c:pt idx="2">
                  <c:v>2015</c:v>
                </c:pt>
                <c:pt idx="3">
                  <c:v>2016</c:v>
                </c:pt>
                <c:pt idx="4">
                  <c:v>2017</c:v>
                </c:pt>
              </c:strCache>
            </c:strRef>
          </c:cat>
          <c:val>
            <c:numRef>
              <c:f>Sheet1!$D$3:$H$3</c:f>
              <c:numCache>
                <c:formatCode>General</c:formatCode>
                <c:ptCount val="5"/>
                <c:pt idx="0">
                  <c:v>229</c:v>
                </c:pt>
                <c:pt idx="1">
                  <c:v>660</c:v>
                </c:pt>
                <c:pt idx="2">
                  <c:v>826</c:v>
                </c:pt>
                <c:pt idx="3">
                  <c:v>987</c:v>
                </c:pt>
                <c:pt idx="4">
                  <c:v>1530</c:v>
                </c:pt>
              </c:numCache>
            </c:numRef>
          </c:val>
          <c:extLst>
            <c:ext xmlns:c16="http://schemas.microsoft.com/office/drawing/2014/chart" uri="{C3380CC4-5D6E-409C-BE32-E72D297353CC}">
              <c16:uniqueId val="{00000000-C7CF-4EEB-9E86-CFF78C35DABF}"/>
            </c:ext>
          </c:extLst>
        </c:ser>
        <c:dLbls>
          <c:dLblPos val="outEnd"/>
          <c:showLegendKey val="0"/>
          <c:showVal val="1"/>
          <c:showCatName val="0"/>
          <c:showSerName val="0"/>
          <c:showPercent val="0"/>
          <c:showBubbleSize val="0"/>
        </c:dLbls>
        <c:gapWidth val="33"/>
        <c:axId val="-970534032"/>
        <c:axId val="-970543280"/>
      </c:barChart>
      <c:catAx>
        <c:axId val="-970534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70543280"/>
        <c:crosses val="autoZero"/>
        <c:auto val="1"/>
        <c:lblAlgn val="ctr"/>
        <c:lblOffset val="100"/>
        <c:noMultiLvlLbl val="0"/>
      </c:catAx>
      <c:valAx>
        <c:axId val="-970543280"/>
        <c:scaling>
          <c:orientation val="minMax"/>
          <c:max val="1500"/>
          <c:min val="0"/>
        </c:scaling>
        <c:delete val="0"/>
        <c:axPos val="l"/>
        <c:numFmt formatCode="General" sourceLinked="1"/>
        <c:majorTickMark val="out"/>
        <c:minorTickMark val="none"/>
        <c:tickLblPos val="nextTo"/>
        <c:spPr>
          <a:noFill/>
          <a:ln>
            <a:solidFill>
              <a:srgbClr val="621B4B"/>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70534032"/>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4165451540781"/>
          <c:y val="0.15424317127103504"/>
          <c:w val="0.60747315881193309"/>
          <c:h val="0.59059645067302369"/>
        </c:manualLayout>
      </c:layout>
      <c:ofPieChart>
        <c:ofPieType val="bar"/>
        <c:varyColors val="1"/>
        <c:ser>
          <c:idx val="0"/>
          <c:order val="0"/>
          <c:dPt>
            <c:idx val="0"/>
            <c:bubble3D val="0"/>
            <c:spPr>
              <a:solidFill>
                <a:srgbClr val="A74737"/>
              </a:solidFill>
              <a:ln w="19050">
                <a:solidFill>
                  <a:schemeClr val="lt1"/>
                </a:solidFill>
              </a:ln>
              <a:effectLst/>
            </c:spPr>
            <c:extLst>
              <c:ext xmlns:c16="http://schemas.microsoft.com/office/drawing/2014/chart" uri="{C3380CC4-5D6E-409C-BE32-E72D297353CC}">
                <c16:uniqueId val="{00000001-7612-482E-B70B-F506B1954B68}"/>
              </c:ext>
            </c:extLst>
          </c:dPt>
          <c:dPt>
            <c:idx val="1"/>
            <c:bubble3D val="0"/>
            <c:spPr>
              <a:solidFill>
                <a:srgbClr val="E5A72D"/>
              </a:solidFill>
              <a:ln w="19050">
                <a:solidFill>
                  <a:schemeClr val="lt1"/>
                </a:solidFill>
              </a:ln>
              <a:effectLst/>
            </c:spPr>
            <c:extLst>
              <c:ext xmlns:c16="http://schemas.microsoft.com/office/drawing/2014/chart" uri="{C3380CC4-5D6E-409C-BE32-E72D297353CC}">
                <c16:uniqueId val="{00000003-7612-482E-B70B-F506B1954B68}"/>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7612-482E-B70B-F506B1954B68}"/>
              </c:ext>
            </c:extLst>
          </c:dPt>
          <c:dPt>
            <c:idx val="3"/>
            <c:bubble3D val="0"/>
            <c:spPr>
              <a:solidFill>
                <a:srgbClr val="C8730A"/>
              </a:solidFill>
              <a:ln w="19050">
                <a:solidFill>
                  <a:schemeClr val="lt1"/>
                </a:solidFill>
              </a:ln>
              <a:effectLst/>
            </c:spPr>
            <c:extLst>
              <c:ext xmlns:c16="http://schemas.microsoft.com/office/drawing/2014/chart" uri="{C3380CC4-5D6E-409C-BE32-E72D297353CC}">
                <c16:uniqueId val="{00000007-7612-482E-B70B-F506B1954B68}"/>
              </c:ext>
            </c:extLst>
          </c:dPt>
          <c:dPt>
            <c:idx val="4"/>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9-7612-482E-B70B-F506B1954B68}"/>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7612-482E-B70B-F506B1954B68}"/>
              </c:ext>
            </c:extLst>
          </c:dPt>
          <c:dPt>
            <c:idx val="6"/>
            <c:bubble3D val="0"/>
            <c:spPr>
              <a:solidFill>
                <a:srgbClr val="3E5165">
                  <a:alpha val="80000"/>
                </a:srgbClr>
              </a:solidFill>
              <a:ln w="19050">
                <a:solidFill>
                  <a:schemeClr val="lt1"/>
                </a:solidFill>
              </a:ln>
              <a:effectLst/>
            </c:spPr>
            <c:extLst>
              <c:ext xmlns:c16="http://schemas.microsoft.com/office/drawing/2014/chart" uri="{C3380CC4-5D6E-409C-BE32-E72D297353CC}">
                <c16:uniqueId val="{0000000D-7612-482E-B70B-F506B1954B68}"/>
              </c:ext>
            </c:extLst>
          </c:dPt>
          <c:dPt>
            <c:idx val="7"/>
            <c:bubble3D val="0"/>
            <c:spPr>
              <a:solidFill>
                <a:srgbClr val="3E5165">
                  <a:alpha val="65098"/>
                </a:srgbClr>
              </a:solidFill>
              <a:ln w="19050">
                <a:solidFill>
                  <a:schemeClr val="lt1"/>
                </a:solidFill>
              </a:ln>
              <a:effectLst/>
            </c:spPr>
            <c:extLst>
              <c:ext xmlns:c16="http://schemas.microsoft.com/office/drawing/2014/chart" uri="{C3380CC4-5D6E-409C-BE32-E72D297353CC}">
                <c16:uniqueId val="{0000000F-7612-482E-B70B-F506B1954B68}"/>
              </c:ext>
            </c:extLst>
          </c:dPt>
          <c:dPt>
            <c:idx val="8"/>
            <c:bubble3D val="0"/>
            <c:spPr>
              <a:solidFill>
                <a:srgbClr val="3E5165">
                  <a:alpha val="50196"/>
                </a:srgbClr>
              </a:solidFill>
              <a:ln w="19050">
                <a:solidFill>
                  <a:schemeClr val="lt1"/>
                </a:solidFill>
              </a:ln>
              <a:effectLst/>
            </c:spPr>
            <c:extLst>
              <c:ext xmlns:c16="http://schemas.microsoft.com/office/drawing/2014/chart" uri="{C3380CC4-5D6E-409C-BE32-E72D297353CC}">
                <c16:uniqueId val="{00000011-7612-482E-B70B-F506B1954B68}"/>
              </c:ext>
            </c:extLst>
          </c:dPt>
          <c:dPt>
            <c:idx val="9"/>
            <c:bubble3D val="0"/>
            <c:spPr>
              <a:solidFill>
                <a:srgbClr val="3E5165">
                  <a:alpha val="34902"/>
                </a:srgbClr>
              </a:solidFill>
              <a:ln w="19050">
                <a:solidFill>
                  <a:schemeClr val="lt1"/>
                </a:solidFill>
              </a:ln>
              <a:effectLst/>
            </c:spPr>
            <c:extLst>
              <c:ext xmlns:c16="http://schemas.microsoft.com/office/drawing/2014/chart" uri="{C3380CC4-5D6E-409C-BE32-E72D297353CC}">
                <c16:uniqueId val="{00000013-7612-482E-B70B-F506B1954B68}"/>
              </c:ext>
            </c:extLst>
          </c:dPt>
          <c:dPt>
            <c:idx val="10"/>
            <c:bubble3D val="0"/>
            <c:spPr>
              <a:solidFill>
                <a:srgbClr val="3E5165"/>
              </a:solidFill>
              <a:ln w="19050">
                <a:solidFill>
                  <a:schemeClr val="lt1"/>
                </a:solidFill>
              </a:ln>
              <a:effectLst/>
            </c:spPr>
            <c:extLst>
              <c:ext xmlns:c16="http://schemas.microsoft.com/office/drawing/2014/chart" uri="{C3380CC4-5D6E-409C-BE32-E72D297353CC}">
                <c16:uniqueId val="{00000015-7612-482E-B70B-F506B1954B68}"/>
              </c:ext>
            </c:extLst>
          </c:dPt>
          <c:dLbls>
            <c:dLbl>
              <c:idx val="0"/>
              <c:layout>
                <c:manualLayout>
                  <c:x val="-4.7451273451929621E-2"/>
                  <c:y val="4.3570138344218044E-2"/>
                </c:manualLayout>
              </c:layout>
              <c:tx>
                <c:rich>
                  <a:bodyPr/>
                  <a:lstStyle/>
                  <a:p>
                    <a:r>
                      <a:rPr lang="en-GB"/>
                      <a:t>Target year 5 to 15 years from submission
</a:t>
                    </a:r>
                    <a:fld id="{F96A9B6F-61D4-4262-BDB4-C4162E65CA16}" type="PERCENTAGE">
                      <a:rPr lang="en-GB"/>
                      <a:pPr/>
                      <a:t>[PERCENTAGE]</a:t>
                    </a:fld>
                    <a:endParaRPr lang="en-GB"/>
                  </a:p>
                </c:rich>
              </c:tx>
              <c:dLblPos val="bestFit"/>
              <c:showLegendKey val="0"/>
              <c:showVal val="0"/>
              <c:showCatName val="1"/>
              <c:showSerName val="0"/>
              <c:showPercent val="1"/>
              <c:showBubbleSize val="0"/>
              <c:extLst>
                <c:ext xmlns:c15="http://schemas.microsoft.com/office/drawing/2012/chart" uri="{CE6537A1-D6FC-4f65-9D91-7224C49458BB}">
                  <c15:layout>
                    <c:manualLayout>
                      <c:w val="0.21865837950811703"/>
                      <c:h val="0.19438958185346281"/>
                    </c:manualLayout>
                  </c15:layout>
                  <c15:dlblFieldTable/>
                  <c15:showDataLabelsRange val="0"/>
                </c:ext>
                <c:ext xmlns:c16="http://schemas.microsoft.com/office/drawing/2014/chart" uri="{C3380CC4-5D6E-409C-BE32-E72D297353CC}">
                  <c16:uniqueId val="{00000001-7612-482E-B70B-F506B1954B68}"/>
                </c:ext>
              </c:extLst>
            </c:dLbl>
            <c:dLbl>
              <c:idx val="1"/>
              <c:layout>
                <c:manualLayout>
                  <c:x val="-2.8033804802177514E-2"/>
                  <c:y val="0.1622411197734519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658172936716243"/>
                      <c:h val="0.10917481815314632"/>
                    </c:manualLayout>
                  </c15:layout>
                </c:ext>
                <c:ext xmlns:c16="http://schemas.microsoft.com/office/drawing/2014/chart" uri="{C3380CC4-5D6E-409C-BE32-E72D297353CC}">
                  <c16:uniqueId val="{00000003-7612-482E-B70B-F506B1954B68}"/>
                </c:ext>
              </c:extLst>
            </c:dLbl>
            <c:dLbl>
              <c:idx val="2"/>
              <c:layout>
                <c:manualLayout>
                  <c:x val="-3.3351074171284155E-2"/>
                  <c:y val="0.19604102361277886"/>
                </c:manualLayout>
              </c:layout>
              <c:tx>
                <c:rich>
                  <a:bodyPr rot="0" vert="horz"/>
                  <a:lstStyle/>
                  <a:p>
                    <a:pPr algn="ctr">
                      <a:defRPr/>
                    </a:pPr>
                    <a:r>
                      <a:rPr lang="en-US"/>
                      <a:t>Company-wide emissions covered
</a:t>
                    </a:r>
                    <a:fld id="{DEB9A8B5-37A7-4E49-97BA-70EB8FCE7A02}" type="PERCENTAGE">
                      <a:rPr lang="en-US"/>
                      <a:pPr algn="ctr">
                        <a:defRPr/>
                      </a:pPr>
                      <a:t>[PERCENTAGE]</a:t>
                    </a:fld>
                    <a:endParaRPr lang="en-US"/>
                  </a:p>
                </c:rich>
              </c:tx>
              <c:spPr>
                <a:solidFill>
                  <a:schemeClr val="bg1"/>
                </a:solid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64274083795081"/>
                      <c:h val="0.15869228253129178"/>
                    </c:manualLayout>
                  </c15:layout>
                  <c15:dlblFieldTable/>
                  <c15:showDataLabelsRange val="0"/>
                </c:ext>
                <c:ext xmlns:c16="http://schemas.microsoft.com/office/drawing/2014/chart" uri="{C3380CC4-5D6E-409C-BE32-E72D297353CC}">
                  <c16:uniqueId val="{00000005-7612-482E-B70B-F506B1954B68}"/>
                </c:ext>
              </c:extLst>
            </c:dLbl>
            <c:dLbl>
              <c:idx val="3"/>
              <c:layout>
                <c:manualLayout>
                  <c:x val="-5.4066593338305373E-2"/>
                  <c:y val="0.18493529059770525"/>
                </c:manualLayout>
              </c:layout>
              <c:tx>
                <c:rich>
                  <a:bodyPr/>
                  <a:lstStyle/>
                  <a:p>
                    <a:r>
                      <a:rPr lang="en-US" dirty="0"/>
                      <a:t>Level of ambition</a:t>
                    </a:r>
                    <a:r>
                      <a:rPr lang="en-US" baseline="0" dirty="0"/>
                      <a:t>
</a:t>
                    </a:r>
                    <a:fld id="{A0286B10-DF4D-4B37-A748-B040DCCBA6A2}"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8049370564790512"/>
                      <c:h val="0.12114678058950507"/>
                    </c:manualLayout>
                  </c15:layout>
                  <c15:dlblFieldTable/>
                  <c15:showDataLabelsRange val="0"/>
                </c:ext>
                <c:ext xmlns:c16="http://schemas.microsoft.com/office/drawing/2014/chart" uri="{C3380CC4-5D6E-409C-BE32-E72D297353CC}">
                  <c16:uniqueId val="{00000007-7612-482E-B70B-F506B1954B68}"/>
                </c:ext>
              </c:extLst>
            </c:dLbl>
            <c:dLbl>
              <c:idx val="4"/>
              <c:layout>
                <c:manualLayout>
                  <c:x val="-7.6178732866724982E-2"/>
                  <c:y val="0.15194006060879123"/>
                </c:manualLayout>
              </c:layout>
              <c:tx>
                <c:rich>
                  <a:bodyPr/>
                  <a:lstStyle/>
                  <a:p>
                    <a:r>
                      <a:rPr lang="en-US" dirty="0"/>
                      <a:t>Progress to date 
 </a:t>
                    </a:r>
                    <a:fld id="{C1CFD763-5333-4E14-B0F2-3BD0B9F842B5}" type="PERCENTAGE">
                      <a:rPr lang="en-US" smtClean="0"/>
                      <a:pPr/>
                      <a:t>[PERCENTAGE]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8151599105667346"/>
                      <c:h val="0.15494709457557754"/>
                    </c:manualLayout>
                  </c15:layout>
                  <c15:dlblFieldTable/>
                  <c15:showDataLabelsRange val="0"/>
                </c:ext>
                <c:ext xmlns:c16="http://schemas.microsoft.com/office/drawing/2014/chart" uri="{C3380CC4-5D6E-409C-BE32-E72D297353CC}">
                  <c16:uniqueId val="{00000009-7612-482E-B70B-F506B1954B68}"/>
                </c:ext>
              </c:extLst>
            </c:dLbl>
            <c:dLbl>
              <c:idx val="5"/>
              <c:layout>
                <c:manualLayout>
                  <c:x val="-7.6735746573345004E-2"/>
                  <c:y val="6.0034183873193141E-2"/>
                </c:manualLayout>
              </c:layout>
              <c:tx>
                <c:rich>
                  <a:bodyPr/>
                  <a:lstStyle/>
                  <a:p>
                    <a:r>
                      <a:rPr lang="en-US" dirty="0"/>
                      <a:t> Significance threshold
 3%</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165261981141246"/>
                      <c:h val="0.15720924544453957"/>
                    </c:manualLayout>
                  </c15:layout>
                </c:ext>
                <c:ext xmlns:c16="http://schemas.microsoft.com/office/drawing/2014/chart" uri="{C3380CC4-5D6E-409C-BE32-E72D297353CC}">
                  <c16:uniqueId val="{0000000B-7612-482E-B70B-F506B1954B68}"/>
                </c:ext>
              </c:extLst>
            </c:dLbl>
            <c:dLbl>
              <c:idx val="6"/>
              <c:layout>
                <c:manualLayout>
                  <c:x val="9.2398172450665894E-3"/>
                  <c:y val="-2.2211697712786641E-2"/>
                </c:manualLayout>
              </c:layout>
              <c:tx>
                <c:rich>
                  <a:bodyPr/>
                  <a:lstStyle/>
                  <a:p>
                    <a:r>
                      <a:rPr lang="en-US"/>
                      <a:t>Level of ambition
</a:t>
                    </a:r>
                    <a:fld id="{24D262CA-BF51-4A83-A3AB-64D8E444C5DF}"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6290675810414121"/>
                      <c:h val="0.11440366972477063"/>
                    </c:manualLayout>
                  </c15:layout>
                  <c15:dlblFieldTable/>
                  <c15:showDataLabelsRange val="0"/>
                </c:ext>
                <c:ext xmlns:c16="http://schemas.microsoft.com/office/drawing/2014/chart" uri="{C3380CC4-5D6E-409C-BE32-E72D297353CC}">
                  <c16:uniqueId val="{0000000D-7612-482E-B70B-F506B1954B68}"/>
                </c:ext>
              </c:extLst>
            </c:dLbl>
            <c:dLbl>
              <c:idx val="7"/>
              <c:layout>
                <c:manualLayout>
                  <c:x val="8.9354282103625941E-3"/>
                  <c:y val="-4.6354534970898503E-2"/>
                </c:manualLayout>
              </c:layout>
              <c:tx>
                <c:rich>
                  <a:bodyPr/>
                  <a:lstStyle/>
                  <a:p>
                    <a:r>
                      <a:rPr lang="en-US" dirty="0"/>
                      <a:t>Screening not conducted</a:t>
                    </a:r>
                    <a:r>
                      <a:rPr lang="en-US" baseline="0" dirty="0"/>
                      <a:t>
</a:t>
                    </a:r>
                    <a:fld id="{94BBBE52-71D1-4195-BDA1-E0CBF3A45DF4}"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232102545714259"/>
                      <c:h val="0.12114690938861999"/>
                    </c:manualLayout>
                  </c15:layout>
                  <c15:dlblFieldTable/>
                  <c15:showDataLabelsRange val="0"/>
                </c:ext>
                <c:ext xmlns:c16="http://schemas.microsoft.com/office/drawing/2014/chart" uri="{C3380CC4-5D6E-409C-BE32-E72D297353CC}">
                  <c16:uniqueId val="{0000000F-7612-482E-B70B-F506B1954B68}"/>
                </c:ext>
              </c:extLst>
            </c:dLbl>
            <c:dLbl>
              <c:idx val="8"/>
              <c:layout>
                <c:manualLayout>
                  <c:x val="1.3620163798969459E-2"/>
                  <c:y val="3.2083637291752377E-2"/>
                </c:manualLayout>
              </c:layout>
              <c:tx>
                <c:rich>
                  <a:bodyPr/>
                  <a:lstStyle/>
                  <a:p>
                    <a:r>
                      <a:rPr lang="en-GB"/>
                      <a:t>Boundary does not cover 2/3 of scope 3 
</a:t>
                    </a:r>
                    <a:fld id="{63F6ACB7-B715-4DD0-9D2F-7C7BEDB0DE47}" type="PERCENTAGE">
                      <a:rPr lang="en-GB"/>
                      <a:pPr/>
                      <a:t>[PERCENTAGE]</a:t>
                    </a:fld>
                    <a:endParaRPr lang="en-GB"/>
                  </a:p>
                </c:rich>
              </c:tx>
              <c:dLblPos val="bestFit"/>
              <c:showLegendKey val="0"/>
              <c:showVal val="0"/>
              <c:showCatName val="1"/>
              <c:showSerName val="0"/>
              <c:showPercent val="1"/>
              <c:showBubbleSize val="0"/>
              <c:extLst>
                <c:ext xmlns:c15="http://schemas.microsoft.com/office/drawing/2012/chart" uri="{CE6537A1-D6FC-4f65-9D91-7224C49458BB}">
                  <c15:layout>
                    <c:manualLayout>
                      <c:w val="0.25825070477301443"/>
                      <c:h val="0.20443384955475469"/>
                    </c:manualLayout>
                  </c15:layout>
                  <c15:dlblFieldTable/>
                  <c15:showDataLabelsRange val="0"/>
                </c:ext>
                <c:ext xmlns:c16="http://schemas.microsoft.com/office/drawing/2014/chart" uri="{C3380CC4-5D6E-409C-BE32-E72D297353CC}">
                  <c16:uniqueId val="{00000011-7612-482E-B70B-F506B1954B68}"/>
                </c:ext>
              </c:extLst>
            </c:dLbl>
            <c:dLbl>
              <c:idx val="9"/>
              <c:layout>
                <c:manualLayout>
                  <c:x val="1.3370030135121998E-2"/>
                  <c:y val="0.19502167342184018"/>
                </c:manualLayout>
              </c:layout>
              <c:tx>
                <c:rich>
                  <a:bodyPr/>
                  <a:lstStyle/>
                  <a:p>
                    <a:r>
                      <a:rPr lang="en-US"/>
                      <a:t>No scope 3 target though scope 3 significant
</a:t>
                    </a:r>
                    <a:fld id="{09E75A40-43F5-4D5F-980D-4A5C536934EC}"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5711067366579177"/>
                      <c:h val="0.1672535581432423"/>
                    </c:manualLayout>
                  </c15:layout>
                  <c15:dlblFieldTable/>
                  <c15:showDataLabelsRange val="0"/>
                </c:ext>
                <c:ext xmlns:c16="http://schemas.microsoft.com/office/drawing/2014/chart" uri="{C3380CC4-5D6E-409C-BE32-E72D297353CC}">
                  <c16:uniqueId val="{00000013-7612-482E-B70B-F506B1954B68}"/>
                </c:ext>
              </c:extLst>
            </c:dLbl>
            <c:dLbl>
              <c:idx val="10"/>
              <c:layout>
                <c:manualLayout>
                  <c:x val="-1.8518518518518576E-2"/>
                  <c:y val="-4.2885781275874155E-2"/>
                </c:manualLayout>
              </c:layout>
              <c:tx>
                <c:rich>
                  <a:bodyPr rot="0" vert="horz"/>
                  <a:lstStyle/>
                  <a:p>
                    <a:pPr algn="ctr">
                      <a:defRPr/>
                    </a:pPr>
                    <a:r>
                      <a:rPr lang="en-US" dirty="0"/>
                      <a:t> Scope 3    
 64%</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612-482E-B70B-F506B1954B68}"/>
                </c:ext>
              </c:extLst>
            </c:dLbl>
            <c:spPr>
              <a:solidFill>
                <a:schemeClr val="bg1"/>
              </a:solidFill>
              <a:ln>
                <a:noFill/>
              </a:ln>
              <a:effectLst/>
            </c:spPr>
            <c:txPr>
              <a:bodyPr rot="0" vert="horz"/>
              <a:lstStyle/>
              <a:p>
                <a:pPr algn="ctr">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data'!$B$6:$B$15</c:f>
              <c:strCache>
                <c:ptCount val="10"/>
                <c:pt idx="0">
                  <c:v>C4 - S1 S2 target year 5 to 15 years from submission</c:v>
                </c:pt>
                <c:pt idx="1">
                  <c:v>Other</c:v>
                </c:pt>
                <c:pt idx="2">
                  <c:v>C1 - S1 S2 company-wide emissions covered</c:v>
                </c:pt>
                <c:pt idx="3">
                  <c:v>C6 - S1 S2 level of ambition</c:v>
                </c:pt>
                <c:pt idx="4">
                  <c:v>C5 - S1 S2 progress to date</c:v>
                </c:pt>
                <c:pt idx="5">
                  <c:v>C2 - S1 S2 significance threshold</c:v>
                </c:pt>
                <c:pt idx="6">
                  <c:v>C12-  S3 level of ambition</c:v>
                </c:pt>
                <c:pt idx="7">
                  <c:v>C11 - S3 screening conducted</c:v>
                </c:pt>
                <c:pt idx="8">
                  <c:v>C11 - S3 boundary covers 2/3 of S3 or top 3 categories</c:v>
                </c:pt>
                <c:pt idx="9">
                  <c:v>C11 - S3 target required if S3 is significant</c:v>
                </c:pt>
              </c:strCache>
            </c:strRef>
          </c:cat>
          <c:val>
            <c:numRef>
              <c:f>'All data'!$E$6:$E$15</c:f>
              <c:numCache>
                <c:formatCode>General</c:formatCode>
                <c:ptCount val="10"/>
                <c:pt idx="0">
                  <c:v>8</c:v>
                </c:pt>
                <c:pt idx="1">
                  <c:v>6</c:v>
                </c:pt>
                <c:pt idx="2">
                  <c:v>5</c:v>
                </c:pt>
                <c:pt idx="3">
                  <c:v>3</c:v>
                </c:pt>
                <c:pt idx="4">
                  <c:v>2</c:v>
                </c:pt>
                <c:pt idx="5">
                  <c:v>2</c:v>
                </c:pt>
                <c:pt idx="6">
                  <c:v>19</c:v>
                </c:pt>
                <c:pt idx="7">
                  <c:v>16</c:v>
                </c:pt>
                <c:pt idx="8">
                  <c:v>7</c:v>
                </c:pt>
                <c:pt idx="9">
                  <c:v>3</c:v>
                </c:pt>
              </c:numCache>
            </c:numRef>
          </c:val>
          <c:extLst>
            <c:ext xmlns:c16="http://schemas.microsoft.com/office/drawing/2014/chart" uri="{C3380CC4-5D6E-409C-BE32-E72D297353CC}">
              <c16:uniqueId val="{00000016-7612-482E-B70B-F506B1954B68}"/>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8-7612-482E-B70B-F506B1954B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A-7612-482E-B70B-F506B1954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C-7612-482E-B70B-F506B1954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E-7612-482E-B70B-F506B1954B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0-7612-482E-B70B-F506B1954B6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2-7612-482E-B70B-F506B1954B6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4-7612-482E-B70B-F506B1954B6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6-7612-482E-B70B-F506B1954B6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8-7612-482E-B70B-F506B1954B6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A-7612-482E-B70B-F506B1954B6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2C-7612-482E-B70B-F506B1954B68}"/>
              </c:ext>
            </c:extLst>
          </c:dPt>
          <c:dLbls>
            <c:spPr>
              <a:noFill/>
              <a:ln>
                <a:noFill/>
              </a:ln>
              <a:effectLst/>
            </c:spPr>
            <c:txPr>
              <a:bodyPr rot="0" vert="horz"/>
              <a:lstStyle/>
              <a:p>
                <a:pPr>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data'!$B$6:$B$15</c:f>
              <c:strCache>
                <c:ptCount val="10"/>
                <c:pt idx="0">
                  <c:v>C4 - S1 S2 target year 5 to 15 years from submission</c:v>
                </c:pt>
                <c:pt idx="1">
                  <c:v>Other</c:v>
                </c:pt>
                <c:pt idx="2">
                  <c:v>C1 - S1 S2 company-wide emissions covered</c:v>
                </c:pt>
                <c:pt idx="3">
                  <c:v>C6 - S1 S2 level of ambition</c:v>
                </c:pt>
                <c:pt idx="4">
                  <c:v>C5 - S1 S2 progress to date</c:v>
                </c:pt>
                <c:pt idx="5">
                  <c:v>C2 - S1 S2 significance threshold</c:v>
                </c:pt>
                <c:pt idx="6">
                  <c:v>C12-  S3 level of ambition</c:v>
                </c:pt>
                <c:pt idx="7">
                  <c:v>C11 - S3 screening conducted</c:v>
                </c:pt>
                <c:pt idx="8">
                  <c:v>C11 - S3 boundary covers 2/3 of S3 or top 3 categories</c:v>
                </c:pt>
                <c:pt idx="9">
                  <c:v>C11 - S3 target required if S3 is significant</c:v>
                </c:pt>
              </c:strCache>
            </c:strRef>
          </c:cat>
          <c:val>
            <c:numRef>
              <c:f>'All data'!$D$6:$D$15</c:f>
              <c:numCache>
                <c:formatCode>General</c:formatCode>
                <c:ptCount val="10"/>
                <c:pt idx="0">
                  <c:v>6</c:v>
                </c:pt>
                <c:pt idx="1">
                  <c:v>4</c:v>
                </c:pt>
                <c:pt idx="2">
                  <c:v>3</c:v>
                </c:pt>
                <c:pt idx="5">
                  <c:v>1</c:v>
                </c:pt>
                <c:pt idx="7">
                  <c:v>6</c:v>
                </c:pt>
                <c:pt idx="8">
                  <c:v>2</c:v>
                </c:pt>
                <c:pt idx="9">
                  <c:v>1</c:v>
                </c:pt>
              </c:numCache>
            </c:numRef>
          </c:val>
          <c:extLst>
            <c:ext xmlns:c16="http://schemas.microsoft.com/office/drawing/2014/chart" uri="{C3380CC4-5D6E-409C-BE32-E72D297353CC}">
              <c16:uniqueId val="{0000002D-7612-482E-B70B-F506B1954B68}"/>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2F-7612-482E-B70B-F506B1954B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1-7612-482E-B70B-F506B1954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3-7612-482E-B70B-F506B1954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5-7612-482E-B70B-F506B1954B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7-7612-482E-B70B-F506B1954B6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9-7612-482E-B70B-F506B1954B6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B-7612-482E-B70B-F506B1954B6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D-7612-482E-B70B-F506B1954B6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F-7612-482E-B70B-F506B1954B6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41-7612-482E-B70B-F506B1954B6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43-7612-482E-B70B-F506B1954B68}"/>
              </c:ext>
            </c:extLst>
          </c:dPt>
          <c:dLbls>
            <c:spPr>
              <a:noFill/>
              <a:ln>
                <a:noFill/>
              </a:ln>
              <a:effectLst/>
            </c:spPr>
            <c:txPr>
              <a:bodyPr rot="0" vert="horz"/>
              <a:lstStyle/>
              <a:p>
                <a:pPr>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data'!$B$6:$B$15</c:f>
              <c:strCache>
                <c:ptCount val="10"/>
                <c:pt idx="0">
                  <c:v>C4 - S1 S2 target year 5 to 15 years from submission</c:v>
                </c:pt>
                <c:pt idx="1">
                  <c:v>Other</c:v>
                </c:pt>
                <c:pt idx="2">
                  <c:v>C1 - S1 S2 company-wide emissions covered</c:v>
                </c:pt>
                <c:pt idx="3">
                  <c:v>C6 - S1 S2 level of ambition</c:v>
                </c:pt>
                <c:pt idx="4">
                  <c:v>C5 - S1 S2 progress to date</c:v>
                </c:pt>
                <c:pt idx="5">
                  <c:v>C2 - S1 S2 significance threshold</c:v>
                </c:pt>
                <c:pt idx="6">
                  <c:v>C12-  S3 level of ambition</c:v>
                </c:pt>
                <c:pt idx="7">
                  <c:v>C11 - S3 screening conducted</c:v>
                </c:pt>
                <c:pt idx="8">
                  <c:v>C11 - S3 boundary covers 2/3 of S3 or top 3 categories</c:v>
                </c:pt>
                <c:pt idx="9">
                  <c:v>C11 - S3 target required if S3 is significant</c:v>
                </c:pt>
              </c:strCache>
            </c:strRef>
          </c:cat>
          <c:val>
            <c:numRef>
              <c:f>'All data'!$E$6:$E$15</c:f>
              <c:numCache>
                <c:formatCode>General</c:formatCode>
                <c:ptCount val="10"/>
                <c:pt idx="0">
                  <c:v>8</c:v>
                </c:pt>
                <c:pt idx="1">
                  <c:v>6</c:v>
                </c:pt>
                <c:pt idx="2">
                  <c:v>5</c:v>
                </c:pt>
                <c:pt idx="3">
                  <c:v>3</c:v>
                </c:pt>
                <c:pt idx="4">
                  <c:v>2</c:v>
                </c:pt>
                <c:pt idx="5">
                  <c:v>2</c:v>
                </c:pt>
                <c:pt idx="6">
                  <c:v>19</c:v>
                </c:pt>
                <c:pt idx="7">
                  <c:v>16</c:v>
                </c:pt>
                <c:pt idx="8">
                  <c:v>7</c:v>
                </c:pt>
                <c:pt idx="9">
                  <c:v>3</c:v>
                </c:pt>
              </c:numCache>
            </c:numRef>
          </c:val>
          <c:extLst>
            <c:ext xmlns:c16="http://schemas.microsoft.com/office/drawing/2014/chart" uri="{C3380CC4-5D6E-409C-BE32-E72D297353CC}">
              <c16:uniqueId val="{00000044-7612-482E-B70B-F506B1954B68}"/>
            </c:ext>
          </c:extLst>
        </c:ser>
        <c:dLbls>
          <c:dLblPos val="bestFit"/>
          <c:showLegendKey val="0"/>
          <c:showVal val="0"/>
          <c:showCatName val="0"/>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Sheet2!$I$8</c:f>
              <c:strCache>
                <c:ptCount val="1"/>
                <c:pt idx="0">
                  <c:v>Volunteered</c:v>
                </c:pt>
              </c:strCache>
            </c:strRef>
          </c:tx>
          <c:spPr>
            <a:solidFill>
              <a:srgbClr val="DF7A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Sheet2!$H$9:$H$11</c:f>
              <c:numCache>
                <c:formatCode>General</c:formatCode>
                <c:ptCount val="3"/>
                <c:pt idx="0">
                  <c:v>2015</c:v>
                </c:pt>
                <c:pt idx="1">
                  <c:v>2016</c:v>
                </c:pt>
                <c:pt idx="2">
                  <c:v>2017</c:v>
                </c:pt>
              </c:numCache>
            </c:numRef>
          </c:cat>
          <c:val>
            <c:numRef>
              <c:f>Sheet2!$I$9:$I$11</c:f>
              <c:numCache>
                <c:formatCode>General</c:formatCode>
                <c:ptCount val="3"/>
                <c:pt idx="0">
                  <c:v>195</c:v>
                </c:pt>
                <c:pt idx="1">
                  <c:v>596</c:v>
                </c:pt>
                <c:pt idx="2">
                  <c:v>788</c:v>
                </c:pt>
              </c:numCache>
            </c:numRef>
          </c:val>
          <c:extLst>
            <c:ext xmlns:c16="http://schemas.microsoft.com/office/drawing/2014/chart" uri="{C3380CC4-5D6E-409C-BE32-E72D297353CC}">
              <c16:uniqueId val="{00000000-07D3-46C6-B023-8053509A382B}"/>
            </c:ext>
          </c:extLst>
        </c:ser>
        <c:dLbls>
          <c:dLblPos val="outEnd"/>
          <c:showLegendKey val="0"/>
          <c:showVal val="1"/>
          <c:showCatName val="0"/>
          <c:showSerName val="0"/>
          <c:showPercent val="0"/>
          <c:showBubbleSize val="0"/>
        </c:dLbls>
        <c:gapWidth val="71"/>
        <c:overlap val="-27"/>
        <c:axId val="723325983"/>
        <c:axId val="723267503"/>
      </c:barChart>
      <c:catAx>
        <c:axId val="723325983"/>
        <c:scaling>
          <c:orientation val="minMax"/>
        </c:scaling>
        <c:delete val="1"/>
        <c:axPos val="b"/>
        <c:numFmt formatCode="General" sourceLinked="1"/>
        <c:majorTickMark val="none"/>
        <c:minorTickMark val="none"/>
        <c:tickLblPos val="nextTo"/>
        <c:crossAx val="723267503"/>
        <c:crosses val="autoZero"/>
        <c:auto val="1"/>
        <c:lblAlgn val="ctr"/>
        <c:lblOffset val="100"/>
        <c:noMultiLvlLbl val="0"/>
      </c:catAx>
      <c:valAx>
        <c:axId val="723267503"/>
        <c:scaling>
          <c:orientation val="minMax"/>
        </c:scaling>
        <c:delete val="1"/>
        <c:axPos val="l"/>
        <c:numFmt formatCode="General" sourceLinked="1"/>
        <c:majorTickMark val="none"/>
        <c:minorTickMark val="none"/>
        <c:tickLblPos val="nextTo"/>
        <c:crossAx val="723325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97A34-4B5F-4E85-926E-708A33F6A82C}" type="datetimeFigureOut">
              <a:rPr lang="en-US" smtClean="0"/>
              <a:t>5/2/18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8528D-BBFC-4463-B081-DE9E4C43A6FE}" type="slidenum">
              <a:rPr lang="en-US" smtClean="0"/>
              <a:t>‹#›</a:t>
            </a:fld>
            <a:endParaRPr lang="en-US"/>
          </a:p>
        </p:txBody>
      </p:sp>
    </p:spTree>
    <p:extLst>
      <p:ext uri="{BB962C8B-B14F-4D97-AF65-F5344CB8AC3E}">
        <p14:creationId xmlns:p14="http://schemas.microsoft.com/office/powerpoint/2010/main" val="227150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AD5D7B1-9168-4047-9EF0-BDB059A490B1}" type="slidenum">
              <a:rPr lang="en-IE" smtClean="0"/>
              <a:t>2</a:t>
            </a:fld>
            <a:endParaRPr lang="en-IE"/>
          </a:p>
        </p:txBody>
      </p:sp>
    </p:spTree>
    <p:extLst>
      <p:ext uri="{BB962C8B-B14F-4D97-AF65-F5344CB8AC3E}">
        <p14:creationId xmlns:p14="http://schemas.microsoft.com/office/powerpoint/2010/main" val="166289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56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suppliers responded to this member request to reduce emissions.  The responding 4800 companies reported emissions reductions amounting to 551 million metric </a:t>
            </a:r>
            <a:r>
              <a:rPr lang="en-US" sz="1200" b="0" i="0" u="none" strike="noStrike" kern="1200" baseline="0" dirty="0" err="1">
                <a:solidFill>
                  <a:schemeClr val="tx1"/>
                </a:solidFill>
                <a:latin typeface="+mn-lt"/>
                <a:ea typeface="+mn-ea"/>
                <a:cs typeface="+mn-cs"/>
              </a:rPr>
              <a:t>tonnes</a:t>
            </a:r>
            <a:r>
              <a:rPr lang="en-US" sz="1200" b="0" i="0" u="none" strike="noStrike" kern="1200" baseline="0" dirty="0">
                <a:solidFill>
                  <a:schemeClr val="tx1"/>
                </a:solidFill>
                <a:latin typeface="+mn-lt"/>
                <a:ea typeface="+mn-ea"/>
                <a:cs typeface="+mn-cs"/>
              </a:rPr>
              <a:t> CO2, which is more than Brazil’s total emissions in 2016</a:t>
            </a:r>
          </a:p>
          <a:p>
            <a:pPr marL="0" marR="0" lvl="0" indent="0" algn="l" defTabSz="913568"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12</a:t>
            </a:fld>
            <a:endParaRPr lang="en-GB"/>
          </a:p>
        </p:txBody>
      </p:sp>
    </p:spTree>
    <p:extLst>
      <p:ext uri="{BB962C8B-B14F-4D97-AF65-F5344CB8AC3E}">
        <p14:creationId xmlns:p14="http://schemas.microsoft.com/office/powerpoint/2010/main" val="402226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568"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And  translates into US$14 billion in cost savings. This shows how actionable and quantifiable emission reduction actions can help businesses to plan ahead and manage climate risks, while reaping the </a:t>
            </a:r>
            <a:r>
              <a:rPr lang="en-US" sz="1200" b="0" i="0" u="none" strike="noStrike" kern="1200" baseline="0" dirty="0" err="1">
                <a:solidFill>
                  <a:schemeClr val="tx1"/>
                </a:solidFill>
                <a:latin typeface="+mn-lt"/>
                <a:ea typeface="+mn-ea"/>
                <a:cs typeface="+mn-cs"/>
              </a:rPr>
              <a:t>bottomline</a:t>
            </a:r>
            <a:r>
              <a:rPr lang="en-US" sz="1200" b="0" i="0" u="none" strike="noStrike" kern="1200" baseline="0" dirty="0">
                <a:solidFill>
                  <a:schemeClr val="tx1"/>
                </a:solidFill>
                <a:latin typeface="+mn-lt"/>
                <a:ea typeface="+mn-ea"/>
                <a:cs typeface="+mn-cs"/>
              </a:rPr>
              <a:t> benefits. </a:t>
            </a:r>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13</a:t>
            </a:fld>
            <a:endParaRPr lang="en-GB"/>
          </a:p>
        </p:txBody>
      </p:sp>
    </p:spTree>
    <p:extLst>
      <p:ext uri="{BB962C8B-B14F-4D97-AF65-F5344CB8AC3E}">
        <p14:creationId xmlns:p14="http://schemas.microsoft.com/office/powerpoint/2010/main" val="117976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14</a:t>
            </a:fld>
            <a:endParaRPr lang="en-GB"/>
          </a:p>
        </p:txBody>
      </p:sp>
    </p:spTree>
    <p:extLst>
      <p:ext uri="{BB962C8B-B14F-4D97-AF65-F5344CB8AC3E}">
        <p14:creationId xmlns:p14="http://schemas.microsoft.com/office/powerpoint/2010/main" val="168241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7EAB3-57B8-45EA-BAA3-5CFE57BECB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3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0C7EAB3-57B8-45EA-BAA3-5CFE57BECB84}" type="slidenum">
              <a:rPr lang="en-GB" smtClean="0"/>
              <a:t>16</a:t>
            </a:fld>
            <a:endParaRPr lang="en-GB"/>
          </a:p>
        </p:txBody>
      </p:sp>
    </p:spTree>
    <p:extLst>
      <p:ext uri="{BB962C8B-B14F-4D97-AF65-F5344CB8AC3E}">
        <p14:creationId xmlns:p14="http://schemas.microsoft.com/office/powerpoint/2010/main" val="329282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focus on certain data points when supplier start to submit in order to reduce their reporting burden</a:t>
            </a:r>
          </a:p>
          <a:p>
            <a:endParaRPr lang="en-GB" dirty="0"/>
          </a:p>
        </p:txBody>
      </p:sp>
      <p:sp>
        <p:nvSpPr>
          <p:cNvPr id="4" name="Slide Number Placeholder 3"/>
          <p:cNvSpPr>
            <a:spLocks noGrp="1"/>
          </p:cNvSpPr>
          <p:nvPr>
            <p:ph type="sldNum" sz="quarter" idx="10"/>
          </p:nvPr>
        </p:nvSpPr>
        <p:spPr/>
        <p:txBody>
          <a:bodyPr/>
          <a:lstStyle/>
          <a:p>
            <a:fld id="{70C7EAB3-57B8-45EA-BAA3-5CFE57BECB84}" type="slidenum">
              <a:rPr lang="en-GB" smtClean="0"/>
              <a:t>17</a:t>
            </a:fld>
            <a:endParaRPr lang="en-GB"/>
          </a:p>
        </p:txBody>
      </p:sp>
    </p:spTree>
    <p:extLst>
      <p:ext uri="{BB962C8B-B14F-4D97-AF65-F5344CB8AC3E}">
        <p14:creationId xmlns:p14="http://schemas.microsoft.com/office/powerpoint/2010/main" val="291874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53230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40998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45637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13592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693C27-12E8-4F52-BE81-0939DA47E490}"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36189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67689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824270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93C27-12E8-4F52-BE81-0939DA47E49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707609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26</a:t>
            </a:fld>
            <a:endParaRPr lang="en-GB"/>
          </a:p>
        </p:txBody>
      </p:sp>
    </p:spTree>
    <p:extLst>
      <p:ext uri="{BB962C8B-B14F-4D97-AF65-F5344CB8AC3E}">
        <p14:creationId xmlns:p14="http://schemas.microsoft.com/office/powerpoint/2010/main" val="249833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3 is the biggest challenge for companies</a:t>
            </a:r>
          </a:p>
          <a:p>
            <a:r>
              <a:rPr lang="en-US" sz="1200" b="1" i="0" u="none" strike="noStrike" kern="1200" baseline="0" dirty="0">
                <a:solidFill>
                  <a:schemeClr val="tx1"/>
                </a:solidFill>
                <a:latin typeface="+mn-lt"/>
                <a:ea typeface="+mn-ea"/>
                <a:cs typeface="+mn-cs"/>
              </a:rPr>
              <a:t>We looked at targets validated last year for CDP scoring season and about 2/3 of companies that didn't pass failed to meet one of the scope 3 criteria, mainly because the scope 3 target wasn't sufficiently ambitious or because they hadn't conducted a screening.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2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i="0" kern="1200">
                <a:solidFill>
                  <a:schemeClr val="tx1"/>
                </a:solidFill>
                <a:effectLst/>
                <a:latin typeface="+mn-lt"/>
                <a:ea typeface="+mn-ea"/>
                <a:cs typeface="+mn-cs"/>
              </a:rPr>
              <a:t>Example of: Operational,</a:t>
            </a:r>
            <a:r>
              <a:rPr lang="en-GB" sz="1200" b="1" i="0" kern="1200" baseline="0">
                <a:solidFill>
                  <a:schemeClr val="tx1"/>
                </a:solidFill>
                <a:effectLst/>
                <a:latin typeface="+mn-lt"/>
                <a:ea typeface="+mn-ea"/>
                <a:cs typeface="+mn-cs"/>
              </a:rPr>
              <a:t> r</a:t>
            </a:r>
            <a:r>
              <a:rPr lang="en-GB" sz="1200" b="1" i="0" kern="1200">
                <a:solidFill>
                  <a:schemeClr val="tx1"/>
                </a:solidFill>
                <a:effectLst/>
                <a:latin typeface="+mn-lt"/>
                <a:ea typeface="+mn-ea"/>
                <a:cs typeface="+mn-cs"/>
              </a:rPr>
              <a:t>eputational and regulatory risk</a:t>
            </a:r>
          </a:p>
          <a:p>
            <a:endParaRPr lang="en-GB" sz="1200" b="0" i="0" kern="1200">
              <a:solidFill>
                <a:schemeClr val="tx1"/>
              </a:solidFill>
              <a:effectLst/>
              <a:latin typeface="+mn-lt"/>
              <a:ea typeface="+mn-ea"/>
              <a:cs typeface="+mn-cs"/>
            </a:endParaRPr>
          </a:p>
          <a:p>
            <a:pPr marL="0" marR="0" lvl="0" indent="0" algn="l" defTabSz="913568"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As I mentioned a minute ago, Golden-</a:t>
            </a:r>
            <a:r>
              <a:rPr lang="en-US" sz="1200" b="0" i="0" u="none" strike="noStrike" kern="1200" baseline="0" err="1">
                <a:solidFill>
                  <a:schemeClr val="tx1"/>
                </a:solidFill>
                <a:latin typeface="+mn-lt"/>
                <a:ea typeface="+mn-ea"/>
                <a:cs typeface="+mn-cs"/>
              </a:rPr>
              <a:t>Agri</a:t>
            </a:r>
            <a:r>
              <a:rPr lang="en-US" sz="1200" b="0" i="0" u="none" strike="noStrike" kern="1200" baseline="0">
                <a:solidFill>
                  <a:schemeClr val="tx1"/>
                </a:solidFill>
                <a:latin typeface="+mn-lt"/>
                <a:ea typeface="+mn-ea"/>
                <a:cs typeface="+mn-cs"/>
              </a:rPr>
              <a:t> Resources reported reduced fruit production at as a result of the haze from Indonesia’s forests fires that have taken place the past few years. Asia Pulp and Paper also reported significant damage to their brand on international markets as a result of this.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increasing demand and geographical habitat distribution of oil palms naturally puts their growth directly at odds with many of the planet’s most important forest ecosystems. The south-east Asian rainforests in Indonesia and Malaysia have felt the brunt of this expansion. Forest fires have become an annual occurrence as peat forest is drained and then cleared using slash and burn techniques. As the underlying peat is dried it become extremely flammable and fires, once started, can continue for months.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One prolonged period of fires beginning in late 2015 and continuing well into 2016, created:</a:t>
            </a:r>
          </a:p>
          <a:p>
            <a:endParaRPr lang="en-GB" sz="1200" b="0" i="0" kern="1200">
              <a:solidFill>
                <a:schemeClr val="tx1"/>
              </a:solidFill>
              <a:effectLst/>
              <a:latin typeface="+mn-lt"/>
              <a:ea typeface="+mn-ea"/>
              <a:cs typeface="+mn-cs"/>
            </a:endParaRPr>
          </a:p>
          <a:p>
            <a:pPr marL="171450" indent="-171450">
              <a:lnSpc>
                <a:spcPct val="100000"/>
              </a:lnSpc>
              <a:spcBef>
                <a:spcPts val="600"/>
              </a:spcBef>
              <a:buClr>
                <a:srgbClr val="DF7A1C"/>
              </a:buClr>
              <a:buFont typeface="Arial" panose="020B0604020202020204" pitchFamily="34" charset="0"/>
              <a:buChar char="•"/>
            </a:pPr>
            <a:r>
              <a:rPr lang="en-GB" sz="1200"/>
              <a:t>Highest concentration of carbon monoxide ever observed</a:t>
            </a:r>
          </a:p>
          <a:p>
            <a:pPr marL="171450" indent="-171450">
              <a:lnSpc>
                <a:spcPct val="100000"/>
              </a:lnSpc>
              <a:spcBef>
                <a:spcPts val="600"/>
              </a:spcBef>
              <a:buClr>
                <a:srgbClr val="DF7A1C"/>
              </a:buClr>
              <a:buFont typeface="Arial" panose="020B0604020202020204" pitchFamily="34" charset="0"/>
              <a:buChar char="•"/>
            </a:pPr>
            <a:r>
              <a:rPr lang="en-GB" sz="1200"/>
              <a:t>Produced more GHG emissions per day than the entire US economy.</a:t>
            </a:r>
          </a:p>
          <a:p>
            <a:pPr marL="171450" indent="-171450">
              <a:lnSpc>
                <a:spcPct val="100000"/>
              </a:lnSpc>
              <a:spcBef>
                <a:spcPts val="600"/>
              </a:spcBef>
              <a:buClr>
                <a:srgbClr val="DF7A1C"/>
              </a:buClr>
              <a:buFont typeface="Arial" panose="020B0604020202020204" pitchFamily="34" charset="0"/>
              <a:buChar char="•"/>
            </a:pPr>
            <a:r>
              <a:rPr lang="en-GB" sz="1200"/>
              <a:t>Cost the Indonesian economy an estimated USD 16.1 bn.</a:t>
            </a:r>
          </a:p>
          <a:p>
            <a:pPr marL="171450" indent="-171450">
              <a:lnSpc>
                <a:spcPct val="100000"/>
              </a:lnSpc>
              <a:spcBef>
                <a:spcPts val="600"/>
              </a:spcBef>
              <a:buClr>
                <a:srgbClr val="DF7A1C"/>
              </a:buClr>
              <a:buFont typeface="Arial" panose="020B0604020202020204" pitchFamily="34" charset="0"/>
              <a:buChar char="•"/>
            </a:pPr>
            <a:r>
              <a:rPr lang="en-GB" sz="1200"/>
              <a:t>Caused more than 100,000</a:t>
            </a:r>
            <a:r>
              <a:rPr lang="en-GB" sz="1200" baseline="0"/>
              <a:t> deaths across the region (Harvard and Columbia university study).</a:t>
            </a:r>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162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i="0" kern="1200">
                <a:solidFill>
                  <a:schemeClr val="tx1"/>
                </a:solidFill>
                <a:effectLst/>
                <a:latin typeface="+mn-lt"/>
                <a:ea typeface="+mn-ea"/>
                <a:cs typeface="+mn-cs"/>
              </a:rPr>
              <a:t>Example of: Operational,</a:t>
            </a:r>
            <a:r>
              <a:rPr lang="en-GB" sz="1200" b="1" i="0" kern="1200" baseline="0">
                <a:solidFill>
                  <a:schemeClr val="tx1"/>
                </a:solidFill>
                <a:effectLst/>
                <a:latin typeface="+mn-lt"/>
                <a:ea typeface="+mn-ea"/>
                <a:cs typeface="+mn-cs"/>
              </a:rPr>
              <a:t> r</a:t>
            </a:r>
            <a:r>
              <a:rPr lang="en-GB" sz="1200" b="1" i="0" kern="1200">
                <a:solidFill>
                  <a:schemeClr val="tx1"/>
                </a:solidFill>
                <a:effectLst/>
                <a:latin typeface="+mn-lt"/>
                <a:ea typeface="+mn-ea"/>
                <a:cs typeface="+mn-cs"/>
              </a:rPr>
              <a:t>eputational and regulatory risk</a:t>
            </a:r>
          </a:p>
          <a:p>
            <a:endParaRPr lang="en-GB" sz="1200" b="0" i="0" kern="1200">
              <a:solidFill>
                <a:schemeClr val="tx1"/>
              </a:solidFill>
              <a:effectLst/>
              <a:latin typeface="+mn-lt"/>
              <a:ea typeface="+mn-ea"/>
              <a:cs typeface="+mn-cs"/>
            </a:endParaRPr>
          </a:p>
          <a:p>
            <a:pPr marL="0" marR="0" lvl="0" indent="0" algn="l" defTabSz="913568"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As I mentioned a minute ago, Golden-</a:t>
            </a:r>
            <a:r>
              <a:rPr lang="en-US" sz="1200" b="0" i="0" u="none" strike="noStrike" kern="1200" baseline="0" err="1">
                <a:solidFill>
                  <a:schemeClr val="tx1"/>
                </a:solidFill>
                <a:latin typeface="+mn-lt"/>
                <a:ea typeface="+mn-ea"/>
                <a:cs typeface="+mn-cs"/>
              </a:rPr>
              <a:t>Agri</a:t>
            </a:r>
            <a:r>
              <a:rPr lang="en-US" sz="1200" b="0" i="0" u="none" strike="noStrike" kern="1200" baseline="0">
                <a:solidFill>
                  <a:schemeClr val="tx1"/>
                </a:solidFill>
                <a:latin typeface="+mn-lt"/>
                <a:ea typeface="+mn-ea"/>
                <a:cs typeface="+mn-cs"/>
              </a:rPr>
              <a:t> Resources reported reduced fruit production at as a result of the haze from Indonesia’s forests fires that have taken place the past few years. Asia Pulp and Paper also reported significant damage to their brand on international markets as a result of this.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increasing demand and geographical habitat distribution of oil palms naturally puts their growth directly at odds with many of the planet’s most important forest ecosystems. The south-east Asian rainforests in Indonesia and Malaysia have felt the brunt of this expansion. Forest fires have become an annual occurrence as peat forest is drained and then cleared using slash and burn techniques. As the underlying peat is dried it become extremely flammable and fires, once started, can continue for months.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One prolonged period of fires beginning in late 2015 and continuing well into 2016, created:</a:t>
            </a:r>
          </a:p>
          <a:p>
            <a:endParaRPr lang="en-GB" sz="1200" b="0" i="0" kern="1200">
              <a:solidFill>
                <a:schemeClr val="tx1"/>
              </a:solidFill>
              <a:effectLst/>
              <a:latin typeface="+mn-lt"/>
              <a:ea typeface="+mn-ea"/>
              <a:cs typeface="+mn-cs"/>
            </a:endParaRPr>
          </a:p>
          <a:p>
            <a:pPr marL="171450" indent="-171450">
              <a:lnSpc>
                <a:spcPct val="100000"/>
              </a:lnSpc>
              <a:spcBef>
                <a:spcPts val="600"/>
              </a:spcBef>
              <a:buClr>
                <a:srgbClr val="DF7A1C"/>
              </a:buClr>
              <a:buFont typeface="Arial" panose="020B0604020202020204" pitchFamily="34" charset="0"/>
              <a:buChar char="•"/>
            </a:pPr>
            <a:r>
              <a:rPr lang="en-GB" sz="1200"/>
              <a:t>Highest concentration of carbon monoxide ever observed</a:t>
            </a:r>
          </a:p>
          <a:p>
            <a:pPr marL="171450" indent="-171450">
              <a:lnSpc>
                <a:spcPct val="100000"/>
              </a:lnSpc>
              <a:spcBef>
                <a:spcPts val="600"/>
              </a:spcBef>
              <a:buClr>
                <a:srgbClr val="DF7A1C"/>
              </a:buClr>
              <a:buFont typeface="Arial" panose="020B0604020202020204" pitchFamily="34" charset="0"/>
              <a:buChar char="•"/>
            </a:pPr>
            <a:r>
              <a:rPr lang="en-GB" sz="1200"/>
              <a:t>Produced more GHG emissions per day than the entire US economy.</a:t>
            </a:r>
          </a:p>
          <a:p>
            <a:pPr marL="171450" indent="-171450">
              <a:lnSpc>
                <a:spcPct val="100000"/>
              </a:lnSpc>
              <a:spcBef>
                <a:spcPts val="600"/>
              </a:spcBef>
              <a:buClr>
                <a:srgbClr val="DF7A1C"/>
              </a:buClr>
              <a:buFont typeface="Arial" panose="020B0604020202020204" pitchFamily="34" charset="0"/>
              <a:buChar char="•"/>
            </a:pPr>
            <a:r>
              <a:rPr lang="en-GB" sz="1200"/>
              <a:t>Cost the Indonesian economy an estimated USD 16.1 bn.</a:t>
            </a:r>
          </a:p>
          <a:p>
            <a:pPr marL="171450" indent="-171450">
              <a:lnSpc>
                <a:spcPct val="100000"/>
              </a:lnSpc>
              <a:spcBef>
                <a:spcPts val="600"/>
              </a:spcBef>
              <a:buClr>
                <a:srgbClr val="DF7A1C"/>
              </a:buClr>
              <a:buFont typeface="Arial" panose="020B0604020202020204" pitchFamily="34" charset="0"/>
              <a:buChar char="•"/>
            </a:pPr>
            <a:r>
              <a:rPr lang="en-GB" sz="1200"/>
              <a:t>Caused more than 100,000</a:t>
            </a:r>
            <a:r>
              <a:rPr lang="en-GB" sz="1200" baseline="0"/>
              <a:t> deaths across the region (Harvard and Columbia university study).</a:t>
            </a:r>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214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F9B17-5F16-44A6-95AC-ED6C5309717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74533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C6EA-6928-40F7-8844-C1C0F7FD2A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460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7EAB3-57B8-45EA-BAA3-5CFE57BECB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89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4</a:t>
            </a:fld>
            <a:endParaRPr lang="en-GB"/>
          </a:p>
        </p:txBody>
      </p:sp>
    </p:spTree>
    <p:extLst>
      <p:ext uri="{BB962C8B-B14F-4D97-AF65-F5344CB8AC3E}">
        <p14:creationId xmlns:p14="http://schemas.microsoft.com/office/powerpoint/2010/main" val="186758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INSIGHT</a:t>
            </a:r>
          </a:p>
        </p:txBody>
      </p:sp>
      <p:sp>
        <p:nvSpPr>
          <p:cNvPr id="4" name="Slide Number Placeholder 3"/>
          <p:cNvSpPr>
            <a:spLocks noGrp="1"/>
          </p:cNvSpPr>
          <p:nvPr>
            <p:ph type="sldNum" sz="quarter" idx="10"/>
          </p:nvPr>
        </p:nvSpPr>
        <p:spPr/>
        <p:txBody>
          <a:bodyPr/>
          <a:lstStyle/>
          <a:p>
            <a:fld id="{2AD5D7B1-9168-4047-9EF0-BDB059A490B1}" type="slidenum">
              <a:rPr lang="en-IE" smtClean="0"/>
              <a:t>5</a:t>
            </a:fld>
            <a:endParaRPr lang="en-IE"/>
          </a:p>
        </p:txBody>
      </p:sp>
    </p:spTree>
    <p:extLst>
      <p:ext uri="{BB962C8B-B14F-4D97-AF65-F5344CB8AC3E}">
        <p14:creationId xmlns:p14="http://schemas.microsoft.com/office/powerpoint/2010/main" val="136708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7EAB3-57B8-45EA-BAA3-5CFE57BECB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62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7</a:t>
            </a:fld>
            <a:endParaRPr lang="en-GB"/>
          </a:p>
        </p:txBody>
      </p:sp>
    </p:spTree>
    <p:extLst>
      <p:ext uri="{BB962C8B-B14F-4D97-AF65-F5344CB8AC3E}">
        <p14:creationId xmlns:p14="http://schemas.microsoft.com/office/powerpoint/2010/main" val="150891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3C27-12E8-4F52-BE81-0939DA47E490}" type="slidenum">
              <a:rPr lang="en-GB" smtClean="0"/>
              <a:pPr/>
              <a:t>8</a:t>
            </a:fld>
            <a:endParaRPr lang="en-GB"/>
          </a:p>
        </p:txBody>
      </p:sp>
    </p:spTree>
    <p:extLst>
      <p:ext uri="{BB962C8B-B14F-4D97-AF65-F5344CB8AC3E}">
        <p14:creationId xmlns:p14="http://schemas.microsoft.com/office/powerpoint/2010/main" val="154773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AD5D7B1-9168-4047-9EF0-BDB059A490B1}" type="slidenum">
              <a:rPr lang="en-IE" smtClean="0"/>
              <a:t>9</a:t>
            </a:fld>
            <a:endParaRPr lang="en-IE"/>
          </a:p>
        </p:txBody>
      </p:sp>
    </p:spTree>
    <p:extLst>
      <p:ext uri="{BB962C8B-B14F-4D97-AF65-F5344CB8AC3E}">
        <p14:creationId xmlns:p14="http://schemas.microsoft.com/office/powerpoint/2010/main" val="226409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3568"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68"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28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9C14-3916-2E45-97BF-03FE5C014F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46C843-CAC3-634C-9898-A214810A86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203D11-9DE9-2747-A8C7-DDB8D3FB93B5}"/>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56A184AE-C44E-DD46-892C-6E0175E6E8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AF2990-BA32-AA48-99C4-2C76984FCB1C}"/>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65881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5B23-A3E8-684F-930C-313A4F9544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28407-F136-B84B-AA93-74F42AC3929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48270-1359-C14E-8CD2-CD366E4AB249}"/>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7416457A-27E4-A54C-8B08-ECB4EF4AC5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9EA55-3F9C-4747-943C-3ECC639547ED}"/>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97893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83D8A-147F-2C4E-B044-917495FF6D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C5A88-C408-674F-A39A-D1A3F73BA5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B403B-1BCE-114A-A59F-6C11CAE128D0}"/>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DA71D9C3-E5A5-4045-BD7C-62F3002B8C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64D73C-9663-7546-AFA0-20C1C0A736F3}"/>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90118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Title Slide Citie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63827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mparison Reporter Services">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CA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29196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4" name="Text Placeholder 3"/>
          <p:cNvSpPr>
            <a:spLocks noGrp="1"/>
          </p:cNvSpPr>
          <p:nvPr>
            <p:ph type="body" sz="quarter" idx="10" hasCustomPrompt="1"/>
          </p:nvPr>
        </p:nvSpPr>
        <p:spPr>
          <a:xfrm>
            <a:off x="893241" y="1046483"/>
            <a:ext cx="10460567" cy="5171759"/>
          </a:xfrm>
          <a:prstGeom prst="rect">
            <a:avLst/>
          </a:prstGeom>
        </p:spPr>
        <p:txBody>
          <a:bodyPr/>
          <a:lstStyle>
            <a:lvl1pPr marL="457177" indent="-457177">
              <a:buFont typeface="AppleSymbols" charset="0"/>
              <a:buChar char="⌝"/>
              <a:defRPr b="1" i="0">
                <a:solidFill>
                  <a:srgbClr val="25A09E"/>
                </a:solidFill>
                <a:latin typeface="Avenir Heavy" charset="0"/>
                <a:ea typeface="Avenir Heavy" charset="0"/>
                <a:cs typeface="Avenir Heavy" charset="0"/>
              </a:defRPr>
            </a:lvl1pPr>
            <a:lvl2pPr marL="990551" indent="-380982">
              <a:buFont typeface="LucidaGrande" charset="0"/>
              <a:buChar char="-"/>
              <a:defRPr/>
            </a:lvl2pPr>
          </a:lstStyle>
          <a:p>
            <a:pPr lvl="0"/>
            <a:r>
              <a:rPr lang="en-US"/>
              <a:t>Subtitle</a:t>
            </a:r>
          </a:p>
          <a:p>
            <a:pPr lvl="1"/>
            <a:r>
              <a:rPr lang="en-US"/>
              <a:t>Second level</a:t>
            </a:r>
          </a:p>
        </p:txBody>
      </p:sp>
    </p:spTree>
    <p:extLst>
      <p:ext uri="{BB962C8B-B14F-4D97-AF65-F5344CB8AC3E}">
        <p14:creationId xmlns:p14="http://schemas.microsoft.com/office/powerpoint/2010/main" val="221282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Text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4" name="Text Placeholder 3"/>
          <p:cNvSpPr>
            <a:spLocks noGrp="1"/>
          </p:cNvSpPr>
          <p:nvPr>
            <p:ph type="body" sz="quarter" idx="10" hasCustomPrompt="1"/>
          </p:nvPr>
        </p:nvSpPr>
        <p:spPr>
          <a:xfrm>
            <a:off x="893240" y="1046483"/>
            <a:ext cx="5243407" cy="5171759"/>
          </a:xfrm>
          <a:prstGeom prst="rect">
            <a:avLst/>
          </a:prstGeom>
        </p:spPr>
        <p:txBody>
          <a:bodyPr/>
          <a:lstStyle>
            <a:lvl1pPr marL="457177" indent="-457177">
              <a:buFont typeface="AppleSymbols" charset="0"/>
              <a:buChar char="⌝"/>
              <a:defRPr b="1" i="0">
                <a:solidFill>
                  <a:srgbClr val="25A09E"/>
                </a:solidFill>
                <a:latin typeface="Avenir Heavy" charset="0"/>
                <a:ea typeface="Avenir Heavy" charset="0"/>
                <a:cs typeface="Avenir Heavy" charset="0"/>
              </a:defRPr>
            </a:lvl1pPr>
            <a:lvl2pPr marL="990551" indent="-380982">
              <a:buFont typeface="LucidaGrande" charset="0"/>
              <a:buChar char="-"/>
              <a:defRPr/>
            </a:lvl2pPr>
          </a:lstStyle>
          <a:p>
            <a:pPr lvl="0"/>
            <a:r>
              <a:rPr lang="en-US"/>
              <a:t>Subtitle</a:t>
            </a:r>
          </a:p>
          <a:p>
            <a:pPr lvl="1"/>
            <a:r>
              <a:rPr lang="en-US"/>
              <a:t>Second level</a:t>
            </a:r>
          </a:p>
        </p:txBody>
      </p:sp>
      <p:sp>
        <p:nvSpPr>
          <p:cNvPr id="5" name="Picture Placeholder 4"/>
          <p:cNvSpPr>
            <a:spLocks noGrp="1"/>
          </p:cNvSpPr>
          <p:nvPr>
            <p:ph type="pic" sz="quarter" idx="11"/>
          </p:nvPr>
        </p:nvSpPr>
        <p:spPr>
          <a:xfrm>
            <a:off x="6136640" y="1046483"/>
            <a:ext cx="5217160" cy="5171759"/>
          </a:xfrm>
          <a:prstGeom prst="rect">
            <a:avLst/>
          </a:prstGeom>
        </p:spPr>
        <p:txBody>
          <a:bodyPr/>
          <a:lstStyle>
            <a:lvl1pPr>
              <a:defRPr b="1" i="0">
                <a:latin typeface="Avenir Heavy" charset="0"/>
                <a:ea typeface="Avenir Heavy" charset="0"/>
                <a:cs typeface="Avenir Heavy" charset="0"/>
              </a:defRPr>
            </a:lvl1pPr>
          </a:lstStyle>
          <a:p>
            <a:endParaRPr lang="en-US"/>
          </a:p>
        </p:txBody>
      </p:sp>
    </p:spTree>
    <p:extLst>
      <p:ext uri="{BB962C8B-B14F-4D97-AF65-F5344CB8AC3E}">
        <p14:creationId xmlns:p14="http://schemas.microsoft.com/office/powerpoint/2010/main" val="103024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6" name="Picture Placeholder 4"/>
          <p:cNvSpPr>
            <a:spLocks noGrp="1"/>
          </p:cNvSpPr>
          <p:nvPr>
            <p:ph type="pic" sz="quarter" idx="11"/>
          </p:nvPr>
        </p:nvSpPr>
        <p:spPr>
          <a:xfrm>
            <a:off x="893241" y="1036639"/>
            <a:ext cx="10460567" cy="5181600"/>
          </a:xfrm>
          <a:prstGeom prst="rect">
            <a:avLst/>
          </a:prstGeom>
        </p:spPr>
        <p:txBody>
          <a:bodyPr/>
          <a:lstStyle>
            <a:lvl1pPr>
              <a:defRPr b="1" i="0">
                <a:latin typeface="Avenir Heavy" charset="0"/>
                <a:ea typeface="Avenir Heavy" charset="0"/>
                <a:cs typeface="Avenir Heavy" charset="0"/>
              </a:defRPr>
            </a:lvl1pPr>
          </a:lstStyle>
          <a:p>
            <a:endParaRPr lang="en-US"/>
          </a:p>
        </p:txBody>
      </p:sp>
    </p:spTree>
    <p:extLst>
      <p:ext uri="{BB962C8B-B14F-4D97-AF65-F5344CB8AC3E}">
        <p14:creationId xmlns:p14="http://schemas.microsoft.com/office/powerpoint/2010/main" val="3009919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erson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78986" y="-1"/>
            <a:ext cx="4513015" cy="685800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5696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Person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97216" y="0"/>
            <a:ext cx="4494784" cy="6858000"/>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513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 Photo 1">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638" y="1"/>
            <a:ext cx="12229275" cy="537707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540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24B8-A94D-4B45-B949-FA639BB3EB9B}"/>
              </a:ext>
            </a:extLst>
          </p:cNvPr>
          <p:cNvSpPr>
            <a:spLocks noGrp="1"/>
          </p:cNvSpPr>
          <p:nvPr>
            <p:ph type="title"/>
          </p:nvPr>
        </p:nvSpPr>
        <p:spPr>
          <a:xfrm>
            <a:off x="838200" y="670720"/>
            <a:ext cx="10515600" cy="431800"/>
          </a:xfrm>
          <a:prstGeom prst="rect">
            <a:avLst/>
          </a:prstGeom>
        </p:spPr>
        <p:txBody>
          <a:bodyPr/>
          <a:lstStyle>
            <a:lvl1pPr>
              <a:defRPr sz="3200" b="0" i="0">
                <a:solidFill>
                  <a:srgbClr val="595959"/>
                </a:solidFill>
                <a:latin typeface="Gotham Book" panose="0200060404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4D94EB-89EB-F840-9FE2-4942AEB3B7E4}"/>
              </a:ext>
            </a:extLst>
          </p:cNvPr>
          <p:cNvSpPr>
            <a:spLocks noGrp="1"/>
          </p:cNvSpPr>
          <p:nvPr>
            <p:ph idx="1"/>
          </p:nvPr>
        </p:nvSpPr>
        <p:spPr>
          <a:xfrm>
            <a:off x="838200" y="1825625"/>
            <a:ext cx="10515600" cy="4351338"/>
          </a:xfrm>
          <a:prstGeom prst="rect">
            <a:avLst/>
          </a:prstGeom>
        </p:spPr>
        <p:txBody>
          <a:bodyPr/>
          <a:lstStyle>
            <a:lvl1pPr>
              <a:defRPr>
                <a:latin typeface="Proxima Nova" panose="02000506030000020004" pitchFamily="2" charset="77"/>
              </a:defRPr>
            </a:lvl1pPr>
            <a:lvl2pPr>
              <a:defRPr>
                <a:latin typeface="Proxima Nova" panose="02000506030000020004" pitchFamily="2" charset="77"/>
              </a:defRPr>
            </a:lvl2pPr>
            <a:lvl3pPr>
              <a:defRPr>
                <a:latin typeface="Proxima Nova" panose="02000506030000020004" pitchFamily="2" charset="77"/>
              </a:defRPr>
            </a:lvl3pPr>
            <a:lvl4pPr>
              <a:defRPr>
                <a:latin typeface="Proxima Nova" panose="02000506030000020004" pitchFamily="2" charset="77"/>
              </a:defRPr>
            </a:lvl4pPr>
            <a:lvl5pPr>
              <a:defRPr>
                <a:latin typeface="Proxima Nova" panose="0200050603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659FD30-403A-5C46-A918-67D2EEE828E0}"/>
              </a:ext>
            </a:extLst>
          </p:cNvPr>
          <p:cNvPicPr>
            <a:picLocks noChangeAspect="1"/>
          </p:cNvPicPr>
          <p:nvPr userDrawn="1"/>
        </p:nvPicPr>
        <p:blipFill>
          <a:blip r:embed="rId2"/>
          <a:stretch>
            <a:fillRect/>
          </a:stretch>
        </p:blipFill>
        <p:spPr>
          <a:xfrm>
            <a:off x="9931400" y="670720"/>
            <a:ext cx="1422400" cy="431800"/>
          </a:xfrm>
          <a:prstGeom prst="rect">
            <a:avLst/>
          </a:prstGeom>
        </p:spPr>
      </p:pic>
    </p:spTree>
    <p:extLst>
      <p:ext uri="{BB962C8B-B14F-4D97-AF65-F5344CB8AC3E}">
        <p14:creationId xmlns:p14="http://schemas.microsoft.com/office/powerpoint/2010/main" val="7468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 - Photo 2">
    <p:spTree>
      <p:nvGrpSpPr>
        <p:cNvPr id="1" name="Shape 39"/>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
            <a:ext cx="12200128" cy="5377068"/>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5476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 Photo 3">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694" r="-25"/>
          <a:stretch/>
        </p:blipFill>
        <p:spPr>
          <a:xfrm>
            <a:off x="-125506" y="3"/>
            <a:ext cx="12320593" cy="5377068"/>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261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ront pag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pic>
        <p:nvPicPr>
          <p:cNvPr id="9" name="Picture 8" descr="CDP_logo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Tree>
    <p:extLst>
      <p:ext uri="{BB962C8B-B14F-4D97-AF65-F5344CB8AC3E}">
        <p14:creationId xmlns:p14="http://schemas.microsoft.com/office/powerpoint/2010/main" val="311716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ront page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descr="CDP_logo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489297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ront page 2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p:nvPicPr>
        <p:blipFill>
          <a:blip r:embed="rId2" cstate="print"/>
          <a:stretch>
            <a:fillRect/>
          </a:stretch>
        </p:blipFill>
        <p:spPr>
          <a:xfrm>
            <a:off x="1007435" y="1028733"/>
            <a:ext cx="4902200" cy="4419600"/>
          </a:xfrm>
          <a:prstGeom prst="rect">
            <a:avLst/>
          </a:prstGeom>
        </p:spPr>
      </p:pic>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431150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ront page 2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p:nvPicPr>
        <p:blipFill>
          <a:blip r:embed="rId2" cstate="print"/>
          <a:stretch>
            <a:fillRect/>
          </a:stretch>
        </p:blipFill>
        <p:spPr>
          <a:xfrm>
            <a:off x="1007435" y="1028733"/>
            <a:ext cx="4902200" cy="4419600"/>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917180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resentation Title Slid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hasCustomPrompt="1"/>
          </p:nvPr>
        </p:nvSpPr>
        <p:spPr>
          <a:xfrm>
            <a:off x="911424" y="1220755"/>
            <a:ext cx="10465163" cy="1056117"/>
          </a:xfrm>
        </p:spPr>
        <p:txBody>
          <a:bodyPr/>
          <a:lstStyle>
            <a:lvl1pPr>
              <a:defRPr>
                <a:solidFill>
                  <a:schemeClr val="bg1"/>
                </a:solidFill>
              </a:defRPr>
            </a:lvl1pPr>
          </a:lstStyle>
          <a:p>
            <a:r>
              <a:rPr lang="en-US"/>
              <a:t>Presentation title (text size 32)</a:t>
            </a:r>
            <a:br>
              <a:rPr lang="en-US"/>
            </a:br>
            <a:endParaRPr lang="en-GB"/>
          </a:p>
        </p:txBody>
      </p:sp>
      <p:sp>
        <p:nvSpPr>
          <p:cNvPr id="11" name="Text Placeholder 10"/>
          <p:cNvSpPr>
            <a:spLocks noGrp="1"/>
          </p:cNvSpPr>
          <p:nvPr>
            <p:ph type="body" sz="quarter" idx="10" hasCustomPrompt="1"/>
          </p:nvPr>
        </p:nvSpPr>
        <p:spPr>
          <a:xfrm>
            <a:off x="912284" y="1988840"/>
            <a:ext cx="10464303" cy="864096"/>
          </a:xfrm>
        </p:spPr>
        <p:txBody>
          <a:bodyPr/>
          <a:lstStyle>
            <a:lvl1pPr>
              <a:defRPr>
                <a:solidFill>
                  <a:schemeClr val="bg1"/>
                </a:solidFill>
              </a:defRPr>
            </a:lvl1pPr>
            <a:lvl2pPr>
              <a:buNone/>
              <a:defRPr>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Presentation subtitle (text size 24)</a:t>
            </a:r>
          </a:p>
        </p:txBody>
      </p:sp>
      <p:sp>
        <p:nvSpPr>
          <p:cNvPr id="10" name="Text Placeholder 9"/>
          <p:cNvSpPr>
            <a:spLocks noGrp="1"/>
          </p:cNvSpPr>
          <p:nvPr>
            <p:ph type="body" sz="quarter" idx="11" hasCustomPrompt="1"/>
          </p:nvPr>
        </p:nvSpPr>
        <p:spPr>
          <a:xfrm>
            <a:off x="912285" y="2852936"/>
            <a:ext cx="5759780" cy="2688299"/>
          </a:xfrm>
        </p:spPr>
        <p:txBody>
          <a:bodyPr>
            <a:normAutofit/>
          </a:bodyPr>
          <a:lstStyle>
            <a:lvl4pPr>
              <a:defRPr sz="2133">
                <a:solidFill>
                  <a:schemeClr val="bg1"/>
                </a:solidFill>
              </a:defRPr>
            </a:lvl4pPr>
          </a:lstStyle>
          <a:p>
            <a:pPr lvl="3"/>
            <a:r>
              <a:rPr lang="en-US"/>
              <a:t>Speaker name, date, contact details, etc. (text size 16)</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999688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idx="1" hasCustomPrompt="1"/>
          </p:nvPr>
        </p:nvSpPr>
        <p:spPr/>
        <p:txBody>
          <a:bodyPr/>
          <a:lstStyle>
            <a:lvl1pPr>
              <a:buFont typeface="Wingdings 3" pitchFamily="18" charset="2"/>
              <a:buChar char=""/>
              <a:defRPr sz="3200"/>
            </a:lvl1pPr>
            <a:lvl2pPr>
              <a:defRPr sz="2667"/>
            </a:lvl2pPr>
            <a:lvl3pPr>
              <a:defRPr sz="2400"/>
            </a:lvl3pPr>
          </a:lstStyle>
          <a:p>
            <a:pPr lvl="0"/>
            <a:r>
              <a:rPr lang="en-US"/>
              <a:t> Please add a space after the bullet point.</a:t>
            </a:r>
          </a:p>
        </p:txBody>
      </p:sp>
      <p:sp>
        <p:nvSpPr>
          <p:cNvPr id="5"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529049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4"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90458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4"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6296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9B3D-C0F2-494D-96FE-C8A48EC86DC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43595-8868-2749-8959-149C838A5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454DE4-1F63-944C-9B6F-7E72CBF7B9FA}"/>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50C707B0-D460-734E-924E-74AF72DA8C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3A7691-44CE-9C4C-8EAD-DB5DD9AFC1F7}"/>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1313783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765505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945981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192011"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23392"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143703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Slid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40" y="4197085"/>
            <a:ext cx="94090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39" y="1988840"/>
            <a:ext cx="94097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D78D91"/>
                </a:solidFill>
                <a:latin typeface="Wingdings 3" pitchFamily="18" charset="2"/>
              </a:rPr>
              <a:t>{{</a:t>
            </a:r>
            <a:endParaRPr kumimoji="0" lang="en-GB" sz="9600"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13" name="TextBox 12"/>
          <p:cNvSpPr txBox="1"/>
          <p:nvPr/>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D78D91"/>
                </a:solidFill>
                <a:latin typeface="Wingdings 3" pitchFamily="18" charset="2"/>
              </a:rPr>
              <a:t>{{</a:t>
            </a:r>
            <a:endParaRPr kumimoji="0" lang="en-GB" sz="13333"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666866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Slide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39" y="4197085"/>
            <a:ext cx="94097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40" y="1988840"/>
            <a:ext cx="94104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EDA0B4"/>
                </a:solidFill>
                <a:latin typeface="Wingdings 3" pitchFamily="18" charset="2"/>
              </a:rPr>
              <a:t>{{</a:t>
            </a:r>
            <a:endParaRPr kumimoji="0" lang="en-GB" sz="9600"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13" name="TextBox 12"/>
          <p:cNvSpPr txBox="1"/>
          <p:nvPr/>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EDA0B4"/>
                </a:solidFill>
                <a:latin typeface="Wingdings 3" pitchFamily="18" charset="2"/>
              </a:rPr>
              <a:t>{{</a:t>
            </a:r>
            <a:endParaRPr kumimoji="0" lang="en-GB" sz="13333"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84554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This slide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547451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atistics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The reveal corner slide background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520659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pter Title Slid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947379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pter Title Slide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751903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Font typeface="Wingdings 3" pitchFamily="18" charset="2"/>
              <a:buChar char=""/>
              <a:defRPr sz="2667" b="0">
                <a:solidFill>
                  <a:schemeClr val="tx1">
                    <a:lumMod val="75000"/>
                    <a:lumOff val="2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56443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1E23-773D-4E49-8273-0B53C49BD0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24CD7B4-6BD6-5B4F-AACC-693CB6233A6B}"/>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0498F-FAE0-064B-ADE1-2FAE842F475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C9F0B5-F8BD-EF41-A8E9-60C36D57AF47}"/>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6" name="Footer Placeholder 5">
            <a:extLst>
              <a:ext uri="{FF2B5EF4-FFF2-40B4-BE49-F238E27FC236}">
                <a16:creationId xmlns:a16="http://schemas.microsoft.com/office/drawing/2014/main" id="{AFBC4E16-2A2E-2941-9399-7F521A04C9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BEFE86-5BE8-7E48-AFA4-7316C41DCD6E}"/>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484813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EDA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67100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pter Title Slide Climate Change">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264595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Climate Change">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BD7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902221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pter Title Slide Carbon Action">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448961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Carbon Actio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E1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4140279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hapter Title Slide Supply Chain">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269165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Supply Chai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E6B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660981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ter Title Slide reporter Service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166159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Reporter Services">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CA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276336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hapter Title Slide Water">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418961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DE79-324B-1942-8116-BD3737BBC57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0F26EB-C44D-7A43-9B47-8DDAA3BBF3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81B12F-57FF-6747-9A6D-84D0BE091E3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780F89-5DCC-834E-AA31-2EB40B9B3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1591C6-8466-8443-8AA3-62D3F087DCA7}"/>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05B10-882C-744B-976B-2D7312596341}"/>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8" name="Footer Placeholder 7">
            <a:extLst>
              <a:ext uri="{FF2B5EF4-FFF2-40B4-BE49-F238E27FC236}">
                <a16:creationId xmlns:a16="http://schemas.microsoft.com/office/drawing/2014/main" id="{EA45FE11-4680-F247-97C0-E080F89BFF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094B729-D94F-EA49-A75E-B5468E5BB5CF}"/>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171415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Water">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7ED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319490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pter Title Slide Forest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4232835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Forests">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835892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pter Title Slide Citie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68232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Cities">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9397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786231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660F-7750-43E5-9380-5995A3FD4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C7BEC66-F48A-4C98-904B-3C32405CA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4BD206C1-A76E-454A-BB4A-873716523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673341-47E1-4FC2-95F2-44E6C8BBAF6C}"/>
              </a:ext>
            </a:extLst>
          </p:cNvPr>
          <p:cNvSpPr>
            <a:spLocks noGrp="1"/>
          </p:cNvSpPr>
          <p:nvPr>
            <p:ph type="dt" sz="half" idx="10"/>
          </p:nvPr>
        </p:nvSpPr>
        <p:spPr/>
        <p:txBody>
          <a:bodyPr/>
          <a:lstStyle/>
          <a:p>
            <a:fld id="{3F344355-2D50-4BEB-BA8D-B36BCA7ED30F}" type="datetimeFigureOut">
              <a:rPr lang="en-IE" smtClean="0"/>
              <a:t>02/05/2018</a:t>
            </a:fld>
            <a:endParaRPr lang="en-IE"/>
          </a:p>
        </p:txBody>
      </p:sp>
      <p:sp>
        <p:nvSpPr>
          <p:cNvPr id="6" name="Footer Placeholder 5">
            <a:extLst>
              <a:ext uri="{FF2B5EF4-FFF2-40B4-BE49-F238E27FC236}">
                <a16:creationId xmlns:a16="http://schemas.microsoft.com/office/drawing/2014/main" id="{A12B8E81-709D-40D8-9B00-974BF027C1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43A99FE-D9B3-42A1-8254-58FD5F45AD37}"/>
              </a:ext>
            </a:extLst>
          </p:cNvPr>
          <p:cNvSpPr>
            <a:spLocks noGrp="1"/>
          </p:cNvSpPr>
          <p:nvPr>
            <p:ph type="sldNum" sz="quarter" idx="12"/>
          </p:nvPr>
        </p:nvSpPr>
        <p:spPr/>
        <p:txBody>
          <a:bodyPr/>
          <a:lstStyle/>
          <a:p>
            <a:fld id="{B9C3A54B-12F6-4521-95E1-916FDC293209}" type="slidenum">
              <a:rPr lang="en-IE" smtClean="0"/>
              <a:t>‹#›</a:t>
            </a:fld>
            <a:endParaRPr lang="en-IE"/>
          </a:p>
        </p:txBody>
      </p:sp>
    </p:spTree>
    <p:extLst>
      <p:ext uri="{BB962C8B-B14F-4D97-AF65-F5344CB8AC3E}">
        <p14:creationId xmlns:p14="http://schemas.microsoft.com/office/powerpoint/2010/main" val="198954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ront pag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pic>
        <p:nvPicPr>
          <p:cNvPr id="9" name="Picture 8" descr="CDP_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Tree>
    <p:extLst>
      <p:ext uri="{BB962C8B-B14F-4D97-AF65-F5344CB8AC3E}">
        <p14:creationId xmlns:p14="http://schemas.microsoft.com/office/powerpoint/2010/main" val="446740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ront page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descr="CDP_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555586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ront page 2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userDrawn="1"/>
        </p:nvPicPr>
        <p:blipFill>
          <a:blip r:embed="rId2" cstate="print"/>
          <a:stretch>
            <a:fillRect/>
          </a:stretch>
        </p:blipFill>
        <p:spPr>
          <a:xfrm>
            <a:off x="1007435" y="1028733"/>
            <a:ext cx="4902200" cy="4419600"/>
          </a:xfrm>
          <a:prstGeom prst="rect">
            <a:avLst/>
          </a:prstGeom>
        </p:spPr>
      </p:pic>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608677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ront page 2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userDrawn="1"/>
        </p:nvPicPr>
        <p:blipFill>
          <a:blip r:embed="rId2" cstate="print"/>
          <a:stretch>
            <a:fillRect/>
          </a:stretch>
        </p:blipFill>
        <p:spPr>
          <a:xfrm>
            <a:off x="1007435" y="1028733"/>
            <a:ext cx="4902200" cy="4419600"/>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52639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9185-2303-C744-BD58-C9EF40D81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D9B10C-6FD6-384F-B028-B9BBF440FCDA}"/>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4" name="Footer Placeholder 3">
            <a:extLst>
              <a:ext uri="{FF2B5EF4-FFF2-40B4-BE49-F238E27FC236}">
                <a16:creationId xmlns:a16="http://schemas.microsoft.com/office/drawing/2014/main" id="{BD71AF68-05F6-E444-A4AD-65292EAC99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8DE62-FC13-E94B-83A9-B063C14DBA8A}"/>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1831934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esentation Title Slid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hasCustomPrompt="1"/>
          </p:nvPr>
        </p:nvSpPr>
        <p:spPr>
          <a:xfrm>
            <a:off x="911424" y="1220755"/>
            <a:ext cx="10465163" cy="1056117"/>
          </a:xfrm>
        </p:spPr>
        <p:txBody>
          <a:bodyPr/>
          <a:lstStyle>
            <a:lvl1pPr>
              <a:defRPr>
                <a:solidFill>
                  <a:schemeClr val="bg1"/>
                </a:solidFill>
              </a:defRPr>
            </a:lvl1pPr>
          </a:lstStyle>
          <a:p>
            <a:r>
              <a:rPr lang="en-US"/>
              <a:t>Presentation title (text size 32)</a:t>
            </a:r>
            <a:br>
              <a:rPr lang="en-US"/>
            </a:br>
            <a:endParaRPr lang="en-GB"/>
          </a:p>
        </p:txBody>
      </p:sp>
      <p:sp>
        <p:nvSpPr>
          <p:cNvPr id="11" name="Text Placeholder 10"/>
          <p:cNvSpPr>
            <a:spLocks noGrp="1"/>
          </p:cNvSpPr>
          <p:nvPr>
            <p:ph type="body" sz="quarter" idx="10" hasCustomPrompt="1"/>
          </p:nvPr>
        </p:nvSpPr>
        <p:spPr>
          <a:xfrm>
            <a:off x="912284" y="1988840"/>
            <a:ext cx="10464303" cy="864096"/>
          </a:xfrm>
        </p:spPr>
        <p:txBody>
          <a:bodyPr/>
          <a:lstStyle>
            <a:lvl1pPr>
              <a:defRPr>
                <a:solidFill>
                  <a:schemeClr val="bg1"/>
                </a:solidFill>
              </a:defRPr>
            </a:lvl1pPr>
            <a:lvl2pPr>
              <a:buNone/>
              <a:defRPr>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Presentation subtitle (text size 24)</a:t>
            </a:r>
          </a:p>
        </p:txBody>
      </p:sp>
      <p:sp>
        <p:nvSpPr>
          <p:cNvPr id="10" name="Text Placeholder 9"/>
          <p:cNvSpPr>
            <a:spLocks noGrp="1"/>
          </p:cNvSpPr>
          <p:nvPr>
            <p:ph type="body" sz="quarter" idx="11" hasCustomPrompt="1"/>
          </p:nvPr>
        </p:nvSpPr>
        <p:spPr>
          <a:xfrm>
            <a:off x="912285" y="2852936"/>
            <a:ext cx="5759780" cy="2688299"/>
          </a:xfrm>
        </p:spPr>
        <p:txBody>
          <a:bodyPr>
            <a:normAutofit/>
          </a:bodyPr>
          <a:lstStyle>
            <a:lvl4pPr>
              <a:defRPr sz="2133">
                <a:solidFill>
                  <a:schemeClr val="bg1"/>
                </a:solidFill>
              </a:defRPr>
            </a:lvl4pPr>
          </a:lstStyle>
          <a:p>
            <a:pPr lvl="3"/>
            <a:r>
              <a:rPr lang="en-US"/>
              <a:t>Speaker name, date, contact details, etc. (text size 16)</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040435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idx="1" hasCustomPrompt="1"/>
          </p:nvPr>
        </p:nvSpPr>
        <p:spPr/>
        <p:txBody>
          <a:bodyPr/>
          <a:lstStyle>
            <a:lvl1pPr>
              <a:buFont typeface="Wingdings 3" pitchFamily="18" charset="2"/>
              <a:buChar char=""/>
              <a:defRPr sz="3200"/>
            </a:lvl1pPr>
            <a:lvl2pPr>
              <a:defRPr sz="2667"/>
            </a:lvl2pPr>
            <a:lvl3pPr>
              <a:defRPr sz="2400"/>
            </a:lvl3pPr>
          </a:lstStyle>
          <a:p>
            <a:pPr lvl="0"/>
            <a:r>
              <a:rPr lang="en-US"/>
              <a:t> Please add a space after the bullet point.</a:t>
            </a:r>
          </a:p>
        </p:txBody>
      </p:sp>
      <p:sp>
        <p:nvSpPr>
          <p:cNvPr id="5"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70101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4"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8748412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4"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437120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27439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6828713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192011"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23392"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575846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40" y="4197085"/>
            <a:ext cx="94090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39" y="1988840"/>
            <a:ext cx="94097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userDrawn="1"/>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D78D91"/>
                </a:solidFill>
                <a:latin typeface="Wingdings 3" pitchFamily="18" charset="2"/>
              </a:rPr>
              <a:t>{{</a:t>
            </a:r>
            <a:endParaRPr kumimoji="0" lang="en-GB" sz="9600"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13" name="TextBox 12"/>
          <p:cNvSpPr txBox="1"/>
          <p:nvPr userDrawn="1"/>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D78D91"/>
                </a:solidFill>
                <a:latin typeface="Wingdings 3" pitchFamily="18" charset="2"/>
              </a:rPr>
              <a:t>{{</a:t>
            </a:r>
            <a:endParaRPr kumimoji="0" lang="en-GB" sz="13333"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913399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Slide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39" y="4197085"/>
            <a:ext cx="94097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40" y="1988840"/>
            <a:ext cx="94104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userDrawn="1"/>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EDA0B4"/>
                </a:solidFill>
                <a:latin typeface="Wingdings 3" pitchFamily="18" charset="2"/>
              </a:rPr>
              <a:t>{{</a:t>
            </a:r>
            <a:endParaRPr kumimoji="0" lang="en-GB" sz="9600"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13" name="TextBox 12"/>
          <p:cNvSpPr txBox="1"/>
          <p:nvPr userDrawn="1"/>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EDA0B4"/>
                </a:solidFill>
                <a:latin typeface="Wingdings 3" pitchFamily="18" charset="2"/>
              </a:rPr>
              <a:t>{{</a:t>
            </a:r>
            <a:endParaRPr kumimoji="0" lang="en-GB" sz="13333"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463072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This slide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94901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C2F9F-4DD4-BE42-A88E-E22905B53B31}"/>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3" name="Footer Placeholder 2">
            <a:extLst>
              <a:ext uri="{FF2B5EF4-FFF2-40B4-BE49-F238E27FC236}">
                <a16:creationId xmlns:a16="http://schemas.microsoft.com/office/drawing/2014/main" id="{C7DD37DF-E794-4344-825F-B2B3DDD69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E120796-E3CA-0149-BAAC-6C0ADD36BB07}"/>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7718007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tistics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The reveal corner slide background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323177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Title Slid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039452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ter Title Slide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744452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Font typeface="Wingdings 3" pitchFamily="18" charset="2"/>
              <a:buChar char=""/>
              <a:defRPr sz="2667" b="0">
                <a:solidFill>
                  <a:schemeClr val="tx1">
                    <a:lumMod val="75000"/>
                    <a:lumOff val="2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8543647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EDA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539149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Title Slide Climate Change">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502871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Climate Change">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BD7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61591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Title Slide Carbon Action">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2248308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Carbon Actio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E1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827678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Title Slide Supply Chain">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72858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EFA0-3045-2446-B75B-6982E3A254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609157-5C4D-FF4D-A6DC-18766360CFE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720F1-582D-404E-803B-A354DD750F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0633B1-2C9D-DF41-BB88-4F2D1F156DE0}"/>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6" name="Footer Placeholder 5">
            <a:extLst>
              <a:ext uri="{FF2B5EF4-FFF2-40B4-BE49-F238E27FC236}">
                <a16:creationId xmlns:a16="http://schemas.microsoft.com/office/drawing/2014/main" id="{D6E45C91-97AC-F240-8B11-E7B08BD69A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6650C8-F0D8-234E-81C2-3DDBDEEDDC10}"/>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3914943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Supply Chai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E6B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549343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 Title Slide reporter Service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4552743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Reporter Services">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CA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1290228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Title Slide Water">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6116046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Water">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7ED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4151895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 Title Slide Forest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2823005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Forests">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819403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ter Title Slide Citie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922231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Cities">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9397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21584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F25A-B2EF-CF43-B303-022F222AC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B80873-5E7D-E44C-82A7-9B02A4132D3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0BA1F-1C70-6F40-A6C7-8559D7B9CC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944653-7A8F-4A49-912A-6F48406EAB1C}"/>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6" name="Footer Placeholder 5">
            <a:extLst>
              <a:ext uri="{FF2B5EF4-FFF2-40B4-BE49-F238E27FC236}">
                <a16:creationId xmlns:a16="http://schemas.microsoft.com/office/drawing/2014/main" id="{784EACEF-FFE7-C74C-AD74-CE1239E0FB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E0CA7D-21A1-4842-824D-0EA619581DC2}"/>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312331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image" Target="../media/image12.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theme" Target="../theme/theme5.xml"/><Relationship Id="rId8"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theme" Target="../theme/theme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image" Target="../media/image15.png"/><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7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6383867"/>
            <a:ext cx="12192000" cy="474133"/>
          </a:xfrm>
          <a:prstGeom prst="rect">
            <a:avLst/>
          </a:prstGeom>
        </p:spPr>
      </p:pic>
      <p:pic>
        <p:nvPicPr>
          <p:cNvPr id="21" name="Picture 2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67273" y="504488"/>
            <a:ext cx="325120" cy="325120"/>
          </a:xfrm>
          <a:prstGeom prst="rect">
            <a:avLst/>
          </a:prstGeom>
        </p:spPr>
      </p:pic>
      <p:sp>
        <p:nvSpPr>
          <p:cNvPr id="22" name="Title Placeholder 21"/>
          <p:cNvSpPr>
            <a:spLocks noGrp="1"/>
          </p:cNvSpPr>
          <p:nvPr>
            <p:ph type="title"/>
          </p:nvPr>
        </p:nvSpPr>
        <p:spPr>
          <a:xfrm>
            <a:off x="893264" y="408753"/>
            <a:ext cx="10460536" cy="5492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0321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609570" rtl="0" eaLnBrk="1" latinLnBrk="0" hangingPunct="1">
        <a:spcBef>
          <a:spcPct val="0"/>
        </a:spcBef>
        <a:buNone/>
        <a:defRPr sz="3733" b="1" i="0" kern="1200" cap="none" normalizeH="0">
          <a:solidFill>
            <a:srgbClr val="4D4D4C"/>
          </a:solidFill>
          <a:latin typeface="Avenir Heavy" charset="0"/>
          <a:ea typeface="Avenir Heavy" charset="0"/>
          <a:cs typeface="Avenir Heavy" charset="0"/>
        </a:defRPr>
      </a:lvl1pPr>
    </p:titleStyle>
    <p:bodyStyle>
      <a:lvl1pPr marL="0" indent="0" algn="l" defTabSz="609570" rtl="0" eaLnBrk="1" latinLnBrk="0" hangingPunct="1">
        <a:spcBef>
          <a:spcPct val="20000"/>
        </a:spcBef>
        <a:buFont typeface="Arial"/>
        <a:buNone/>
        <a:defRPr sz="3200" b="0" i="0" kern="1200" cap="none">
          <a:solidFill>
            <a:srgbClr val="4D4D4C"/>
          </a:solidFill>
          <a:latin typeface="Gotham Medium" charset="0"/>
          <a:ea typeface="Gotham Medium" charset="0"/>
          <a:cs typeface="Gotham Medium" charset="0"/>
        </a:defRPr>
      </a:lvl1pPr>
      <a:lvl2pPr marL="990551" indent="-380982" algn="l" defTabSz="609570" rtl="0" eaLnBrk="1" latinLnBrk="0" hangingPunct="1">
        <a:spcBef>
          <a:spcPct val="20000"/>
        </a:spcBef>
        <a:buFont typeface="AppleSymbols" charset="0"/>
        <a:buChar char="⌝"/>
        <a:defRPr sz="2667" b="0" i="0" kern="1200">
          <a:solidFill>
            <a:srgbClr val="4D4D4C"/>
          </a:solidFill>
          <a:latin typeface="Avenir Book" charset="0"/>
          <a:ea typeface="Avenir Book" charset="0"/>
          <a:cs typeface="Avenir Book" charset="0"/>
        </a:defRPr>
      </a:lvl2pPr>
      <a:lvl3pPr marL="1523923" indent="-304784" algn="l" defTabSz="609570" rtl="0" eaLnBrk="1" latinLnBrk="0" hangingPunct="1">
        <a:spcBef>
          <a:spcPct val="20000"/>
        </a:spcBef>
        <a:buFont typeface="LucidaGrande" charset="0"/>
        <a:buChar char="-"/>
        <a:defRPr sz="2400" b="0" i="0" kern="1200">
          <a:solidFill>
            <a:srgbClr val="4D4D4C"/>
          </a:solidFill>
          <a:latin typeface="Avenir Book" charset="0"/>
          <a:ea typeface="Avenir Book" charset="0"/>
          <a:cs typeface="Avenir Book" charset="0"/>
        </a:defRPr>
      </a:lvl3pPr>
      <a:lvl4pPr marL="2133493" indent="-304784" algn="l" defTabSz="609570" rtl="0" eaLnBrk="1" latinLnBrk="0" hangingPunct="1">
        <a:spcBef>
          <a:spcPct val="20000"/>
        </a:spcBef>
        <a:buFont typeface="Arial"/>
        <a:buChar char="–"/>
        <a:defRPr sz="2133" b="0" i="0" kern="1200">
          <a:solidFill>
            <a:srgbClr val="4D4D4C"/>
          </a:solidFill>
          <a:latin typeface="Avenir Book" charset="0"/>
          <a:ea typeface="Avenir Book" charset="0"/>
          <a:cs typeface="Avenir Book" charset="0"/>
        </a:defRPr>
      </a:lvl4pPr>
      <a:lvl5pPr marL="2743063" indent="-304784" algn="l" defTabSz="609570" rtl="0" eaLnBrk="1" latinLnBrk="0" hangingPunct="1">
        <a:spcBef>
          <a:spcPct val="20000"/>
        </a:spcBef>
        <a:buFont typeface="Arial"/>
        <a:buChar char="»"/>
        <a:defRPr sz="2667" b="0" i="0" kern="1200">
          <a:solidFill>
            <a:srgbClr val="4D4D4C"/>
          </a:solidFill>
          <a:latin typeface="Avenir Book" charset="0"/>
          <a:ea typeface="Avenir Book" charset="0"/>
          <a:cs typeface="Avenir Book"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 y="4508437"/>
            <a:ext cx="7683500" cy="2349563"/>
          </a:xfrm>
          <a:prstGeom prst="rect">
            <a:avLst/>
          </a:prstGeom>
        </p:spPr>
      </p:pic>
      <p:pic>
        <p:nvPicPr>
          <p:cNvPr id="6" name="Picture 5"/>
          <p:cNvPicPr>
            <a:picLocks noChangeAspect="1"/>
          </p:cNvPicPr>
          <p:nvPr userDrawn="1"/>
        </p:nvPicPr>
        <p:blipFill>
          <a:blip r:embed="rId5"/>
          <a:stretch>
            <a:fillRect/>
          </a:stretch>
        </p:blipFill>
        <p:spPr>
          <a:xfrm>
            <a:off x="645467" y="3424519"/>
            <a:ext cx="6629471" cy="765565"/>
          </a:xfrm>
          <a:prstGeom prst="rect">
            <a:avLst/>
          </a:prstGeom>
        </p:spPr>
      </p:pic>
      <p:sp>
        <p:nvSpPr>
          <p:cNvPr id="2" name="Title Placeholder 1"/>
          <p:cNvSpPr>
            <a:spLocks noGrp="1"/>
          </p:cNvSpPr>
          <p:nvPr>
            <p:ph type="title"/>
          </p:nvPr>
        </p:nvSpPr>
        <p:spPr>
          <a:xfrm>
            <a:off x="645467" y="4977714"/>
            <a:ext cx="6629471" cy="132503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82187370"/>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609570" rtl="0" eaLnBrk="1" latinLnBrk="0" hangingPunct="1">
        <a:spcBef>
          <a:spcPct val="0"/>
        </a:spcBef>
        <a:buNone/>
        <a:defRPr sz="3733" b="1" i="0" kern="1200" cap="none" normalizeH="0">
          <a:solidFill>
            <a:schemeClr val="bg1"/>
          </a:solidFill>
          <a:latin typeface="Avenir Heavy" charset="0"/>
          <a:ea typeface="Avenir Heavy" charset="0"/>
          <a:cs typeface="Avenir Heavy" charset="0"/>
        </a:defRPr>
      </a:lvl1pPr>
    </p:titleStyle>
    <p:bodyStyle>
      <a:lvl1pPr marL="0" indent="0" algn="l" defTabSz="609570" rtl="0" eaLnBrk="1" latinLnBrk="0" hangingPunct="1">
        <a:spcBef>
          <a:spcPct val="20000"/>
        </a:spcBef>
        <a:buFont typeface="Arial"/>
        <a:buNone/>
        <a:defRPr sz="3200" b="0" i="0" kern="1200" cap="none">
          <a:solidFill>
            <a:srgbClr val="4D4D4C"/>
          </a:solidFill>
          <a:latin typeface="Gotham Medium" charset="0"/>
          <a:ea typeface="Gotham Medium" charset="0"/>
          <a:cs typeface="Gotham Medium" charset="0"/>
        </a:defRPr>
      </a:lvl1pPr>
      <a:lvl2pPr marL="990551" indent="-380982" algn="l" defTabSz="609570" rtl="0" eaLnBrk="1" latinLnBrk="0" hangingPunct="1">
        <a:spcBef>
          <a:spcPct val="20000"/>
        </a:spcBef>
        <a:buFont typeface="AppleSymbols" charset="0"/>
        <a:buChar char="⌝"/>
        <a:defRPr sz="2667" b="0" i="0" kern="1200">
          <a:solidFill>
            <a:srgbClr val="4D4D4C"/>
          </a:solidFill>
          <a:latin typeface="Avenir Book" charset="0"/>
          <a:ea typeface="Avenir Book" charset="0"/>
          <a:cs typeface="Avenir Book" charset="0"/>
        </a:defRPr>
      </a:lvl2pPr>
      <a:lvl3pPr marL="1523923" indent="-304784" algn="l" defTabSz="609570" rtl="0" eaLnBrk="1" latinLnBrk="0" hangingPunct="1">
        <a:spcBef>
          <a:spcPct val="20000"/>
        </a:spcBef>
        <a:buFont typeface="LucidaGrande" charset="0"/>
        <a:buChar char="-"/>
        <a:defRPr sz="2400" b="0" i="0" kern="1200">
          <a:solidFill>
            <a:srgbClr val="4D4D4C"/>
          </a:solidFill>
          <a:latin typeface="Avenir Book" charset="0"/>
          <a:ea typeface="Avenir Book" charset="0"/>
          <a:cs typeface="Avenir Book" charset="0"/>
        </a:defRPr>
      </a:lvl3pPr>
      <a:lvl4pPr marL="2133493" indent="-304784" algn="l" defTabSz="609570" rtl="0" eaLnBrk="1" latinLnBrk="0" hangingPunct="1">
        <a:spcBef>
          <a:spcPct val="20000"/>
        </a:spcBef>
        <a:buFont typeface="Arial"/>
        <a:buChar char="–"/>
        <a:defRPr sz="2133" b="0" i="0" kern="1200">
          <a:solidFill>
            <a:srgbClr val="4D4D4C"/>
          </a:solidFill>
          <a:latin typeface="Avenir Book" charset="0"/>
          <a:ea typeface="Avenir Book" charset="0"/>
          <a:cs typeface="Avenir Book" charset="0"/>
        </a:defRPr>
      </a:lvl4pPr>
      <a:lvl5pPr marL="2743063" indent="-304784" algn="l" defTabSz="609570" rtl="0" eaLnBrk="1" latinLnBrk="0" hangingPunct="1">
        <a:spcBef>
          <a:spcPct val="20000"/>
        </a:spcBef>
        <a:buFont typeface="Arial"/>
        <a:buChar char="»"/>
        <a:defRPr sz="2667" b="0" i="0" kern="1200">
          <a:solidFill>
            <a:srgbClr val="4D4D4C"/>
          </a:solidFill>
          <a:latin typeface="Avenir Book" charset="0"/>
          <a:ea typeface="Avenir Book" charset="0"/>
          <a:cs typeface="Avenir Book"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Shape 38"/>
          <p:cNvPicPr preferRelativeResize="0">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5373688"/>
            <a:ext cx="12192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25506" y="5453328"/>
            <a:ext cx="11940989" cy="132503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75876689"/>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Lst>
  <p:hf sldNum="0" hdr="0" ftr="0" dt="0"/>
  <p:txStyles>
    <p:titleStyle>
      <a:defPPr marR="0" lvl="0" algn="l" rtl="0">
        <a:lnSpc>
          <a:spcPct val="100000"/>
        </a:lnSpc>
        <a:spcBef>
          <a:spcPts val="0"/>
        </a:spcBef>
        <a:spcAft>
          <a:spcPts val="0"/>
        </a:spcAft>
      </a:defPPr>
      <a:lvl1pPr algn="ctr" rtl="0" eaLnBrk="0" fontAlgn="base" hangingPunct="0">
        <a:spcBef>
          <a:spcPct val="0"/>
        </a:spcBef>
        <a:spcAft>
          <a:spcPct val="0"/>
        </a:spcAft>
        <a:defRPr sz="3733" b="1" i="0">
          <a:solidFill>
            <a:schemeClr val="bg1"/>
          </a:solidFill>
          <a:latin typeface="Avenir Heavy" charset="0"/>
          <a:ea typeface="Avenir Heavy" charset="0"/>
          <a:cs typeface="Avenir Heavy" charset="0"/>
          <a:sym typeface="Arial" charset="0"/>
        </a:defRPr>
      </a:lvl1pPr>
      <a:lvl2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2pPr>
      <a:lvl3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5pPr>
      <a:lvl6pPr marL="609570"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6pPr>
      <a:lvl7pPr marL="1219139"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7pPr>
      <a:lvl8pPr marL="1828709"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8pPr>
      <a:lvl9pPr marL="2438278"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9pPr>
    </p:titleStyle>
    <p:bodyStyle>
      <a:defPPr marR="0" lvl="0" algn="l" rtl="0">
        <a:lnSpc>
          <a:spcPct val="100000"/>
        </a:lnSpc>
        <a:spcBef>
          <a:spcPts val="0"/>
        </a:spcBef>
        <a:spcAft>
          <a:spcPts val="0"/>
        </a:spcAft>
      </a:defPPr>
      <a:lvl1pPr marL="457177" indent="-457177" algn="l" rtl="0" eaLnBrk="0" fontAlgn="base" hangingPunct="0">
        <a:spcBef>
          <a:spcPct val="0"/>
        </a:spcBef>
        <a:spcAft>
          <a:spcPct val="0"/>
        </a:spcAft>
        <a:defRPr sz="1867">
          <a:solidFill>
            <a:srgbClr val="000000"/>
          </a:solidFill>
          <a:latin typeface="Arial"/>
          <a:ea typeface="Arial"/>
          <a:cs typeface="Arial"/>
          <a:sym typeface="Arial" charset="0"/>
        </a:defRPr>
      </a:lvl1pPr>
      <a:lvl2pPr marL="990551" lvl="1" indent="-380982" algn="l" rtl="0" eaLnBrk="0" fontAlgn="base" hangingPunct="0">
        <a:spcBef>
          <a:spcPct val="0"/>
        </a:spcBef>
        <a:spcAft>
          <a:spcPct val="0"/>
        </a:spcAft>
        <a:defRPr sz="1867">
          <a:solidFill>
            <a:srgbClr val="000000"/>
          </a:solidFill>
          <a:latin typeface="Arial"/>
          <a:ea typeface="Arial"/>
          <a:cs typeface="Arial"/>
          <a:sym typeface="Arial" charset="0"/>
        </a:defRPr>
      </a:lvl2pPr>
      <a:lvl3pPr marL="1523923" lvl="2" indent="-304784" algn="l" rtl="0" eaLnBrk="0" fontAlgn="base" hangingPunct="0">
        <a:spcBef>
          <a:spcPct val="0"/>
        </a:spcBef>
        <a:spcAft>
          <a:spcPct val="0"/>
        </a:spcAft>
        <a:defRPr sz="1867">
          <a:solidFill>
            <a:srgbClr val="000000"/>
          </a:solidFill>
          <a:latin typeface="Arial"/>
          <a:ea typeface="Arial"/>
          <a:cs typeface="Arial"/>
          <a:sym typeface="Arial" charset="0"/>
        </a:defRPr>
      </a:lvl3pPr>
      <a:lvl4pPr marL="2133493" lvl="3" indent="-304784" algn="l" rtl="0" eaLnBrk="0" fontAlgn="base" hangingPunct="0">
        <a:spcBef>
          <a:spcPct val="0"/>
        </a:spcBef>
        <a:spcAft>
          <a:spcPct val="0"/>
        </a:spcAft>
        <a:defRPr sz="1867">
          <a:solidFill>
            <a:srgbClr val="000000"/>
          </a:solidFill>
          <a:latin typeface="Arial"/>
          <a:ea typeface="Arial"/>
          <a:cs typeface="Arial"/>
          <a:sym typeface="Arial" charset="0"/>
        </a:defRPr>
      </a:lvl4pPr>
      <a:lvl5pPr marL="2743063" lvl="4" indent="-304784" algn="l" rtl="0" eaLnBrk="0" fontAlgn="base" hangingPunct="0">
        <a:spcBef>
          <a:spcPct val="0"/>
        </a:spcBef>
        <a:spcAft>
          <a:spcPct val="0"/>
        </a:spcAft>
        <a:defRPr sz="1867">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540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316767"/>
            <a:ext cx="10972800" cy="4224468"/>
          </a:xfrm>
          <a:prstGeom prst="rect">
            <a:avLst/>
          </a:prstGeom>
        </p:spPr>
        <p:txBody>
          <a:bodyPr vert="horz" lIns="91440" tIns="45720" rIns="91440" bIns="45720" rtlCol="0">
            <a:normAutofit/>
          </a:bodyPr>
          <a:lstStyle/>
          <a:p>
            <a:pPr lvl="0"/>
            <a:r>
              <a:rPr lang="en-US"/>
              <a:t>Sub Heading</a:t>
            </a:r>
          </a:p>
          <a:p>
            <a:pPr lvl="1"/>
            <a:r>
              <a:rPr lang="en-US" err="1"/>
              <a:t>Bodytext</a:t>
            </a:r>
            <a:endParaRPr lang="en-US"/>
          </a:p>
          <a:p>
            <a:pPr lvl="2"/>
            <a:r>
              <a:rPr lang="en-US"/>
              <a:t>Small </a:t>
            </a:r>
            <a:r>
              <a:rPr lang="en-US" err="1"/>
              <a:t>bodytext</a:t>
            </a:r>
            <a:endParaRPr lang="en-US"/>
          </a:p>
          <a:p>
            <a:pPr lvl="3"/>
            <a:r>
              <a:rPr lang="en-US"/>
              <a:t>Extra-small </a:t>
            </a:r>
            <a:r>
              <a:rPr lang="en-US" err="1"/>
              <a:t>bodytext</a:t>
            </a:r>
            <a:endParaRPr lang="en-US"/>
          </a:p>
        </p:txBody>
      </p:sp>
      <p:sp>
        <p:nvSpPr>
          <p:cNvPr id="7" name="object 3"/>
          <p:cNvSpPr/>
          <p:nvPr/>
        </p:nvSpPr>
        <p:spPr>
          <a:xfrm flipV="1">
            <a:off x="623392" y="164637"/>
            <a:ext cx="10945216" cy="96011"/>
          </a:xfrm>
          <a:custGeom>
            <a:avLst/>
            <a:gdLst/>
            <a:ahLst/>
            <a:cxnLst/>
            <a:rect l="l" t="t" r="r" b="b"/>
            <a:pathLst>
              <a:path w="12145431">
                <a:moveTo>
                  <a:pt x="0" y="0"/>
                </a:moveTo>
                <a:lnTo>
                  <a:pt x="12145431" y="0"/>
                </a:lnTo>
              </a:path>
            </a:pathLst>
          </a:custGeom>
          <a:ln w="66675">
            <a:solidFill>
              <a:srgbClr val="B32B34"/>
            </a:solidFill>
          </a:ln>
        </p:spPr>
        <p:txBody>
          <a:bodyPr wrap="square" lIns="0" tIns="0" rIns="0" bIns="0" rtlCol="0">
            <a:noAutofit/>
          </a:bodyPr>
          <a:lstStyle/>
          <a:p>
            <a:endParaRPr sz="2400"/>
          </a:p>
        </p:txBody>
      </p:sp>
      <p:sp>
        <p:nvSpPr>
          <p:cNvPr id="8" name="object 7"/>
          <p:cNvSpPr/>
          <p:nvPr/>
        </p:nvSpPr>
        <p:spPr>
          <a:xfrm>
            <a:off x="623392" y="1124744"/>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11" name="TextBox 10"/>
          <p:cNvSpPr txBox="1"/>
          <p:nvPr/>
        </p:nvSpPr>
        <p:spPr>
          <a:xfrm>
            <a:off x="623392" y="6163179"/>
            <a:ext cx="2846400" cy="338554"/>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1600" b="1">
                <a:solidFill>
                  <a:srgbClr val="B42E3E"/>
                </a:solidFill>
                <a:latin typeface="Arial" pitchFamily="34" charset="0"/>
                <a:cs typeface="Arial" pitchFamily="34" charset="0"/>
              </a:rPr>
              <a:t>www.cdp.net | @CDP</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pic>
        <p:nvPicPr>
          <p:cNvPr id="5" name="Picture 4">
            <a:extLst>
              <a:ext uri="{FF2B5EF4-FFF2-40B4-BE49-F238E27FC236}">
                <a16:creationId xmlns:a16="http://schemas.microsoft.com/office/drawing/2014/main" id="{CF3353A7-B291-46A1-B571-860C1A136DDA}"/>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836904" y="5829269"/>
            <a:ext cx="1745496" cy="751471"/>
          </a:xfrm>
          <a:prstGeom prst="rect">
            <a:avLst/>
          </a:prstGeom>
        </p:spPr>
      </p:pic>
    </p:spTree>
    <p:extLst>
      <p:ext uri="{BB962C8B-B14F-4D97-AF65-F5344CB8AC3E}">
        <p14:creationId xmlns:p14="http://schemas.microsoft.com/office/powerpoint/2010/main" val="3965994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Lst>
  <p:txStyles>
    <p:titleStyle>
      <a:lvl1pPr algn="l" defTabSz="1219170" rtl="0" eaLnBrk="1" latinLnBrk="0" hangingPunct="1">
        <a:spcBef>
          <a:spcPct val="0"/>
        </a:spcBef>
        <a:buNone/>
        <a:defRPr sz="4267" kern="1200">
          <a:solidFill>
            <a:srgbClr val="B42E3E"/>
          </a:solidFill>
          <a:latin typeface="Arial" pitchFamily="34" charset="0"/>
          <a:ea typeface="+mj-ea"/>
          <a:cs typeface="Arial" pitchFamily="34" charset="0"/>
        </a:defRPr>
      </a:lvl1pPr>
    </p:titleStyle>
    <p:bodyStyle>
      <a:lvl1pPr marL="0" indent="0" algn="l" defTabSz="1219170" rtl="0" eaLnBrk="1" latinLnBrk="0" hangingPunct="1">
        <a:lnSpc>
          <a:spcPct val="150000"/>
        </a:lnSpc>
        <a:spcBef>
          <a:spcPts val="0"/>
        </a:spcBef>
        <a:buClr>
          <a:srgbClr val="B42E3E"/>
        </a:buClr>
        <a:buFont typeface="Wingdings 3" pitchFamily="18" charset="2"/>
        <a:buNone/>
        <a:defRPr sz="3733" kern="1200">
          <a:solidFill>
            <a:schemeClr val="tx1">
              <a:lumMod val="75000"/>
              <a:lumOff val="25000"/>
            </a:schemeClr>
          </a:solidFill>
          <a:latin typeface="Arial" pitchFamily="34" charset="0"/>
          <a:ea typeface="+mn-ea"/>
          <a:cs typeface="Arial" pitchFamily="34" charset="0"/>
        </a:defRPr>
      </a:lvl1pPr>
      <a:lvl2pPr marL="0" indent="0" algn="l" defTabSz="1219170" rtl="0" eaLnBrk="1" latinLnBrk="0" hangingPunct="1">
        <a:lnSpc>
          <a:spcPct val="150000"/>
        </a:lnSpc>
        <a:spcBef>
          <a:spcPts val="0"/>
        </a:spcBef>
        <a:buClr>
          <a:srgbClr val="B42E3E"/>
        </a:buClr>
        <a:buFont typeface="Wingdings 3" pitchFamily="18" charset="2"/>
        <a:buNone/>
        <a:defRPr sz="3200" kern="1200">
          <a:solidFill>
            <a:schemeClr val="tx1">
              <a:lumMod val="75000"/>
              <a:lumOff val="25000"/>
            </a:schemeClr>
          </a:solidFill>
          <a:latin typeface="Arial" pitchFamily="34" charset="0"/>
          <a:ea typeface="+mn-ea"/>
          <a:cs typeface="Arial" pitchFamily="34" charset="0"/>
        </a:defRPr>
      </a:lvl2pPr>
      <a:lvl3pPr marL="0" indent="0" algn="l" defTabSz="1219170" rtl="0" eaLnBrk="1" latinLnBrk="0" hangingPunct="1">
        <a:lnSpc>
          <a:spcPct val="150000"/>
        </a:lnSpc>
        <a:spcBef>
          <a:spcPts val="0"/>
        </a:spcBef>
        <a:buClr>
          <a:srgbClr val="B42E3E"/>
        </a:buClr>
        <a:buFont typeface="Wingdings 3" pitchFamily="18" charset="2"/>
        <a:buNone/>
        <a:defRPr sz="2667" kern="1200">
          <a:solidFill>
            <a:schemeClr val="tx1">
              <a:lumMod val="75000"/>
              <a:lumOff val="25000"/>
            </a:schemeClr>
          </a:solidFill>
          <a:latin typeface="Arial" pitchFamily="34" charset="0"/>
          <a:ea typeface="+mn-ea"/>
          <a:cs typeface="Arial" pitchFamily="34" charset="0"/>
        </a:defRPr>
      </a:lvl3pPr>
      <a:lvl4pPr marL="0" indent="0" algn="l" defTabSz="1219170"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4pPr>
      <a:lvl5pPr marL="0" indent="0" algn="l" defTabSz="1219170" rtl="0" eaLnBrk="1" latinLnBrk="0" hangingPunct="1">
        <a:lnSpc>
          <a:spcPct val="150000"/>
        </a:lnSpc>
        <a:spcBef>
          <a:spcPts val="0"/>
        </a:spcBef>
        <a:buClr>
          <a:srgbClr val="B42E3E"/>
        </a:buClr>
        <a:buFont typeface="Wingdings 3" pitchFamily="18" charset="2"/>
        <a:buNone/>
        <a:defRPr sz="2133" kern="1200">
          <a:solidFill>
            <a:schemeClr val="tx1">
              <a:lumMod val="75000"/>
              <a:lumOff val="2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540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316767"/>
            <a:ext cx="10972800" cy="4224468"/>
          </a:xfrm>
          <a:prstGeom prst="rect">
            <a:avLst/>
          </a:prstGeom>
        </p:spPr>
        <p:txBody>
          <a:bodyPr vert="horz" lIns="91440" tIns="45720" rIns="91440" bIns="45720" rtlCol="0">
            <a:normAutofit/>
          </a:bodyPr>
          <a:lstStyle/>
          <a:p>
            <a:pPr lvl="0"/>
            <a:r>
              <a:rPr lang="en-US"/>
              <a:t>Sub Heading</a:t>
            </a:r>
          </a:p>
          <a:p>
            <a:pPr lvl="1"/>
            <a:r>
              <a:rPr lang="en-US" err="1"/>
              <a:t>Bodytext</a:t>
            </a:r>
            <a:endParaRPr lang="en-US"/>
          </a:p>
          <a:p>
            <a:pPr lvl="2"/>
            <a:r>
              <a:rPr lang="en-US"/>
              <a:t>Small </a:t>
            </a:r>
            <a:r>
              <a:rPr lang="en-US" err="1"/>
              <a:t>bodytext</a:t>
            </a:r>
            <a:endParaRPr lang="en-US"/>
          </a:p>
          <a:p>
            <a:pPr lvl="3"/>
            <a:r>
              <a:rPr lang="en-US"/>
              <a:t>Extra-small </a:t>
            </a:r>
            <a:r>
              <a:rPr lang="en-US" err="1"/>
              <a:t>bodytext</a:t>
            </a:r>
            <a:endParaRPr lang="en-US"/>
          </a:p>
        </p:txBody>
      </p:sp>
      <p:sp>
        <p:nvSpPr>
          <p:cNvPr id="7" name="object 3"/>
          <p:cNvSpPr/>
          <p:nvPr userDrawn="1"/>
        </p:nvSpPr>
        <p:spPr>
          <a:xfrm flipV="1">
            <a:off x="623392" y="164637"/>
            <a:ext cx="10945216" cy="96011"/>
          </a:xfrm>
          <a:custGeom>
            <a:avLst/>
            <a:gdLst/>
            <a:ahLst/>
            <a:cxnLst/>
            <a:rect l="l" t="t" r="r" b="b"/>
            <a:pathLst>
              <a:path w="12145431">
                <a:moveTo>
                  <a:pt x="0" y="0"/>
                </a:moveTo>
                <a:lnTo>
                  <a:pt x="12145431" y="0"/>
                </a:lnTo>
              </a:path>
            </a:pathLst>
          </a:custGeom>
          <a:ln w="66675">
            <a:solidFill>
              <a:srgbClr val="B32B34"/>
            </a:solidFill>
          </a:ln>
        </p:spPr>
        <p:txBody>
          <a:bodyPr wrap="square" lIns="0" tIns="0" rIns="0" bIns="0" rtlCol="0">
            <a:noAutofit/>
          </a:bodyPr>
          <a:lstStyle/>
          <a:p>
            <a:endParaRPr sz="2400"/>
          </a:p>
        </p:txBody>
      </p:sp>
      <p:sp>
        <p:nvSpPr>
          <p:cNvPr id="8" name="object 7"/>
          <p:cNvSpPr/>
          <p:nvPr userDrawn="1"/>
        </p:nvSpPr>
        <p:spPr>
          <a:xfrm>
            <a:off x="623392" y="1124744"/>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11" name="TextBox 10"/>
          <p:cNvSpPr txBox="1"/>
          <p:nvPr userDrawn="1"/>
        </p:nvSpPr>
        <p:spPr>
          <a:xfrm>
            <a:off x="623392" y="6163179"/>
            <a:ext cx="2846400" cy="338554"/>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1600" b="1">
                <a:solidFill>
                  <a:srgbClr val="B42E3E"/>
                </a:solidFill>
                <a:latin typeface="Arial" pitchFamily="34" charset="0"/>
                <a:cs typeface="Arial" pitchFamily="34" charset="0"/>
              </a:rPr>
              <a:t>www.cdp.net | @CDP</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pic>
        <p:nvPicPr>
          <p:cNvPr id="5" name="Picture 4">
            <a:extLst>
              <a:ext uri="{FF2B5EF4-FFF2-40B4-BE49-F238E27FC236}">
                <a16:creationId xmlns:a16="http://schemas.microsoft.com/office/drawing/2014/main" id="{CF3353A7-B291-46A1-B571-860C1A136DDA}"/>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9836904" y="5829269"/>
            <a:ext cx="1745496" cy="751471"/>
          </a:xfrm>
          <a:prstGeom prst="rect">
            <a:avLst/>
          </a:prstGeom>
        </p:spPr>
      </p:pic>
    </p:spTree>
    <p:extLst>
      <p:ext uri="{BB962C8B-B14F-4D97-AF65-F5344CB8AC3E}">
        <p14:creationId xmlns:p14="http://schemas.microsoft.com/office/powerpoint/2010/main" val="10726925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Lst>
  <p:hf hdr="0" ftr="0" dt="0"/>
  <p:txStyles>
    <p:titleStyle>
      <a:lvl1pPr algn="l" defTabSz="1219170" rtl="0" eaLnBrk="1" latinLnBrk="0" hangingPunct="1">
        <a:spcBef>
          <a:spcPct val="0"/>
        </a:spcBef>
        <a:buNone/>
        <a:defRPr sz="4267" kern="1200">
          <a:solidFill>
            <a:srgbClr val="B42E3E"/>
          </a:solidFill>
          <a:latin typeface="Arial" pitchFamily="34" charset="0"/>
          <a:ea typeface="+mj-ea"/>
          <a:cs typeface="Arial" pitchFamily="34" charset="0"/>
        </a:defRPr>
      </a:lvl1pPr>
    </p:titleStyle>
    <p:bodyStyle>
      <a:lvl1pPr marL="0" indent="0" algn="l" defTabSz="1219170" rtl="0" eaLnBrk="1" latinLnBrk="0" hangingPunct="1">
        <a:lnSpc>
          <a:spcPct val="150000"/>
        </a:lnSpc>
        <a:spcBef>
          <a:spcPts val="0"/>
        </a:spcBef>
        <a:buClr>
          <a:srgbClr val="B42E3E"/>
        </a:buClr>
        <a:buFont typeface="Wingdings 3" pitchFamily="18" charset="2"/>
        <a:buNone/>
        <a:defRPr sz="3733" kern="1200">
          <a:solidFill>
            <a:schemeClr val="tx1">
              <a:lumMod val="75000"/>
              <a:lumOff val="25000"/>
            </a:schemeClr>
          </a:solidFill>
          <a:latin typeface="Arial" pitchFamily="34" charset="0"/>
          <a:ea typeface="+mn-ea"/>
          <a:cs typeface="Arial" pitchFamily="34" charset="0"/>
        </a:defRPr>
      </a:lvl1pPr>
      <a:lvl2pPr marL="0" indent="0" algn="l" defTabSz="1219170" rtl="0" eaLnBrk="1" latinLnBrk="0" hangingPunct="1">
        <a:lnSpc>
          <a:spcPct val="150000"/>
        </a:lnSpc>
        <a:spcBef>
          <a:spcPts val="0"/>
        </a:spcBef>
        <a:buClr>
          <a:srgbClr val="B42E3E"/>
        </a:buClr>
        <a:buFont typeface="Wingdings 3" pitchFamily="18" charset="2"/>
        <a:buNone/>
        <a:defRPr sz="3200" kern="1200">
          <a:solidFill>
            <a:schemeClr val="tx1">
              <a:lumMod val="75000"/>
              <a:lumOff val="25000"/>
            </a:schemeClr>
          </a:solidFill>
          <a:latin typeface="Arial" pitchFamily="34" charset="0"/>
          <a:ea typeface="+mn-ea"/>
          <a:cs typeface="Arial" pitchFamily="34" charset="0"/>
        </a:defRPr>
      </a:lvl2pPr>
      <a:lvl3pPr marL="0" indent="0" algn="l" defTabSz="1219170" rtl="0" eaLnBrk="1" latinLnBrk="0" hangingPunct="1">
        <a:lnSpc>
          <a:spcPct val="150000"/>
        </a:lnSpc>
        <a:spcBef>
          <a:spcPts val="0"/>
        </a:spcBef>
        <a:buClr>
          <a:srgbClr val="B42E3E"/>
        </a:buClr>
        <a:buFont typeface="Wingdings 3" pitchFamily="18" charset="2"/>
        <a:buNone/>
        <a:defRPr sz="2667" kern="1200">
          <a:solidFill>
            <a:schemeClr val="tx1">
              <a:lumMod val="75000"/>
              <a:lumOff val="25000"/>
            </a:schemeClr>
          </a:solidFill>
          <a:latin typeface="Arial" pitchFamily="34" charset="0"/>
          <a:ea typeface="+mn-ea"/>
          <a:cs typeface="Arial" pitchFamily="34" charset="0"/>
        </a:defRPr>
      </a:lvl3pPr>
      <a:lvl4pPr marL="0" indent="0" algn="l" defTabSz="1219170"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4pPr>
      <a:lvl5pPr marL="0" indent="0" algn="l" defTabSz="1219170" rtl="0" eaLnBrk="1" latinLnBrk="0" hangingPunct="1">
        <a:lnSpc>
          <a:spcPct val="150000"/>
        </a:lnSpc>
        <a:spcBef>
          <a:spcPts val="0"/>
        </a:spcBef>
        <a:buClr>
          <a:srgbClr val="B42E3E"/>
        </a:buClr>
        <a:buFont typeface="Wingdings 3" pitchFamily="18" charset="2"/>
        <a:buNone/>
        <a:defRPr sz="2133" kern="1200">
          <a:solidFill>
            <a:schemeClr val="tx1">
              <a:lumMod val="75000"/>
              <a:lumOff val="2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28.jpeg"/><Relationship Id="rId18" Type="http://schemas.openxmlformats.org/officeDocument/2006/relationships/image" Target="../media/image132.jpeg"/><Relationship Id="rId26" Type="http://schemas.openxmlformats.org/officeDocument/2006/relationships/image" Target="../media/image113.jpeg"/><Relationship Id="rId3" Type="http://schemas.microsoft.com/office/2007/relationships/hdphoto" Target="../media/hdphoto1.wdp"/><Relationship Id="rId21" Type="http://schemas.openxmlformats.org/officeDocument/2006/relationships/image" Target="../media/image39.png"/><Relationship Id="rId7" Type="http://schemas.openxmlformats.org/officeDocument/2006/relationships/image" Target="../media/image97.gif"/><Relationship Id="rId12" Type="http://schemas.openxmlformats.org/officeDocument/2006/relationships/image" Target="../media/image57.png"/><Relationship Id="rId17" Type="http://schemas.openxmlformats.org/officeDocument/2006/relationships/image" Target="../media/image131.jpeg"/><Relationship Id="rId25" Type="http://schemas.openxmlformats.org/officeDocument/2006/relationships/image" Target="../media/image48.png"/><Relationship Id="rId2" Type="http://schemas.openxmlformats.org/officeDocument/2006/relationships/image" Target="../media/image125.png"/><Relationship Id="rId16" Type="http://schemas.openxmlformats.org/officeDocument/2006/relationships/image" Target="../media/image130.jpeg"/><Relationship Id="rId20" Type="http://schemas.openxmlformats.org/officeDocument/2006/relationships/image" Target="../media/image134.jpeg"/><Relationship Id="rId29"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02.png"/><Relationship Id="rId24" Type="http://schemas.openxmlformats.org/officeDocument/2006/relationships/image" Target="../media/image136.jpeg"/><Relationship Id="rId5" Type="http://schemas.openxmlformats.org/officeDocument/2006/relationships/image" Target="../media/image31.png"/><Relationship Id="rId15" Type="http://schemas.openxmlformats.org/officeDocument/2006/relationships/image" Target="../media/image129.jpeg"/><Relationship Id="rId23" Type="http://schemas.openxmlformats.org/officeDocument/2006/relationships/image" Target="../media/image135.jpeg"/><Relationship Id="rId28" Type="http://schemas.openxmlformats.org/officeDocument/2006/relationships/image" Target="../media/image123.png"/><Relationship Id="rId10" Type="http://schemas.openxmlformats.org/officeDocument/2006/relationships/image" Target="../media/image127.png"/><Relationship Id="rId19" Type="http://schemas.openxmlformats.org/officeDocument/2006/relationships/image" Target="../media/image133.jpeg"/><Relationship Id="rId4" Type="http://schemas.openxmlformats.org/officeDocument/2006/relationships/image" Target="../media/image126.jpeg"/><Relationship Id="rId9" Type="http://schemas.openxmlformats.org/officeDocument/2006/relationships/image" Target="../media/image44.png"/><Relationship Id="rId14" Type="http://schemas.openxmlformats.org/officeDocument/2006/relationships/image" Target="../media/image59.jpeg"/><Relationship Id="rId22" Type="http://schemas.openxmlformats.org/officeDocument/2006/relationships/image" Target="../media/image40.png"/><Relationship Id="rId27" Type="http://schemas.openxmlformats.org/officeDocument/2006/relationships/image" Target="../media/image108.png"/><Relationship Id="rId30" Type="http://schemas.openxmlformats.org/officeDocument/2006/relationships/image" Target="../media/image13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1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google.de/url?sa=i&amp;rct=j&amp;q=&amp;esrc=s&amp;source=images&amp;cd=&amp;cad=rja&amp;uact=8&amp;ved=0ahUKEwjc046BsPHXAhVQIlAKHX7hBHoQjRwIBw&amp;url=https://data.cdp.net/&amp;psig=AOvVaw0uXVNsvkwETKx1PYw4xkW6&amp;ust=151251188700058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2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8.png"/></Relationships>
</file>

<file path=ppt/slides/_rels/slide2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2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ghgprotocol.org/sites/default/files/ghgp/standards/Corporate-Value-Chain-Accounting-Reporing-Standard_041613_2.pdf" TargetMode="External"/><Relationship Id="rId4" Type="http://schemas.openxmlformats.org/officeDocument/2006/relationships/image" Target="../media/image154.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5.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29.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hyperlink" Target="http://www.cdp.net/" TargetMode="External"/><Relationship Id="rId7" Type="http://schemas.openxmlformats.org/officeDocument/2006/relationships/image" Target="../media/image164.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163.png"/><Relationship Id="rId5" Type="http://schemas.openxmlformats.org/officeDocument/2006/relationships/image" Target="../media/image162.jpg"/><Relationship Id="rId4" Type="http://schemas.openxmlformats.org/officeDocument/2006/relationships/image" Target="../media/image161.jpeg"/></Relationships>
</file>

<file path=ppt/slides/_rels/slide31.xml.rels><?xml version="1.0" encoding="UTF-8" standalone="yes"?>
<Relationships xmlns="http://schemas.openxmlformats.org/package/2006/relationships"><Relationship Id="rId3" Type="http://schemas.openxmlformats.org/officeDocument/2006/relationships/hyperlink" Target="http://www.cdp.net/" TargetMode="External"/><Relationship Id="rId7" Type="http://schemas.openxmlformats.org/officeDocument/2006/relationships/image" Target="../media/image168.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7.jpg"/><Relationship Id="rId5" Type="http://schemas.openxmlformats.org/officeDocument/2006/relationships/image" Target="../media/image166.jpeg"/><Relationship Id="rId4" Type="http://schemas.openxmlformats.org/officeDocument/2006/relationships/image" Target="../media/image16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0.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google.de/url?sa=i&amp;rct=j&amp;q=&amp;esrc=s&amp;source=images&amp;cd=&amp;cad=rja&amp;uact=8&amp;ved=0ahUKEwjc046BsPHXAhVQIlAKHX7hBHoQjRwIBw&amp;url=https://data.cdp.net/&amp;psig=AOvVaw0uXVNsvkwETKx1PYw4xkW6&amp;ust=1512511887000589"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6.jpeg"/><Relationship Id="rId7" Type="http://schemas.openxmlformats.org/officeDocument/2006/relationships/hyperlink" Target="https://www.google.de/url?sa=i&amp;rct=j&amp;q=&amp;esrc=s&amp;source=images&amp;cd=&amp;cad=rja&amp;uact=8&amp;ved=0ahUKEwjc046BsPHXAhVQIlAKHX7hBHoQjRwIBw&amp;url=https://data.cdp.net/&amp;psig=AOvVaw0uXVNsvkwETKx1PYw4xkW6&amp;ust=151251188700058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kate.redington@cdp.net" TargetMode="External"/><Relationship Id="rId5" Type="http://schemas.openxmlformats.org/officeDocument/2006/relationships/image" Target="../media/image17.jpeg"/><Relationship Id="rId4" Type="http://schemas.openxmlformats.org/officeDocument/2006/relationships/hyperlink" Target="http://www.cdp.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google.de/url?sa=i&amp;rct=j&amp;q=&amp;esrc=s&amp;source=images&amp;cd=&amp;cad=rja&amp;uact=8&amp;ved=0ahUKEwjc046BsPHXAhVQIlAKHX7hBHoQjRwIBw&amp;url=https://data.cdp.net/&amp;psig=AOvVaw0uXVNsvkwETKx1PYw4xkW6&amp;ust=1512511887000589"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oogle.de/url?sa=i&amp;rct=j&amp;q=&amp;esrc=s&amp;source=images&amp;cd=&amp;cad=rja&amp;uact=8&amp;ved=0ahUKEwjc046BsPHXAhVQIlAKHX7hBHoQjRwIBw&amp;url=https://data.cdp.net/&amp;psig=AOvVaw0uXVNsvkwETKx1PYw4xkW6&amp;ust=1512511887000589" TargetMode="External"/><Relationship Id="rId5" Type="http://schemas.openxmlformats.org/officeDocument/2006/relationships/image" Target="../media/image17.jpeg"/><Relationship Id="rId4" Type="http://schemas.openxmlformats.org/officeDocument/2006/relationships/hyperlink" Target="http://www.cdp.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google.de/url?sa=i&amp;rct=j&amp;q=&amp;esrc=s&amp;source=images&amp;cd=&amp;cad=rja&amp;uact=8&amp;ved=0ahUKEwjc046BsPHXAhVQIlAKHX7hBHoQjRwIBw&amp;url=https://data.cdp.net/&amp;psig=AOvVaw0uXVNsvkwETKx1PYw4xkW6&amp;ust=151251188700058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6" Type="http://schemas.openxmlformats.org/officeDocument/2006/relationships/image" Target="../media/image51.jpeg"/><Relationship Id="rId21" Type="http://schemas.openxmlformats.org/officeDocument/2006/relationships/image" Target="../media/image46.jpeg"/><Relationship Id="rId42" Type="http://schemas.openxmlformats.org/officeDocument/2006/relationships/image" Target="../media/image67.png"/><Relationship Id="rId47" Type="http://schemas.openxmlformats.org/officeDocument/2006/relationships/image" Target="../media/image71.png"/><Relationship Id="rId63" Type="http://schemas.openxmlformats.org/officeDocument/2006/relationships/image" Target="../media/image87.jpeg"/><Relationship Id="rId68" Type="http://schemas.microsoft.com/office/2007/relationships/hdphoto" Target="../media/hdphoto3.wdp"/><Relationship Id="rId84" Type="http://schemas.openxmlformats.org/officeDocument/2006/relationships/image" Target="../media/image106.png"/><Relationship Id="rId89" Type="http://schemas.openxmlformats.org/officeDocument/2006/relationships/image" Target="../media/image111.jpeg"/><Relationship Id="rId16" Type="http://schemas.openxmlformats.org/officeDocument/2006/relationships/image" Target="../media/image41.jpeg"/><Relationship Id="rId11" Type="http://schemas.openxmlformats.org/officeDocument/2006/relationships/image" Target="../media/image36.jpeg"/><Relationship Id="rId32" Type="http://schemas.openxmlformats.org/officeDocument/2006/relationships/image" Target="../media/image57.png"/><Relationship Id="rId37" Type="http://schemas.openxmlformats.org/officeDocument/2006/relationships/image" Target="../media/image62.png"/><Relationship Id="rId53" Type="http://schemas.openxmlformats.org/officeDocument/2006/relationships/image" Target="../media/image77.jpeg"/><Relationship Id="rId58" Type="http://schemas.openxmlformats.org/officeDocument/2006/relationships/image" Target="../media/image82.jpeg"/><Relationship Id="rId74" Type="http://schemas.openxmlformats.org/officeDocument/2006/relationships/image" Target="../media/image97.gif"/><Relationship Id="rId79" Type="http://schemas.openxmlformats.org/officeDocument/2006/relationships/image" Target="../media/image102.png"/><Relationship Id="rId102" Type="http://schemas.openxmlformats.org/officeDocument/2006/relationships/image" Target="../media/image124.png"/><Relationship Id="rId5" Type="http://schemas.microsoft.com/office/2007/relationships/hdphoto" Target="../media/hdphoto1.wdp"/><Relationship Id="rId90" Type="http://schemas.openxmlformats.org/officeDocument/2006/relationships/image" Target="../media/image112.jpeg"/><Relationship Id="rId95" Type="http://schemas.openxmlformats.org/officeDocument/2006/relationships/image" Target="../media/image117.png"/><Relationship Id="rId22" Type="http://schemas.openxmlformats.org/officeDocument/2006/relationships/image" Target="../media/image47.jpeg"/><Relationship Id="rId27" Type="http://schemas.openxmlformats.org/officeDocument/2006/relationships/image" Target="../media/image52.jpeg"/><Relationship Id="rId43" Type="http://schemas.openxmlformats.org/officeDocument/2006/relationships/image" Target="../media/image68.png"/><Relationship Id="rId48" Type="http://schemas.openxmlformats.org/officeDocument/2006/relationships/image" Target="../media/image72.jpeg"/><Relationship Id="rId64" Type="http://schemas.openxmlformats.org/officeDocument/2006/relationships/image" Target="../media/image88.png"/><Relationship Id="rId69" Type="http://schemas.openxmlformats.org/officeDocument/2006/relationships/image" Target="../media/image92.jpeg"/><Relationship Id="rId80" Type="http://schemas.openxmlformats.org/officeDocument/2006/relationships/image" Target="../media/image103.png"/><Relationship Id="rId85" Type="http://schemas.openxmlformats.org/officeDocument/2006/relationships/image" Target="../media/image107.jpeg"/><Relationship Id="rId12" Type="http://schemas.openxmlformats.org/officeDocument/2006/relationships/image" Target="../media/image37.png"/><Relationship Id="rId17" Type="http://schemas.openxmlformats.org/officeDocument/2006/relationships/image" Target="../media/image42.jpeg"/><Relationship Id="rId25" Type="http://schemas.openxmlformats.org/officeDocument/2006/relationships/image" Target="../media/image50.png"/><Relationship Id="rId33" Type="http://schemas.openxmlformats.org/officeDocument/2006/relationships/image" Target="../media/image58.jpeg"/><Relationship Id="rId38" Type="http://schemas.openxmlformats.org/officeDocument/2006/relationships/image" Target="../media/image63.jpeg"/><Relationship Id="rId46" Type="http://schemas.openxmlformats.org/officeDocument/2006/relationships/image" Target="../media/image70.jpeg"/><Relationship Id="rId59" Type="http://schemas.openxmlformats.org/officeDocument/2006/relationships/image" Target="../media/image83.jpeg"/><Relationship Id="rId67" Type="http://schemas.openxmlformats.org/officeDocument/2006/relationships/image" Target="../media/image91.jpeg"/><Relationship Id="rId20" Type="http://schemas.openxmlformats.org/officeDocument/2006/relationships/image" Target="../media/image45.jpeg"/><Relationship Id="rId41" Type="http://schemas.openxmlformats.org/officeDocument/2006/relationships/image" Target="../media/image66.png"/><Relationship Id="rId54" Type="http://schemas.openxmlformats.org/officeDocument/2006/relationships/image" Target="../media/image78.png"/><Relationship Id="rId62" Type="http://schemas.openxmlformats.org/officeDocument/2006/relationships/image" Target="../media/image86.jpeg"/><Relationship Id="rId70" Type="http://schemas.openxmlformats.org/officeDocument/2006/relationships/image" Target="../media/image93.png"/><Relationship Id="rId75" Type="http://schemas.openxmlformats.org/officeDocument/2006/relationships/image" Target="../media/image98.jpeg"/><Relationship Id="rId83" Type="http://schemas.openxmlformats.org/officeDocument/2006/relationships/image" Target="../media/image105.gif"/><Relationship Id="rId88" Type="http://schemas.openxmlformats.org/officeDocument/2006/relationships/image" Target="../media/image110.jpeg"/><Relationship Id="rId91" Type="http://schemas.openxmlformats.org/officeDocument/2006/relationships/image" Target="../media/image113.jpeg"/><Relationship Id="rId96" Type="http://schemas.openxmlformats.org/officeDocument/2006/relationships/image" Target="../media/image118.jpeg"/><Relationship Id="rId1" Type="http://schemas.openxmlformats.org/officeDocument/2006/relationships/slideLayout" Target="../slideLayouts/slideLayout7.xml"/><Relationship Id="rId6" Type="http://schemas.openxmlformats.org/officeDocument/2006/relationships/image" Target="../media/image31.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gif"/><Relationship Id="rId36" Type="http://schemas.openxmlformats.org/officeDocument/2006/relationships/image" Target="../media/image61.jpeg"/><Relationship Id="rId49" Type="http://schemas.openxmlformats.org/officeDocument/2006/relationships/image" Target="../media/image73.png"/><Relationship Id="rId57" Type="http://schemas.openxmlformats.org/officeDocument/2006/relationships/image" Target="../media/image81.png"/><Relationship Id="rId10" Type="http://schemas.openxmlformats.org/officeDocument/2006/relationships/image" Target="../media/image35.jpeg"/><Relationship Id="rId31" Type="http://schemas.openxmlformats.org/officeDocument/2006/relationships/image" Target="../media/image56.png"/><Relationship Id="rId44" Type="http://schemas.microsoft.com/office/2007/relationships/hdphoto" Target="../media/hdphoto2.wdp"/><Relationship Id="rId52" Type="http://schemas.openxmlformats.org/officeDocument/2006/relationships/image" Target="../media/image76.jpeg"/><Relationship Id="rId60" Type="http://schemas.openxmlformats.org/officeDocument/2006/relationships/image" Target="../media/image84.png"/><Relationship Id="rId65" Type="http://schemas.openxmlformats.org/officeDocument/2006/relationships/image" Target="../media/image89.png"/><Relationship Id="rId73" Type="http://schemas.openxmlformats.org/officeDocument/2006/relationships/image" Target="../media/image96.jpeg"/><Relationship Id="rId78" Type="http://schemas.openxmlformats.org/officeDocument/2006/relationships/image" Target="../media/image101.png"/><Relationship Id="rId81" Type="http://schemas.microsoft.com/office/2007/relationships/hdphoto" Target="../media/hdphoto4.wdp"/><Relationship Id="rId86" Type="http://schemas.openxmlformats.org/officeDocument/2006/relationships/image" Target="../media/image108.png"/><Relationship Id="rId94" Type="http://schemas.openxmlformats.org/officeDocument/2006/relationships/image" Target="../media/image116.png"/><Relationship Id="rId99" Type="http://schemas.openxmlformats.org/officeDocument/2006/relationships/image" Target="../media/image121.png"/><Relationship Id="rId101" Type="http://schemas.openxmlformats.org/officeDocument/2006/relationships/image" Target="../media/image123.png"/><Relationship Id="rId4" Type="http://schemas.openxmlformats.org/officeDocument/2006/relationships/image" Target="../media/image30.png"/><Relationship Id="rId9" Type="http://schemas.openxmlformats.org/officeDocument/2006/relationships/image" Target="../media/image34.jpeg"/><Relationship Id="rId13" Type="http://schemas.openxmlformats.org/officeDocument/2006/relationships/image" Target="../media/image38.png"/><Relationship Id="rId18" Type="http://schemas.openxmlformats.org/officeDocument/2006/relationships/image" Target="../media/image43.jpeg"/><Relationship Id="rId39" Type="http://schemas.openxmlformats.org/officeDocument/2006/relationships/image" Target="../media/image64.jpeg"/><Relationship Id="rId34" Type="http://schemas.openxmlformats.org/officeDocument/2006/relationships/image" Target="../media/image59.jpeg"/><Relationship Id="rId50" Type="http://schemas.openxmlformats.org/officeDocument/2006/relationships/image" Target="../media/image74.png"/><Relationship Id="rId55" Type="http://schemas.openxmlformats.org/officeDocument/2006/relationships/image" Target="../media/image79.png"/><Relationship Id="rId76" Type="http://schemas.openxmlformats.org/officeDocument/2006/relationships/image" Target="../media/image99.png"/><Relationship Id="rId97" Type="http://schemas.openxmlformats.org/officeDocument/2006/relationships/image" Target="../media/image119.png"/><Relationship Id="rId7" Type="http://schemas.openxmlformats.org/officeDocument/2006/relationships/image" Target="../media/image32.png"/><Relationship Id="rId71" Type="http://schemas.openxmlformats.org/officeDocument/2006/relationships/image" Target="../media/image94.png"/><Relationship Id="rId92" Type="http://schemas.openxmlformats.org/officeDocument/2006/relationships/image" Target="../media/image114.jpeg"/><Relationship Id="rId2" Type="http://schemas.openxmlformats.org/officeDocument/2006/relationships/notesSlide" Target="../notesSlides/notesSlide8.xml"/><Relationship Id="rId29" Type="http://schemas.openxmlformats.org/officeDocument/2006/relationships/image" Target="../media/image54.png"/><Relationship Id="rId24" Type="http://schemas.openxmlformats.org/officeDocument/2006/relationships/image" Target="../media/image49.png"/><Relationship Id="rId40" Type="http://schemas.openxmlformats.org/officeDocument/2006/relationships/image" Target="../media/image65.png"/><Relationship Id="rId45" Type="http://schemas.openxmlformats.org/officeDocument/2006/relationships/image" Target="../media/image69.jpeg"/><Relationship Id="rId66" Type="http://schemas.openxmlformats.org/officeDocument/2006/relationships/image" Target="../media/image90.png"/><Relationship Id="rId87" Type="http://schemas.openxmlformats.org/officeDocument/2006/relationships/image" Target="../media/image109.png"/><Relationship Id="rId61" Type="http://schemas.openxmlformats.org/officeDocument/2006/relationships/image" Target="../media/image85.jpeg"/><Relationship Id="rId82" Type="http://schemas.openxmlformats.org/officeDocument/2006/relationships/image" Target="../media/image104.jpeg"/><Relationship Id="rId19" Type="http://schemas.openxmlformats.org/officeDocument/2006/relationships/image" Target="../media/image44.png"/><Relationship Id="rId14" Type="http://schemas.openxmlformats.org/officeDocument/2006/relationships/image" Target="../media/image39.png"/><Relationship Id="rId30" Type="http://schemas.openxmlformats.org/officeDocument/2006/relationships/image" Target="../media/image55.png"/><Relationship Id="rId35" Type="http://schemas.openxmlformats.org/officeDocument/2006/relationships/image" Target="../media/image60.jpeg"/><Relationship Id="rId56" Type="http://schemas.openxmlformats.org/officeDocument/2006/relationships/image" Target="../media/image80.png"/><Relationship Id="rId77" Type="http://schemas.openxmlformats.org/officeDocument/2006/relationships/image" Target="../media/image100.jpeg"/><Relationship Id="rId100" Type="http://schemas.openxmlformats.org/officeDocument/2006/relationships/image" Target="../media/image122.jpeg"/><Relationship Id="rId8" Type="http://schemas.openxmlformats.org/officeDocument/2006/relationships/image" Target="../media/image33.png"/><Relationship Id="rId51" Type="http://schemas.openxmlformats.org/officeDocument/2006/relationships/image" Target="../media/image75.png"/><Relationship Id="rId72" Type="http://schemas.openxmlformats.org/officeDocument/2006/relationships/image" Target="../media/image95.png"/><Relationship Id="rId93" Type="http://schemas.openxmlformats.org/officeDocument/2006/relationships/image" Target="../media/image115.png"/><Relationship Id="rId98" Type="http://schemas.openxmlformats.org/officeDocument/2006/relationships/image" Target="../media/image120.jpeg"/><Relationship Id="rId3"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E18BA1-C598-C245-BA64-24561F15AA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29EEDAE-03E8-DB4A-B8C3-071561E0B58A}"/>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7F461-3555-5041-B377-DF4F6EBC62CB}"/>
              </a:ext>
            </a:extLst>
          </p:cNvPr>
          <p:cNvSpPr>
            <a:spLocks noGrp="1"/>
          </p:cNvSpPr>
          <p:nvPr>
            <p:ph type="ctrTitle"/>
          </p:nvPr>
        </p:nvSpPr>
        <p:spPr>
          <a:xfrm>
            <a:off x="906780" y="0"/>
            <a:ext cx="10378440" cy="2290921"/>
          </a:xfrm>
          <a:noFill/>
        </p:spPr>
        <p:txBody>
          <a:bodyPr/>
          <a:lstStyle/>
          <a:p>
            <a:pPr>
              <a:spcBef>
                <a:spcPts val="1200"/>
              </a:spcBef>
              <a:spcAft>
                <a:spcPts val="600"/>
              </a:spcAft>
            </a:pPr>
            <a:r>
              <a:rPr lang="en-US" sz="3600" b="1" dirty="0">
                <a:solidFill>
                  <a:schemeClr val="bg1"/>
                </a:solidFill>
                <a:latin typeface="Gotham Medium" panose="02000604030000020004" pitchFamily="2" charset="0"/>
              </a:rPr>
              <a:t>Data collection &amp; supply change engagement </a:t>
            </a:r>
          </a:p>
        </p:txBody>
      </p:sp>
      <p:sp>
        <p:nvSpPr>
          <p:cNvPr id="3" name="Subtitle 2">
            <a:extLst>
              <a:ext uri="{FF2B5EF4-FFF2-40B4-BE49-F238E27FC236}">
                <a16:creationId xmlns:a16="http://schemas.microsoft.com/office/drawing/2014/main" id="{F2EE5F12-EFFF-244B-A9FF-958F473560CD}"/>
              </a:ext>
            </a:extLst>
          </p:cNvPr>
          <p:cNvSpPr>
            <a:spLocks noGrp="1"/>
          </p:cNvSpPr>
          <p:nvPr>
            <p:ph type="subTitle" idx="1"/>
          </p:nvPr>
        </p:nvSpPr>
        <p:spPr>
          <a:xfrm>
            <a:off x="673100" y="4799332"/>
            <a:ext cx="10845800" cy="2585879"/>
          </a:xfrm>
        </p:spPr>
        <p:txBody>
          <a:bodyPr/>
          <a:lstStyle/>
          <a:p>
            <a:r>
              <a:rPr lang="en-US" sz="1800" b="1" dirty="0">
                <a:solidFill>
                  <a:schemeClr val="bg1"/>
                </a:solidFill>
                <a:latin typeface="Gotham Book" panose="02000604040000020004" pitchFamily="2" charset="0"/>
              </a:rPr>
              <a:t>Kate Redington, </a:t>
            </a:r>
            <a:r>
              <a:rPr lang="en-IE" sz="1800" dirty="0">
                <a:solidFill>
                  <a:schemeClr val="bg1"/>
                </a:solidFill>
                <a:latin typeface="Gotham Book" panose="02000604040000020004" pitchFamily="2" charset="0"/>
              </a:rPr>
              <a:t>Associate Director Sales &amp; Business Development, CDP</a:t>
            </a:r>
            <a:endParaRPr lang="en-US" sz="1800" dirty="0">
              <a:solidFill>
                <a:schemeClr val="bg1"/>
              </a:solidFill>
              <a:latin typeface="Gotham Book" panose="02000604040000020004" pitchFamily="2" charset="0"/>
            </a:endParaRPr>
          </a:p>
        </p:txBody>
      </p:sp>
      <p:pic>
        <p:nvPicPr>
          <p:cNvPr id="14" name="Picture 13">
            <a:extLst>
              <a:ext uri="{FF2B5EF4-FFF2-40B4-BE49-F238E27FC236}">
                <a16:creationId xmlns:a16="http://schemas.microsoft.com/office/drawing/2014/main" id="{B2910D6B-3A95-A74E-864D-4D6B4D0FFCEB}"/>
              </a:ext>
            </a:extLst>
          </p:cNvPr>
          <p:cNvPicPr>
            <a:picLocks noChangeAspect="1"/>
          </p:cNvPicPr>
          <p:nvPr/>
        </p:nvPicPr>
        <p:blipFill>
          <a:blip r:embed="rId3"/>
          <a:stretch>
            <a:fillRect/>
          </a:stretch>
        </p:blipFill>
        <p:spPr>
          <a:xfrm>
            <a:off x="5372100" y="3404236"/>
            <a:ext cx="1422400" cy="431800"/>
          </a:xfrm>
          <a:prstGeom prst="rect">
            <a:avLst/>
          </a:prstGeom>
        </p:spPr>
      </p:pic>
    </p:spTree>
    <p:extLst>
      <p:ext uri="{BB962C8B-B14F-4D97-AF65-F5344CB8AC3E}">
        <p14:creationId xmlns:p14="http://schemas.microsoft.com/office/powerpoint/2010/main" val="331549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8030">
              <a:defRPr/>
            </a:pPr>
            <a:r>
              <a:rPr lang="en-GB"/>
              <a:t>Page </a:t>
            </a:r>
            <a:fld id="{45D3527D-D760-4252-A7F2-B4C9D1C491A7}" type="slidenum">
              <a:rPr lang="en-GB"/>
              <a:pPr defTabSz="1218030">
                <a:defRPr/>
              </a:pPr>
              <a:t>10</a:t>
            </a:fld>
            <a:r>
              <a:rPr lang="en-GB"/>
              <a:t>  </a:t>
            </a:r>
          </a:p>
        </p:txBody>
      </p:sp>
      <p:sp>
        <p:nvSpPr>
          <p:cNvPr id="4" name="Isosceles Triangle 3"/>
          <p:cNvSpPr/>
          <p:nvPr/>
        </p:nvSpPr>
        <p:spPr>
          <a:xfrm rot="10800000">
            <a:off x="4210852" y="2286812"/>
            <a:ext cx="4100233" cy="451872"/>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1218030">
              <a:defRPr/>
            </a:pPr>
            <a:endParaRPr lang="en-US" sz="2400">
              <a:solidFill>
                <a:prstClr val="white"/>
              </a:solidFill>
              <a:latin typeface="Calibri"/>
            </a:endParaRPr>
          </a:p>
        </p:txBody>
      </p:sp>
      <p:sp>
        <p:nvSpPr>
          <p:cNvPr id="5" name="TextBox 4"/>
          <p:cNvSpPr txBox="1"/>
          <p:nvPr/>
        </p:nvSpPr>
        <p:spPr>
          <a:xfrm rot="16200000">
            <a:off x="196096" y="1078523"/>
            <a:ext cx="1713701" cy="1074260"/>
          </a:xfrm>
          <a:prstGeom prst="rect">
            <a:avLst/>
          </a:prstGeom>
        </p:spPr>
        <p:txBody>
          <a:bodyPr vert="horz" wrap="square" lIns="121920" tIns="60960" rIns="121920" bIns="60960" rtlCol="0">
            <a:noAutofit/>
          </a:bodyPr>
          <a:lstStyle/>
          <a:p>
            <a:pPr defTabSz="1219140">
              <a:lnSpc>
                <a:spcPct val="150000"/>
              </a:lnSpc>
              <a:spcBef>
                <a:spcPct val="20000"/>
              </a:spcBef>
              <a:buClr>
                <a:srgbClr val="B42E3E"/>
              </a:buClr>
              <a:defRPr/>
            </a:pPr>
            <a:r>
              <a:rPr lang="en-US" sz="1600" b="1" dirty="0">
                <a:solidFill>
                  <a:srgbClr val="C00000"/>
                </a:solidFill>
                <a:latin typeface="Arial" pitchFamily="34" charset="0"/>
                <a:cs typeface="Arial" pitchFamily="34" charset="0"/>
              </a:rPr>
              <a:t>Retailers</a:t>
            </a:r>
            <a:endParaRPr lang="en-US" sz="1600" b="1" dirty="0">
              <a:solidFill>
                <a:prstClr val="white"/>
              </a:solidFill>
              <a:latin typeface="Arial" pitchFamily="34" charset="0"/>
              <a:cs typeface="Arial" pitchFamily="34" charset="0"/>
            </a:endParaRPr>
          </a:p>
        </p:txBody>
      </p:sp>
      <p:sp>
        <p:nvSpPr>
          <p:cNvPr id="6" name="TextBox 5"/>
          <p:cNvSpPr txBox="1"/>
          <p:nvPr/>
        </p:nvSpPr>
        <p:spPr>
          <a:xfrm rot="16200000">
            <a:off x="196096" y="2340351"/>
            <a:ext cx="1713701" cy="1074260"/>
          </a:xfrm>
          <a:prstGeom prst="rect">
            <a:avLst/>
          </a:prstGeom>
        </p:spPr>
        <p:txBody>
          <a:bodyPr vert="horz" wrap="square" lIns="121920" tIns="60960" rIns="121920" bIns="60960" rtlCol="0">
            <a:noAutofit/>
          </a:bodyPr>
          <a:lstStyle/>
          <a:p>
            <a:pPr defTabSz="1219140">
              <a:lnSpc>
                <a:spcPct val="150000"/>
              </a:lnSpc>
              <a:spcBef>
                <a:spcPct val="20000"/>
              </a:spcBef>
              <a:buClr>
                <a:srgbClr val="B42E3E"/>
              </a:buClr>
              <a:defRPr/>
            </a:pPr>
            <a:r>
              <a:rPr lang="en-US" sz="1600" b="1" dirty="0">
                <a:solidFill>
                  <a:srgbClr val="C00000"/>
                </a:solidFill>
                <a:latin typeface="Arial" pitchFamily="34" charset="0"/>
                <a:cs typeface="Arial" pitchFamily="34" charset="0"/>
              </a:rPr>
              <a:t>FMCG</a:t>
            </a:r>
            <a:endParaRPr lang="en-US" sz="1600" b="1" dirty="0">
              <a:solidFill>
                <a:prstClr val="white"/>
              </a:solidFill>
              <a:latin typeface="Arial" pitchFamily="34" charset="0"/>
              <a:cs typeface="Arial" pitchFamily="34" charset="0"/>
            </a:endParaRPr>
          </a:p>
        </p:txBody>
      </p:sp>
      <p:sp>
        <p:nvSpPr>
          <p:cNvPr id="7" name="TextBox 6"/>
          <p:cNvSpPr txBox="1"/>
          <p:nvPr/>
        </p:nvSpPr>
        <p:spPr>
          <a:xfrm rot="16200000">
            <a:off x="265767" y="4182342"/>
            <a:ext cx="1713701" cy="1074260"/>
          </a:xfrm>
          <a:prstGeom prst="rect">
            <a:avLst/>
          </a:prstGeom>
        </p:spPr>
        <p:txBody>
          <a:bodyPr vert="horz" wrap="square" lIns="121920" tIns="60960" rIns="121920" bIns="60960" rtlCol="0">
            <a:noAutofit/>
          </a:bodyPr>
          <a:lstStyle/>
          <a:p>
            <a:pPr defTabSz="1219140">
              <a:spcBef>
                <a:spcPct val="20000"/>
              </a:spcBef>
              <a:buClr>
                <a:srgbClr val="B42E3E"/>
              </a:buClr>
              <a:defRPr/>
            </a:pPr>
            <a:r>
              <a:rPr lang="en-US" sz="1600" b="1" dirty="0">
                <a:solidFill>
                  <a:srgbClr val="C00000"/>
                </a:solidFill>
                <a:latin typeface="Arial" pitchFamily="34" charset="0"/>
                <a:cs typeface="Arial" pitchFamily="34" charset="0"/>
              </a:rPr>
              <a:t>Manufacturing base</a:t>
            </a:r>
            <a:endParaRPr lang="en-US" sz="1600" b="1" dirty="0">
              <a:solidFill>
                <a:prstClr val="white"/>
              </a:solidFill>
              <a:latin typeface="Arial" pitchFamily="34" charset="0"/>
              <a:cs typeface="Arial" pitchFamily="34" charset="0"/>
            </a:endParaRPr>
          </a:p>
        </p:txBody>
      </p:sp>
      <p:sp>
        <p:nvSpPr>
          <p:cNvPr id="8" name="Title 1"/>
          <p:cNvSpPr txBox="1">
            <a:spLocks/>
          </p:cNvSpPr>
          <p:nvPr/>
        </p:nvSpPr>
        <p:spPr>
          <a:xfrm>
            <a:off x="591840" y="520902"/>
            <a:ext cx="10972800" cy="754095"/>
          </a:xfrm>
          <a:prstGeom prst="rect">
            <a:avLst/>
          </a:prstGeom>
        </p:spPr>
        <p:txBody>
          <a:bodyPr>
            <a:normAutofit/>
          </a:bodyPr>
          <a:lstStyle>
            <a:lvl1pPr algn="l" defTabSz="913568" rtl="0" eaLnBrk="1" latinLnBrk="0" hangingPunct="1">
              <a:spcBef>
                <a:spcPct val="0"/>
              </a:spcBef>
              <a:buNone/>
              <a:defRPr sz="3200" kern="1200">
                <a:solidFill>
                  <a:srgbClr val="B42E3E"/>
                </a:solidFill>
                <a:latin typeface="Arial" pitchFamily="34" charset="0"/>
                <a:ea typeface="+mj-ea"/>
                <a:cs typeface="Arial" pitchFamily="34" charset="0"/>
              </a:defRPr>
            </a:lvl1pPr>
          </a:lstStyle>
          <a:p>
            <a:pPr defTabSz="1218030">
              <a:defRPr/>
            </a:pPr>
            <a:r>
              <a:rPr lang="en-GB" sz="2667" b="1" dirty="0"/>
              <a:t>Cascading the request down the supply chain</a:t>
            </a:r>
          </a:p>
        </p:txBody>
      </p:sp>
      <p:pic>
        <p:nvPicPr>
          <p:cNvPr id="9" name="Picture 8">
            <a:extLst>
              <a:ext uri="{FF2B5EF4-FFF2-40B4-BE49-F238E27FC236}">
                <a16:creationId xmlns:a16="http://schemas.microsoft.com/office/drawing/2014/main" id="{C6F33E85-4398-46F9-A469-EDC9B2C8ADA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l="-5666" t="31434" r="5666" b="29997"/>
          <a:stretch/>
        </p:blipFill>
        <p:spPr>
          <a:xfrm>
            <a:off x="1722228" y="1611054"/>
            <a:ext cx="1219201" cy="352676"/>
          </a:xfrm>
          <a:prstGeom prst="rect">
            <a:avLst/>
          </a:prstGeom>
        </p:spPr>
      </p:pic>
      <p:pic>
        <p:nvPicPr>
          <p:cNvPr id="10" name="Picture 9">
            <a:extLst>
              <a:ext uri="{FF2B5EF4-FFF2-40B4-BE49-F238E27FC236}">
                <a16:creationId xmlns:a16="http://schemas.microsoft.com/office/drawing/2014/main" id="{E965194B-1E9F-4312-BCE3-6D51D7ED17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4744" y="1644753"/>
            <a:ext cx="1842211" cy="403555"/>
          </a:xfrm>
          <a:prstGeom prst="rect">
            <a:avLst/>
          </a:prstGeom>
        </p:spPr>
      </p:pic>
      <p:pic>
        <p:nvPicPr>
          <p:cNvPr id="11" name="Picture 10">
            <a:extLst>
              <a:ext uri="{FF2B5EF4-FFF2-40B4-BE49-F238E27FC236}">
                <a16:creationId xmlns:a16="http://schemas.microsoft.com/office/drawing/2014/main" id="{97B444AB-21D1-43D6-8CE0-1D17E266FD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1644" y="1708942"/>
            <a:ext cx="1463360" cy="333148"/>
          </a:xfrm>
          <a:prstGeom prst="rect">
            <a:avLst/>
          </a:prstGeom>
        </p:spPr>
      </p:pic>
      <p:pic>
        <p:nvPicPr>
          <p:cNvPr id="12" name="Picture 11">
            <a:extLst>
              <a:ext uri="{FF2B5EF4-FFF2-40B4-BE49-F238E27FC236}">
                <a16:creationId xmlns:a16="http://schemas.microsoft.com/office/drawing/2014/main" id="{BD3CAF62-CE8D-48F9-BEE0-5311134D24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9197" y="1650615"/>
            <a:ext cx="525129" cy="391828"/>
          </a:xfrm>
          <a:prstGeom prst="rect">
            <a:avLst/>
          </a:prstGeom>
        </p:spPr>
      </p:pic>
      <p:pic>
        <p:nvPicPr>
          <p:cNvPr id="13" name="Picture 12">
            <a:extLst>
              <a:ext uri="{FF2B5EF4-FFF2-40B4-BE49-F238E27FC236}">
                <a16:creationId xmlns:a16="http://schemas.microsoft.com/office/drawing/2014/main" id="{6FF04DCC-5DFF-46D0-A2D4-CF1FD6E9585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6012" r="15128"/>
          <a:stretch/>
        </p:blipFill>
        <p:spPr>
          <a:xfrm>
            <a:off x="7759655" y="1583639"/>
            <a:ext cx="482736" cy="525780"/>
          </a:xfrm>
          <a:prstGeom prst="rect">
            <a:avLst/>
          </a:prstGeom>
        </p:spPr>
      </p:pic>
      <p:pic>
        <p:nvPicPr>
          <p:cNvPr id="14" name="Picture 13">
            <a:extLst>
              <a:ext uri="{FF2B5EF4-FFF2-40B4-BE49-F238E27FC236}">
                <a16:creationId xmlns:a16="http://schemas.microsoft.com/office/drawing/2014/main" id="{032EF3D1-8A52-4459-96C8-9234D8794F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57723" y="1599308"/>
            <a:ext cx="923829" cy="492709"/>
          </a:xfrm>
          <a:prstGeom prst="rect">
            <a:avLst/>
          </a:prstGeom>
        </p:spPr>
      </p:pic>
      <p:pic>
        <p:nvPicPr>
          <p:cNvPr id="15" name="Picture 14">
            <a:extLst>
              <a:ext uri="{FF2B5EF4-FFF2-40B4-BE49-F238E27FC236}">
                <a16:creationId xmlns:a16="http://schemas.microsoft.com/office/drawing/2014/main" id="{4DE679A6-B4FD-4711-883D-FEF6D473A2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68745" y="1553111"/>
            <a:ext cx="856563" cy="556308"/>
          </a:xfrm>
          <a:prstGeom prst="rect">
            <a:avLst/>
          </a:prstGeom>
        </p:spPr>
      </p:pic>
      <p:pic>
        <p:nvPicPr>
          <p:cNvPr id="16" name="Picture 15">
            <a:extLst>
              <a:ext uri="{FF2B5EF4-FFF2-40B4-BE49-F238E27FC236}">
                <a16:creationId xmlns:a16="http://schemas.microsoft.com/office/drawing/2014/main" id="{E796E55A-C8AC-478D-A29A-FE0FB577824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1936" y="3028803"/>
            <a:ext cx="1096283" cy="284485"/>
          </a:xfrm>
          <a:prstGeom prst="rect">
            <a:avLst/>
          </a:prstGeom>
        </p:spPr>
      </p:pic>
      <p:pic>
        <p:nvPicPr>
          <p:cNvPr id="17" name="Picture 16">
            <a:extLst>
              <a:ext uri="{FF2B5EF4-FFF2-40B4-BE49-F238E27FC236}">
                <a16:creationId xmlns:a16="http://schemas.microsoft.com/office/drawing/2014/main" id="{E6D0ACD8-20FB-4B8E-B211-31AB0DF4E03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92017" y="3028803"/>
            <a:ext cx="1370648" cy="210503"/>
          </a:xfrm>
          <a:prstGeom prst="rect">
            <a:avLst/>
          </a:prstGeom>
        </p:spPr>
      </p:pic>
      <p:pic>
        <p:nvPicPr>
          <p:cNvPr id="18" name="Picture 17">
            <a:extLst>
              <a:ext uri="{FF2B5EF4-FFF2-40B4-BE49-F238E27FC236}">
                <a16:creationId xmlns:a16="http://schemas.microsoft.com/office/drawing/2014/main" id="{34056874-68F9-4ACF-94F1-B962FA287E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11667" y="3019035"/>
            <a:ext cx="952500" cy="206216"/>
          </a:xfrm>
          <a:prstGeom prst="rect">
            <a:avLst/>
          </a:prstGeom>
        </p:spPr>
      </p:pic>
      <p:pic>
        <p:nvPicPr>
          <p:cNvPr id="19" name="Picture 18">
            <a:extLst>
              <a:ext uri="{FF2B5EF4-FFF2-40B4-BE49-F238E27FC236}">
                <a16:creationId xmlns:a16="http://schemas.microsoft.com/office/drawing/2014/main" id="{AE317093-3998-4C31-BC31-C6ED690DCE4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639349" y="2885002"/>
            <a:ext cx="1143000" cy="424967"/>
          </a:xfrm>
          <a:prstGeom prst="rect">
            <a:avLst/>
          </a:prstGeom>
        </p:spPr>
      </p:pic>
      <p:pic>
        <p:nvPicPr>
          <p:cNvPr id="20" name="Picture 19">
            <a:extLst>
              <a:ext uri="{FF2B5EF4-FFF2-40B4-BE49-F238E27FC236}">
                <a16:creationId xmlns:a16="http://schemas.microsoft.com/office/drawing/2014/main" id="{F871CE8C-E833-486B-81D2-73D08482671E}"/>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759221" y="3025157"/>
            <a:ext cx="2112433" cy="215503"/>
          </a:xfrm>
          <a:prstGeom prst="rect">
            <a:avLst/>
          </a:prstGeom>
        </p:spPr>
      </p:pic>
      <p:pic>
        <p:nvPicPr>
          <p:cNvPr id="21" name="Picture 20">
            <a:extLst>
              <a:ext uri="{FF2B5EF4-FFF2-40B4-BE49-F238E27FC236}">
                <a16:creationId xmlns:a16="http://schemas.microsoft.com/office/drawing/2014/main" id="{95E08762-F41D-41B2-B004-C3014BE263B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311550" y="3396933"/>
            <a:ext cx="479137" cy="525515"/>
          </a:xfrm>
          <a:prstGeom prst="rect">
            <a:avLst/>
          </a:prstGeom>
        </p:spPr>
      </p:pic>
      <p:pic>
        <p:nvPicPr>
          <p:cNvPr id="22" name="Picture 21">
            <a:extLst>
              <a:ext uri="{FF2B5EF4-FFF2-40B4-BE49-F238E27FC236}">
                <a16:creationId xmlns:a16="http://schemas.microsoft.com/office/drawing/2014/main" id="{47090D72-5F05-4E6E-B2EE-8711CC93339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86883" y="2972531"/>
            <a:ext cx="1736695" cy="325540"/>
          </a:xfrm>
          <a:prstGeom prst="rect">
            <a:avLst/>
          </a:prstGeom>
        </p:spPr>
      </p:pic>
      <p:pic>
        <p:nvPicPr>
          <p:cNvPr id="23" name="Picture 22">
            <a:extLst>
              <a:ext uri="{FF2B5EF4-FFF2-40B4-BE49-F238E27FC236}">
                <a16:creationId xmlns:a16="http://schemas.microsoft.com/office/drawing/2014/main" id="{AAAC5E3F-53BC-4E9A-9B05-88F0A4763BFD}"/>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87159" y="3408095"/>
            <a:ext cx="1333500" cy="447605"/>
          </a:xfrm>
          <a:prstGeom prst="rect">
            <a:avLst/>
          </a:prstGeom>
        </p:spPr>
      </p:pic>
      <p:pic>
        <p:nvPicPr>
          <p:cNvPr id="24" name="Picture 23">
            <a:extLst>
              <a:ext uri="{FF2B5EF4-FFF2-40B4-BE49-F238E27FC236}">
                <a16:creationId xmlns:a16="http://schemas.microsoft.com/office/drawing/2014/main" id="{2D25F1DD-D4CB-428B-8C06-FC406AA273A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188016" y="3398857"/>
            <a:ext cx="1219753" cy="434203"/>
          </a:xfrm>
          <a:prstGeom prst="rect">
            <a:avLst/>
          </a:prstGeom>
        </p:spPr>
      </p:pic>
      <p:pic>
        <p:nvPicPr>
          <p:cNvPr id="25" name="Picture 24">
            <a:extLst>
              <a:ext uri="{FF2B5EF4-FFF2-40B4-BE49-F238E27FC236}">
                <a16:creationId xmlns:a16="http://schemas.microsoft.com/office/drawing/2014/main" id="{4CB0C261-946C-49E5-A3B5-11A6CE172B6C}"/>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687729" y="3477311"/>
            <a:ext cx="1451915" cy="277295"/>
          </a:xfrm>
          <a:prstGeom prst="rect">
            <a:avLst/>
          </a:prstGeom>
        </p:spPr>
      </p:pic>
      <p:pic>
        <p:nvPicPr>
          <p:cNvPr id="26" name="Picture 25">
            <a:extLst>
              <a:ext uri="{FF2B5EF4-FFF2-40B4-BE49-F238E27FC236}">
                <a16:creationId xmlns:a16="http://schemas.microsoft.com/office/drawing/2014/main" id="{2FE4AECA-312C-491E-8887-08F86B2552E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483790" y="3396932"/>
            <a:ext cx="1132439" cy="494645"/>
          </a:xfrm>
          <a:prstGeom prst="rect">
            <a:avLst/>
          </a:prstGeom>
        </p:spPr>
      </p:pic>
      <p:pic>
        <p:nvPicPr>
          <p:cNvPr id="27" name="Picture 26">
            <a:extLst>
              <a:ext uri="{FF2B5EF4-FFF2-40B4-BE49-F238E27FC236}">
                <a16:creationId xmlns:a16="http://schemas.microsoft.com/office/drawing/2014/main" id="{B29FC31F-DCBC-4F83-9D42-39777D2367E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215911" y="3396932"/>
            <a:ext cx="379095" cy="481965"/>
          </a:xfrm>
          <a:prstGeom prst="rect">
            <a:avLst/>
          </a:prstGeom>
        </p:spPr>
      </p:pic>
      <p:pic>
        <p:nvPicPr>
          <p:cNvPr id="28" name="Picture 27">
            <a:extLst>
              <a:ext uri="{FF2B5EF4-FFF2-40B4-BE49-F238E27FC236}">
                <a16:creationId xmlns:a16="http://schemas.microsoft.com/office/drawing/2014/main" id="{88FB128E-640B-45E8-B221-5243F15FD2B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588719" y="3424559"/>
            <a:ext cx="1621917" cy="356236"/>
          </a:xfrm>
          <a:prstGeom prst="rect">
            <a:avLst/>
          </a:prstGeom>
        </p:spPr>
      </p:pic>
      <p:pic>
        <p:nvPicPr>
          <p:cNvPr id="29" name="Picture 28">
            <a:extLst>
              <a:ext uri="{FF2B5EF4-FFF2-40B4-BE49-F238E27FC236}">
                <a16:creationId xmlns:a16="http://schemas.microsoft.com/office/drawing/2014/main" id="{5669EC1F-82D8-48B3-A411-36B8EB85E905}"/>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9492353" y="3418255"/>
            <a:ext cx="1609344" cy="490180"/>
          </a:xfrm>
          <a:prstGeom prst="rect">
            <a:avLst/>
          </a:prstGeom>
        </p:spPr>
      </p:pic>
      <p:pic>
        <p:nvPicPr>
          <p:cNvPr id="30" name="Picture 29">
            <a:extLst>
              <a:ext uri="{FF2B5EF4-FFF2-40B4-BE49-F238E27FC236}">
                <a16:creationId xmlns:a16="http://schemas.microsoft.com/office/drawing/2014/main" id="{AD13CC7B-F69D-472C-9EFB-56762F0220A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846291" y="2954371"/>
            <a:ext cx="1557528" cy="364999"/>
          </a:xfrm>
          <a:prstGeom prst="rect">
            <a:avLst/>
          </a:prstGeom>
        </p:spPr>
      </p:pic>
      <p:pic>
        <p:nvPicPr>
          <p:cNvPr id="32" name="Picture 31">
            <a:extLst>
              <a:ext uri="{FF2B5EF4-FFF2-40B4-BE49-F238E27FC236}">
                <a16:creationId xmlns:a16="http://schemas.microsoft.com/office/drawing/2014/main" id="{40CEC403-1698-452E-90AF-E60B5AB7C94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194689" y="3500079"/>
            <a:ext cx="1528889" cy="240000"/>
          </a:xfrm>
          <a:prstGeom prst="rect">
            <a:avLst/>
          </a:prstGeom>
        </p:spPr>
      </p:pic>
      <p:sp>
        <p:nvSpPr>
          <p:cNvPr id="33" name="Isosceles Triangle 32"/>
          <p:cNvSpPr/>
          <p:nvPr/>
        </p:nvSpPr>
        <p:spPr>
          <a:xfrm rot="10800000">
            <a:off x="4210852" y="4101108"/>
            <a:ext cx="4100233" cy="451872"/>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1218030">
              <a:defRPr/>
            </a:pPr>
            <a:endParaRPr lang="en-US" sz="2400">
              <a:solidFill>
                <a:prstClr val="white"/>
              </a:solidFill>
              <a:latin typeface="Calibri"/>
            </a:endParaRPr>
          </a:p>
        </p:txBody>
      </p:sp>
      <p:pic>
        <p:nvPicPr>
          <p:cNvPr id="34" name="Picture 33">
            <a:extLst>
              <a:ext uri="{FF2B5EF4-FFF2-40B4-BE49-F238E27FC236}">
                <a16:creationId xmlns:a16="http://schemas.microsoft.com/office/drawing/2014/main" id="{B8B8B87D-85F5-4CE9-B353-1E93295897BE}"/>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227148" y="4762942"/>
            <a:ext cx="1247861" cy="404772"/>
          </a:xfrm>
          <a:prstGeom prst="rect">
            <a:avLst/>
          </a:prstGeom>
        </p:spPr>
      </p:pic>
      <p:pic>
        <p:nvPicPr>
          <p:cNvPr id="35" name="Picture 34">
            <a:extLst>
              <a:ext uri="{FF2B5EF4-FFF2-40B4-BE49-F238E27FC236}">
                <a16:creationId xmlns:a16="http://schemas.microsoft.com/office/drawing/2014/main" id="{44C4CD2B-F55F-405F-9407-A84CC10AB2CF}"/>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625641" y="4840487"/>
            <a:ext cx="1062515" cy="227839"/>
          </a:xfrm>
          <a:prstGeom prst="rect">
            <a:avLst/>
          </a:prstGeom>
        </p:spPr>
      </p:pic>
      <p:pic>
        <p:nvPicPr>
          <p:cNvPr id="36" name="Picture 35">
            <a:extLst>
              <a:ext uri="{FF2B5EF4-FFF2-40B4-BE49-F238E27FC236}">
                <a16:creationId xmlns:a16="http://schemas.microsoft.com/office/drawing/2014/main" id="{AC81DFDE-2BCB-4729-8C4D-12DC4266205B}"/>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6911667" y="4774783"/>
            <a:ext cx="731520" cy="528236"/>
          </a:xfrm>
          <a:prstGeom prst="rect">
            <a:avLst/>
          </a:prstGeom>
        </p:spPr>
      </p:pic>
      <p:pic>
        <p:nvPicPr>
          <p:cNvPr id="37" name="Picture 36">
            <a:extLst>
              <a:ext uri="{FF2B5EF4-FFF2-40B4-BE49-F238E27FC236}">
                <a16:creationId xmlns:a16="http://schemas.microsoft.com/office/drawing/2014/main" id="{3B4145B9-D99B-4955-B01B-FFCF6999EC2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7647621" y="4845844"/>
            <a:ext cx="1960891" cy="274401"/>
          </a:xfrm>
          <a:prstGeom prst="rect">
            <a:avLst/>
          </a:prstGeom>
        </p:spPr>
      </p:pic>
      <p:pic>
        <p:nvPicPr>
          <p:cNvPr id="38" name="Picture 37">
            <a:extLst>
              <a:ext uri="{FF2B5EF4-FFF2-40B4-BE49-F238E27FC236}">
                <a16:creationId xmlns:a16="http://schemas.microsoft.com/office/drawing/2014/main" id="{FAA7AB06-DEC5-4754-8C34-8AE54395302F}"/>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5838790" y="4836007"/>
            <a:ext cx="1000028" cy="367020"/>
          </a:xfrm>
          <a:prstGeom prst="rect">
            <a:avLst/>
          </a:prstGeom>
        </p:spPr>
      </p:pic>
    </p:spTree>
    <p:extLst>
      <p:ext uri="{BB962C8B-B14F-4D97-AF65-F5344CB8AC3E}">
        <p14:creationId xmlns:p14="http://schemas.microsoft.com/office/powerpoint/2010/main" val="270655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5846"/>
            <a:ext cx="10972800" cy="699836"/>
          </a:xfrm>
        </p:spPr>
        <p:txBody>
          <a:bodyPr>
            <a:noAutofit/>
          </a:bodyPr>
          <a:lstStyle/>
          <a:p>
            <a:r>
              <a:rPr lang="en-GB" sz="2400" b="1" dirty="0"/>
              <a:t>Supplier engagement to-date from 100 member companies worldwide</a:t>
            </a:r>
          </a:p>
        </p:txBody>
      </p:sp>
      <p:grpSp>
        <p:nvGrpSpPr>
          <p:cNvPr id="8" name="Group 7"/>
          <p:cNvGrpSpPr/>
          <p:nvPr/>
        </p:nvGrpSpPr>
        <p:grpSpPr>
          <a:xfrm>
            <a:off x="1" y="1572635"/>
            <a:ext cx="5494536" cy="3919125"/>
            <a:chOff x="1187717" y="885129"/>
            <a:chExt cx="3494173" cy="3976243"/>
          </a:xfrm>
        </p:grpSpPr>
        <p:grpSp>
          <p:nvGrpSpPr>
            <p:cNvPr id="9" name="Group 8"/>
            <p:cNvGrpSpPr/>
            <p:nvPr/>
          </p:nvGrpSpPr>
          <p:grpSpPr>
            <a:xfrm>
              <a:off x="1187717" y="885129"/>
              <a:ext cx="3494173" cy="3976243"/>
              <a:chOff x="1187717" y="885129"/>
              <a:chExt cx="3494173" cy="3976243"/>
            </a:xfrm>
          </p:grpSpPr>
          <p:graphicFrame>
            <p:nvGraphicFramePr>
              <p:cNvPr id="11" name="Chart 10"/>
              <p:cNvGraphicFramePr>
                <a:graphicFrameLocks/>
              </p:cNvGraphicFramePr>
              <p:nvPr>
                <p:extLst/>
              </p:nvPr>
            </p:nvGraphicFramePr>
            <p:xfrm>
              <a:off x="1310044" y="1297878"/>
              <a:ext cx="2999396" cy="356349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rot="5400000">
                <a:off x="2760260" y="-687414"/>
                <a:ext cx="349087" cy="3494173"/>
              </a:xfrm>
              <a:prstGeom prst="rect">
                <a:avLst/>
              </a:prstGeom>
            </p:spPr>
            <p:txBody>
              <a:bodyPr vert="vert270" wrap="square" lIns="121920" tIns="60960" rIns="121920" bIns="60960" rtlCol="0">
                <a:noAutofit/>
              </a:bodyPr>
              <a:lstStyle/>
              <a:p>
                <a:pPr algn="ctr" defTabSz="914354">
                  <a:spcBef>
                    <a:spcPct val="20000"/>
                  </a:spcBef>
                  <a:buClr>
                    <a:srgbClr val="B42E3E"/>
                  </a:buClr>
                  <a:defRPr/>
                </a:pPr>
                <a:r>
                  <a:rPr lang="en-GB" sz="1600" b="1" kern="0">
                    <a:solidFill>
                      <a:sysClr val="windowText" lastClr="000000"/>
                    </a:solidFill>
                    <a:latin typeface="Arial" panose="020B0604020202020204" pitchFamily="34" charset="0"/>
                    <a:cs typeface="Arial" panose="020B0604020202020204" pitchFamily="34" charset="0"/>
                  </a:rPr>
                  <a:t>Supplier Climate Change Disclosures</a:t>
                </a:r>
              </a:p>
              <a:p>
                <a:pPr defTabSz="1219110">
                  <a:lnSpc>
                    <a:spcPct val="150000"/>
                  </a:lnSpc>
                  <a:spcBef>
                    <a:spcPct val="20000"/>
                  </a:spcBef>
                  <a:buClr>
                    <a:srgbClr val="B42E3E"/>
                  </a:buClr>
                  <a:defRPr/>
                </a:pPr>
                <a:endParaRPr lang="en-US" sz="1867" kern="0">
                  <a:solidFill>
                    <a:prstClr val="white"/>
                  </a:solidFill>
                  <a:latin typeface="Arial" pitchFamily="34" charset="0"/>
                  <a:cs typeface="Arial" pitchFamily="34" charset="0"/>
                </a:endParaRPr>
              </a:p>
            </p:txBody>
          </p:sp>
        </p:grpSp>
        <p:sp>
          <p:nvSpPr>
            <p:cNvPr id="10" name="TextBox 9"/>
            <p:cNvSpPr txBox="1"/>
            <p:nvPr/>
          </p:nvSpPr>
          <p:spPr>
            <a:xfrm>
              <a:off x="3808808" y="1234216"/>
              <a:ext cx="621535" cy="397367"/>
            </a:xfrm>
            <a:prstGeom prst="rect">
              <a:avLst/>
            </a:prstGeom>
            <a:solidFill>
              <a:schemeClr val="bg1"/>
            </a:solidFill>
          </p:spPr>
          <p:txBody>
            <a:bodyPr vert="horz" wrap="square" lIns="121920" tIns="60960" rIns="121920" bIns="60960" rtlCol="0">
              <a:noAutofit/>
            </a:bodyPr>
            <a:lstStyle/>
            <a:p>
              <a:pPr algn="ctr" defTabSz="1219110">
                <a:lnSpc>
                  <a:spcPct val="150000"/>
                </a:lnSpc>
                <a:spcBef>
                  <a:spcPct val="20000"/>
                </a:spcBef>
                <a:buClr>
                  <a:srgbClr val="B42E3E"/>
                </a:buClr>
                <a:defRPr/>
              </a:pPr>
              <a:r>
                <a:rPr lang="en-US" sz="2133" b="1" kern="0">
                  <a:solidFill>
                    <a:sysClr val="windowText" lastClr="000000"/>
                  </a:solidFill>
                  <a:latin typeface="Arial" pitchFamily="34" charset="0"/>
                  <a:cs typeface="Arial" pitchFamily="34" charset="0"/>
                </a:rPr>
                <a:t>4700+</a:t>
              </a:r>
            </a:p>
          </p:txBody>
        </p:sp>
      </p:grpSp>
      <p:grpSp>
        <p:nvGrpSpPr>
          <p:cNvPr id="14" name="Group 13"/>
          <p:cNvGrpSpPr/>
          <p:nvPr/>
        </p:nvGrpSpPr>
        <p:grpSpPr>
          <a:xfrm>
            <a:off x="7930659" y="1525323"/>
            <a:ext cx="3819676" cy="4341492"/>
            <a:chOff x="4875095" y="1155035"/>
            <a:chExt cx="4351100" cy="3193236"/>
          </a:xfrm>
        </p:grpSpPr>
        <p:graphicFrame>
          <p:nvGraphicFramePr>
            <p:cNvPr id="15" name="Chart 14"/>
            <p:cNvGraphicFramePr>
              <a:graphicFrameLocks/>
            </p:cNvGraphicFramePr>
            <p:nvPr>
              <p:extLst/>
            </p:nvPr>
          </p:nvGraphicFramePr>
          <p:xfrm>
            <a:off x="4875095" y="1155035"/>
            <a:ext cx="4351100" cy="319323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7568041" y="1189834"/>
              <a:ext cx="1617840" cy="417633"/>
            </a:xfrm>
            <a:prstGeom prst="rect">
              <a:avLst/>
            </a:prstGeom>
            <a:noFill/>
          </p:spPr>
          <p:txBody>
            <a:bodyPr vert="horz" wrap="square" lIns="121920" tIns="60960" rIns="121920" bIns="60960" rtlCol="0">
              <a:noAutofit/>
            </a:bodyPr>
            <a:lstStyle/>
            <a:p>
              <a:pPr algn="ctr" defTabSz="1219110">
                <a:lnSpc>
                  <a:spcPct val="150000"/>
                </a:lnSpc>
                <a:spcBef>
                  <a:spcPct val="20000"/>
                </a:spcBef>
                <a:buClr>
                  <a:srgbClr val="B42E3E"/>
                </a:buClr>
                <a:defRPr/>
              </a:pPr>
              <a:r>
                <a:rPr lang="en-US" sz="2133" b="1" kern="0" dirty="0">
                  <a:solidFill>
                    <a:sysClr val="windowText" lastClr="000000"/>
                  </a:solidFill>
                  <a:latin typeface="Arial" pitchFamily="34" charset="0"/>
                  <a:cs typeface="Arial" pitchFamily="34" charset="0"/>
                </a:rPr>
                <a:t>1500+</a:t>
              </a:r>
            </a:p>
          </p:txBody>
        </p:sp>
      </p:grpSp>
      <p:sp>
        <p:nvSpPr>
          <p:cNvPr id="17" name="TextBox 16"/>
          <p:cNvSpPr txBox="1"/>
          <p:nvPr/>
        </p:nvSpPr>
        <p:spPr>
          <a:xfrm rot="5400000">
            <a:off x="9597522" y="-400009"/>
            <a:ext cx="489029" cy="3800329"/>
          </a:xfrm>
          <a:prstGeom prst="rect">
            <a:avLst/>
          </a:prstGeom>
        </p:spPr>
        <p:txBody>
          <a:bodyPr vert="vert270" wrap="square" lIns="121920" tIns="60960" rIns="121920" bIns="60960" rtlCol="0">
            <a:noAutofit/>
          </a:bodyPr>
          <a:lstStyle/>
          <a:p>
            <a:pPr algn="ctr" defTabSz="914354">
              <a:spcBef>
                <a:spcPct val="20000"/>
              </a:spcBef>
              <a:buClr>
                <a:srgbClr val="B42E3E"/>
              </a:buClr>
              <a:defRPr/>
            </a:pPr>
            <a:r>
              <a:rPr lang="en-GB" sz="1600" b="1" kern="0" dirty="0">
                <a:solidFill>
                  <a:sysClr val="windowText" lastClr="000000"/>
                </a:solidFill>
                <a:latin typeface="Arial" panose="020B0604020202020204" pitchFamily="34" charset="0"/>
                <a:cs typeface="Arial" panose="020B0604020202020204" pitchFamily="34" charset="0"/>
              </a:rPr>
              <a:t>Supplier Water Disclosures</a:t>
            </a:r>
          </a:p>
          <a:p>
            <a:pPr defTabSz="1219110">
              <a:spcBef>
                <a:spcPct val="20000"/>
              </a:spcBef>
              <a:buClr>
                <a:srgbClr val="B42E3E"/>
              </a:buClr>
              <a:defRPr/>
            </a:pPr>
            <a:endParaRPr lang="en-US" sz="1333" kern="0" dirty="0">
              <a:solidFill>
                <a:prstClr val="white"/>
              </a:solidFill>
              <a:latin typeface="Arial" pitchFamily="34" charset="0"/>
              <a:cs typeface="Arial" pitchFamily="34" charset="0"/>
            </a:endParaRPr>
          </a:p>
        </p:txBody>
      </p:sp>
      <p:sp>
        <p:nvSpPr>
          <p:cNvPr id="13" name="object 2">
            <a:extLst>
              <a:ext uri="{FF2B5EF4-FFF2-40B4-BE49-F238E27FC236}">
                <a16:creationId xmlns:a16="http://schemas.microsoft.com/office/drawing/2014/main" id="{7EFE359B-06DF-4D5D-BB39-A0882DADAF4B}"/>
              </a:ext>
            </a:extLst>
          </p:cNvPr>
          <p:cNvSpPr/>
          <p:nvPr/>
        </p:nvSpPr>
        <p:spPr>
          <a:xfrm>
            <a:off x="623318" y="1124711"/>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defRPr/>
            </a:pPr>
            <a:endParaRPr>
              <a:solidFill>
                <a:prstClr val="black"/>
              </a:solidFill>
              <a:latin typeface="Calibri"/>
            </a:endParaRPr>
          </a:p>
        </p:txBody>
      </p:sp>
      <p:sp>
        <p:nvSpPr>
          <p:cNvPr id="18" name="Rectangle 17">
            <a:extLst>
              <a:ext uri="{FF2B5EF4-FFF2-40B4-BE49-F238E27FC236}">
                <a16:creationId xmlns:a16="http://schemas.microsoft.com/office/drawing/2014/main" id="{4457FCCB-A46D-4134-9C2E-A0D307C3A731}"/>
              </a:ext>
            </a:extLst>
          </p:cNvPr>
          <p:cNvSpPr/>
          <p:nvPr/>
        </p:nvSpPr>
        <p:spPr>
          <a:xfrm>
            <a:off x="5036963" y="3908766"/>
            <a:ext cx="2844800" cy="1498133"/>
          </a:xfrm>
          <a:prstGeom prst="rect">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6">
              <a:defRPr/>
            </a:pPr>
            <a:r>
              <a:rPr lang="en-GB" sz="1600" b="1" kern="0" dirty="0">
                <a:solidFill>
                  <a:schemeClr val="bg1"/>
                </a:solidFill>
                <a:latin typeface="Arial" panose="020B0604020202020204" pitchFamily="34" charset="0"/>
                <a:cs typeface="Arial" panose="020B0604020202020204" pitchFamily="34" charset="0"/>
              </a:rPr>
              <a:t>Last year one supplier was asked to disclose climate information to CDP Supply Chain by 47 of their clients and the investor group</a:t>
            </a:r>
            <a:endParaRPr lang="en-US" sz="1600" b="1" kern="0" dirty="0">
              <a:solidFill>
                <a:schemeClr val="bg1"/>
              </a:solidFill>
              <a:latin typeface="Arial" panose="020B0604020202020204" pitchFamily="34" charset="0"/>
              <a:cs typeface="Arial" panose="020B0604020202020204" pitchFamily="34" charset="0"/>
            </a:endParaRPr>
          </a:p>
        </p:txBody>
      </p:sp>
      <p:sp>
        <p:nvSpPr>
          <p:cNvPr id="19" name="Flowchart: Connector 18">
            <a:extLst>
              <a:ext uri="{FF2B5EF4-FFF2-40B4-BE49-F238E27FC236}">
                <a16:creationId xmlns:a16="http://schemas.microsoft.com/office/drawing/2014/main" id="{60165DA6-245C-4957-A197-C18D46E03265}"/>
              </a:ext>
            </a:extLst>
          </p:cNvPr>
          <p:cNvSpPr/>
          <p:nvPr/>
        </p:nvSpPr>
        <p:spPr>
          <a:xfrm>
            <a:off x="5622856" y="2003549"/>
            <a:ext cx="1506997" cy="1498132"/>
          </a:xfrm>
          <a:prstGeom prst="flowChartConnector">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6">
              <a:defRPr/>
            </a:pPr>
            <a:endParaRPr lang="en-GB" kern="0">
              <a:solidFill>
                <a:sysClr val="windowText" lastClr="000000"/>
              </a:solidFill>
            </a:endParaRPr>
          </a:p>
        </p:txBody>
      </p:sp>
      <p:sp>
        <p:nvSpPr>
          <p:cNvPr id="20" name="TextBox 19">
            <a:extLst>
              <a:ext uri="{FF2B5EF4-FFF2-40B4-BE49-F238E27FC236}">
                <a16:creationId xmlns:a16="http://schemas.microsoft.com/office/drawing/2014/main" id="{605DBAFA-2C36-4A83-9043-66212D967799}"/>
              </a:ext>
            </a:extLst>
          </p:cNvPr>
          <p:cNvSpPr txBox="1"/>
          <p:nvPr/>
        </p:nvSpPr>
        <p:spPr>
          <a:xfrm>
            <a:off x="6155269" y="2109596"/>
            <a:ext cx="528984" cy="485168"/>
          </a:xfrm>
          <a:prstGeom prst="rect">
            <a:avLst/>
          </a:prstGeom>
        </p:spPr>
        <p:txBody>
          <a:bodyPr vert="horz" wrap="square" lIns="91440" tIns="45720" rIns="91440" bIns="45720" rtlCol="0">
            <a:noAutofit/>
          </a:bodyPr>
          <a:lstStyle/>
          <a:p>
            <a:pPr defTabSz="914356">
              <a:lnSpc>
                <a:spcPct val="150000"/>
              </a:lnSpc>
              <a:spcBef>
                <a:spcPct val="20000"/>
              </a:spcBef>
              <a:buClr>
                <a:srgbClr val="B42E3E"/>
              </a:buClr>
              <a:defRPr/>
            </a:pPr>
            <a:r>
              <a:rPr lang="en-GB" sz="2000" b="1" dirty="0">
                <a:solidFill>
                  <a:schemeClr val="bg1"/>
                </a:solidFill>
                <a:latin typeface="Arial" pitchFamily="34" charset="0"/>
                <a:cs typeface="Arial" pitchFamily="34" charset="0"/>
              </a:rPr>
              <a:t>47</a:t>
            </a:r>
          </a:p>
        </p:txBody>
      </p:sp>
      <p:sp>
        <p:nvSpPr>
          <p:cNvPr id="21" name="TextBox 20">
            <a:extLst>
              <a:ext uri="{FF2B5EF4-FFF2-40B4-BE49-F238E27FC236}">
                <a16:creationId xmlns:a16="http://schemas.microsoft.com/office/drawing/2014/main" id="{71E4E9B3-ABC2-4346-9D1E-073E1FD6BCF6}"/>
              </a:ext>
            </a:extLst>
          </p:cNvPr>
          <p:cNvSpPr txBox="1"/>
          <p:nvPr/>
        </p:nvSpPr>
        <p:spPr>
          <a:xfrm>
            <a:off x="6946371" y="2759089"/>
            <a:ext cx="302160" cy="415271"/>
          </a:xfrm>
          <a:prstGeom prst="rect">
            <a:avLst/>
          </a:prstGeom>
        </p:spPr>
        <p:txBody>
          <a:bodyPr vert="horz" wrap="square" lIns="91440" tIns="45720" rIns="91440" bIns="45720" rtlCol="0">
            <a:noAutofit/>
          </a:bodyPr>
          <a:lstStyle/>
          <a:p>
            <a:pPr defTabSz="914356">
              <a:lnSpc>
                <a:spcPct val="150000"/>
              </a:lnSpc>
              <a:spcBef>
                <a:spcPct val="20000"/>
              </a:spcBef>
              <a:buClr>
                <a:srgbClr val="B42E3E"/>
              </a:buClr>
              <a:defRPr/>
            </a:pPr>
            <a:endParaRPr lang="en-GB" sz="1400" b="1" dirty="0">
              <a:solidFill>
                <a:schemeClr val="bg1"/>
              </a:solidFill>
              <a:latin typeface="Arial" pitchFamily="34" charset="0"/>
              <a:cs typeface="Arial" pitchFamily="34" charset="0"/>
            </a:endParaRPr>
          </a:p>
        </p:txBody>
      </p:sp>
      <p:pic>
        <p:nvPicPr>
          <p:cNvPr id="22" name="Picture 21">
            <a:extLst>
              <a:ext uri="{FF2B5EF4-FFF2-40B4-BE49-F238E27FC236}">
                <a16:creationId xmlns:a16="http://schemas.microsoft.com/office/drawing/2014/main" id="{D585710A-0803-46B8-B5F7-D9073528E0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6536" y="2594764"/>
            <a:ext cx="695000" cy="695000"/>
          </a:xfrm>
          <a:prstGeom prst="rect">
            <a:avLst/>
          </a:prstGeom>
        </p:spPr>
      </p:pic>
      <p:sp>
        <p:nvSpPr>
          <p:cNvPr id="23" name="object 7">
            <a:extLst>
              <a:ext uri="{FF2B5EF4-FFF2-40B4-BE49-F238E27FC236}">
                <a16:creationId xmlns:a16="http://schemas.microsoft.com/office/drawing/2014/main" id="{68BF671E-8905-476A-87E0-D8434D865B1C}"/>
              </a:ext>
            </a:extLst>
          </p:cNvPr>
          <p:cNvSpPr txBox="1"/>
          <p:nvPr/>
        </p:nvSpPr>
        <p:spPr>
          <a:xfrm>
            <a:off x="5682488" y="6221070"/>
            <a:ext cx="792480" cy="246221"/>
          </a:xfrm>
          <a:prstGeom prst="rect">
            <a:avLst/>
          </a:prstGeom>
        </p:spPr>
        <p:txBody>
          <a:bodyPr vert="horz" wrap="square" lIns="0" tIns="0" rIns="0" bIns="0" rtlCol="0">
            <a:spAutoFit/>
          </a:bodyPr>
          <a:lstStyle/>
          <a:p>
            <a:pPr marL="12700"/>
            <a:r>
              <a:rPr sz="1600" b="1" spc="-5" dirty="0">
                <a:solidFill>
                  <a:srgbClr val="B42D34"/>
                </a:solidFill>
                <a:latin typeface="Arial"/>
                <a:cs typeface="Arial"/>
              </a:rPr>
              <a:t>Page</a:t>
            </a:r>
            <a:r>
              <a:rPr sz="1600" b="1" spc="-85" dirty="0">
                <a:solidFill>
                  <a:srgbClr val="B42D34"/>
                </a:solidFill>
                <a:latin typeface="Arial"/>
                <a:cs typeface="Arial"/>
              </a:rPr>
              <a:t> </a:t>
            </a:r>
            <a:r>
              <a:rPr lang="en-GB" sz="1600" b="1" spc="-85" dirty="0">
                <a:solidFill>
                  <a:srgbClr val="B42D34"/>
                </a:solidFill>
                <a:latin typeface="Arial"/>
                <a:cs typeface="Arial"/>
              </a:rPr>
              <a:t>5</a:t>
            </a:r>
            <a:endParaRPr sz="1600" dirty="0">
              <a:latin typeface="Arial"/>
              <a:cs typeface="Arial"/>
            </a:endParaRPr>
          </a:p>
        </p:txBody>
      </p:sp>
    </p:spTree>
    <p:extLst>
      <p:ext uri="{BB962C8B-B14F-4D97-AF65-F5344CB8AC3E}">
        <p14:creationId xmlns:p14="http://schemas.microsoft.com/office/powerpoint/2010/main" val="176381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a:t>Page </a:t>
            </a:r>
            <a:fld id="{45D3527D-D760-4252-A7F2-B4C9D1C491A7}" type="slidenum">
              <a:rPr lang="en-GB" smtClean="0"/>
              <a:pPr/>
              <a:t>12</a:t>
            </a:fld>
            <a:r>
              <a:rPr lang="en-GB"/>
              <a:t>  </a:t>
            </a:r>
          </a:p>
        </p:txBody>
      </p:sp>
      <p:sp>
        <p:nvSpPr>
          <p:cNvPr id="8" name="Rounded Rectangle 7"/>
          <p:cNvSpPr/>
          <p:nvPr/>
        </p:nvSpPr>
        <p:spPr>
          <a:xfrm>
            <a:off x="2835008" y="793213"/>
            <a:ext cx="6823113" cy="1872311"/>
          </a:xfrm>
          <a:prstGeom prst="roundRect">
            <a:avLst>
              <a:gd name="adj" fmla="val 50000"/>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p:nvSpPr>
        <p:spPr>
          <a:xfrm>
            <a:off x="3209580" y="858756"/>
            <a:ext cx="6096000" cy="1569660"/>
          </a:xfrm>
          <a:prstGeom prst="rect">
            <a:avLst/>
          </a:prstGeom>
        </p:spPr>
        <p:txBody>
          <a:bodyPr>
            <a:spAutoFit/>
          </a:bodyPr>
          <a:lstStyle/>
          <a:p>
            <a:pPr algn="ctr"/>
            <a:r>
              <a:rPr lang="en-US" sz="5867" b="1" dirty="0">
                <a:solidFill>
                  <a:schemeClr val="bg1"/>
                </a:solidFill>
                <a:latin typeface="HelveticaNeueLTPro-Blk"/>
              </a:rPr>
              <a:t>551</a:t>
            </a:r>
            <a:r>
              <a:rPr lang="en-US" sz="2667" b="1" dirty="0">
                <a:solidFill>
                  <a:schemeClr val="bg1"/>
                </a:solidFill>
                <a:latin typeface="HelveticaNeueLTPro-Blk"/>
              </a:rPr>
              <a:t> </a:t>
            </a:r>
            <a:r>
              <a:rPr lang="en-US" sz="3733" b="1" dirty="0">
                <a:solidFill>
                  <a:schemeClr val="bg1"/>
                </a:solidFill>
                <a:latin typeface="HelveticaNeueLTPro-Blk"/>
              </a:rPr>
              <a:t>million metric tons </a:t>
            </a:r>
          </a:p>
          <a:p>
            <a:pPr algn="ctr"/>
            <a:r>
              <a:rPr lang="en-US" sz="3733" b="1" dirty="0">
                <a:solidFill>
                  <a:schemeClr val="bg1"/>
                </a:solidFill>
                <a:latin typeface="HelveticaNeueLTPro-Blk"/>
              </a:rPr>
              <a:t>of CO2e cut by suppliers</a:t>
            </a:r>
          </a:p>
        </p:txBody>
      </p:sp>
      <p:sp>
        <p:nvSpPr>
          <p:cNvPr id="10" name="Rounded Rectangle 9"/>
          <p:cNvSpPr/>
          <p:nvPr/>
        </p:nvSpPr>
        <p:spPr>
          <a:xfrm>
            <a:off x="3819445" y="2665522"/>
            <a:ext cx="4817779" cy="113433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dirty="0"/>
          </a:p>
        </p:txBody>
      </p:sp>
      <p:sp>
        <p:nvSpPr>
          <p:cNvPr id="11" name="Rectangle 10"/>
          <p:cNvSpPr/>
          <p:nvPr/>
        </p:nvSpPr>
        <p:spPr>
          <a:xfrm>
            <a:off x="4187024" y="2805881"/>
            <a:ext cx="4023597" cy="830997"/>
          </a:xfrm>
          <a:prstGeom prst="rect">
            <a:avLst/>
          </a:prstGeom>
        </p:spPr>
        <p:txBody>
          <a:bodyPr wrap="square">
            <a:spAutoFit/>
          </a:bodyPr>
          <a:lstStyle/>
          <a:p>
            <a:pPr algn="ctr"/>
            <a:r>
              <a:rPr lang="en-US" sz="2400" b="1" dirty="0">
                <a:solidFill>
                  <a:schemeClr val="bg1"/>
                </a:solidFill>
                <a:latin typeface="HelveticaNeueLTPro-Blk"/>
              </a:rPr>
              <a:t>More than Brazil’s total emissions in 2016</a:t>
            </a:r>
            <a:endParaRPr lang="en-US" sz="1467" b="1" dirty="0">
              <a:solidFill>
                <a:schemeClr val="bg1"/>
              </a:solidFill>
              <a:latin typeface="HelveticaNeueLTPro-Blk"/>
            </a:endParaRPr>
          </a:p>
        </p:txBody>
      </p:sp>
      <p:sp>
        <p:nvSpPr>
          <p:cNvPr id="12" name="Rounded Rectangle 11"/>
          <p:cNvSpPr/>
          <p:nvPr/>
        </p:nvSpPr>
        <p:spPr>
          <a:xfrm>
            <a:off x="5632669" y="3955540"/>
            <a:ext cx="632256" cy="30554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Oval 12"/>
          <p:cNvSpPr/>
          <p:nvPr/>
        </p:nvSpPr>
        <p:spPr>
          <a:xfrm>
            <a:off x="5735494" y="4384661"/>
            <a:ext cx="220337" cy="2056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596256" y="4239546"/>
            <a:ext cx="1205133" cy="1256055"/>
          </a:xfrm>
          <a:prstGeom prst="rect">
            <a:avLst/>
          </a:prstGeom>
        </p:spPr>
      </p:pic>
    </p:spTree>
    <p:extLst>
      <p:ext uri="{BB962C8B-B14F-4D97-AF65-F5344CB8AC3E}">
        <p14:creationId xmlns:p14="http://schemas.microsoft.com/office/powerpoint/2010/main" val="107254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a:t>Page </a:t>
            </a:r>
            <a:fld id="{45D3527D-D760-4252-A7F2-B4C9D1C491A7}" type="slidenum">
              <a:rPr lang="en-GB" smtClean="0"/>
              <a:pPr/>
              <a:t>13</a:t>
            </a:fld>
            <a:r>
              <a:rPr lang="en-GB"/>
              <a:t>  </a:t>
            </a:r>
          </a:p>
        </p:txBody>
      </p:sp>
      <p:sp>
        <p:nvSpPr>
          <p:cNvPr id="2" name="Rectangle 1"/>
          <p:cNvSpPr/>
          <p:nvPr/>
        </p:nvSpPr>
        <p:spPr>
          <a:xfrm>
            <a:off x="1601119" y="2010430"/>
            <a:ext cx="9342303" cy="1980094"/>
          </a:xfrm>
          <a:prstGeom prst="rect">
            <a:avLst/>
          </a:prstGeom>
        </p:spPr>
        <p:txBody>
          <a:bodyPr wrap="square">
            <a:spAutoFit/>
          </a:bodyPr>
          <a:lstStyle/>
          <a:p>
            <a:r>
              <a:rPr lang="en-US" sz="2667" dirty="0">
                <a:solidFill>
                  <a:schemeClr val="bg1"/>
                </a:solidFill>
                <a:latin typeface="HelveticaNeueLTPro-Blk"/>
              </a:rPr>
              <a:t>cost savings of</a:t>
            </a:r>
          </a:p>
          <a:p>
            <a:r>
              <a:rPr lang="en-US" sz="9600" b="1" dirty="0">
                <a:solidFill>
                  <a:schemeClr val="bg1"/>
                </a:solidFill>
                <a:latin typeface="HelveticaNeueLTPro-Blk"/>
              </a:rPr>
              <a:t>= US$14 billion</a:t>
            </a:r>
            <a:endParaRPr lang="en-US" sz="3200" b="1" dirty="0">
              <a:solidFill>
                <a:schemeClr val="bg1"/>
              </a:solidFill>
            </a:endParaRPr>
          </a:p>
        </p:txBody>
      </p:sp>
    </p:spTree>
    <p:extLst>
      <p:ext uri="{BB962C8B-B14F-4D97-AF65-F5344CB8AC3E}">
        <p14:creationId xmlns:p14="http://schemas.microsoft.com/office/powerpoint/2010/main" val="387219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t> </a:t>
            </a:r>
            <a:r>
              <a:rPr lang="en-US" sz="3200" dirty="0"/>
              <a:t> </a:t>
            </a:r>
            <a:r>
              <a:rPr lang="en-US" sz="2267" dirty="0"/>
              <a:t>However, the data shows that the gap between leading companies and a large sub-section of their suppliers persists. There is a need for greater engagement to enable suppliers to catch up</a:t>
            </a:r>
            <a:endParaRPr lang="en-US" sz="2267" b="1" dirty="0"/>
          </a:p>
          <a:p>
            <a:endParaRPr lang="en-US" dirty="0"/>
          </a:p>
        </p:txBody>
      </p:sp>
      <p:sp>
        <p:nvSpPr>
          <p:cNvPr id="4" name="Text Placeholder 3"/>
          <p:cNvSpPr>
            <a:spLocks noGrp="1"/>
          </p:cNvSpPr>
          <p:nvPr>
            <p:ph type="body" sz="quarter" idx="3"/>
          </p:nvPr>
        </p:nvSpPr>
        <p:spPr/>
        <p:txBody>
          <a:bodyPr>
            <a:normAutofit/>
          </a:bodyPr>
          <a:lstStyle/>
          <a:p>
            <a:pPr lvl="0">
              <a:lnSpc>
                <a:spcPct val="100000"/>
              </a:lnSpc>
              <a:buClrTx/>
              <a:buNone/>
            </a:pPr>
            <a:r>
              <a:rPr lang="en-US" sz="11733" b="1" dirty="0"/>
              <a:t>23%</a:t>
            </a:r>
          </a:p>
          <a:p>
            <a:pPr lvl="0">
              <a:buClrTx/>
              <a:buNone/>
            </a:pPr>
            <a:r>
              <a:rPr lang="en-US" sz="2400" dirty="0"/>
              <a:t>of responding suppliers            engage their own suppliers </a:t>
            </a:r>
          </a:p>
          <a:p>
            <a:pPr lvl="0">
              <a:buClrTx/>
              <a:buNone/>
            </a:pPr>
            <a:r>
              <a:rPr lang="en-US" sz="2400" dirty="0"/>
              <a:t>On emissions reductions</a:t>
            </a:r>
          </a:p>
        </p:txBody>
      </p:sp>
      <p:sp>
        <p:nvSpPr>
          <p:cNvPr id="5" name="Slide Number Placeholder 4"/>
          <p:cNvSpPr>
            <a:spLocks noGrp="1"/>
          </p:cNvSpPr>
          <p:nvPr>
            <p:ph type="sldNum" sz="quarter" idx="4"/>
          </p:nvPr>
        </p:nvSpPr>
        <p:spPr/>
        <p:txBody>
          <a:bodyPr/>
          <a:lstStyle/>
          <a:p>
            <a:r>
              <a:rPr lang="en-GB"/>
              <a:t>Page </a:t>
            </a:r>
            <a:fld id="{45D3527D-D760-4252-A7F2-B4C9D1C491A7}" type="slidenum">
              <a:rPr lang="en-GB" smtClean="0"/>
              <a:pPr/>
              <a:t>14</a:t>
            </a:fld>
            <a:r>
              <a:rPr lang="en-GB"/>
              <a:t>  </a:t>
            </a:r>
          </a:p>
        </p:txBody>
      </p:sp>
      <p:sp>
        <p:nvSpPr>
          <p:cNvPr id="7" name="Title 1"/>
          <p:cNvSpPr>
            <a:spLocks noGrp="1"/>
          </p:cNvSpPr>
          <p:nvPr>
            <p:ph type="title"/>
          </p:nvPr>
        </p:nvSpPr>
        <p:spPr>
          <a:xfrm>
            <a:off x="648428" y="355462"/>
            <a:ext cx="10972800" cy="754095"/>
          </a:xfrm>
        </p:spPr>
        <p:txBody>
          <a:bodyPr>
            <a:noAutofit/>
          </a:bodyPr>
          <a:lstStyle/>
          <a:p>
            <a:r>
              <a:rPr lang="en-US" sz="3200" dirty="0">
                <a:solidFill>
                  <a:srgbClr val="002060"/>
                </a:solidFill>
              </a:rPr>
              <a:t>There is a need for greater supplier engagement</a:t>
            </a:r>
            <a:endParaRPr lang="en-GB" sz="3200" dirty="0">
              <a:solidFill>
                <a:srgbClr val="002060"/>
              </a:solidFill>
            </a:endParaRPr>
          </a:p>
        </p:txBody>
      </p:sp>
    </p:spTree>
    <p:extLst>
      <p:ext uri="{BB962C8B-B14F-4D97-AF65-F5344CB8AC3E}">
        <p14:creationId xmlns:p14="http://schemas.microsoft.com/office/powerpoint/2010/main" val="206467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318" y="1124711"/>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endParaRPr>
              <a:solidFill>
                <a:prstClr val="black"/>
              </a:solidFill>
              <a:latin typeface="Calibri"/>
            </a:endParaRPr>
          </a:p>
        </p:txBody>
      </p:sp>
      <p:sp>
        <p:nvSpPr>
          <p:cNvPr id="5" name="object 5"/>
          <p:cNvSpPr/>
          <p:nvPr/>
        </p:nvSpPr>
        <p:spPr>
          <a:xfrm>
            <a:off x="623318" y="5637276"/>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endParaRPr>
              <a:solidFill>
                <a:prstClr val="black"/>
              </a:solidFill>
              <a:latin typeface="Calibri"/>
            </a:endParaRPr>
          </a:p>
        </p:txBody>
      </p:sp>
      <p:sp>
        <p:nvSpPr>
          <p:cNvPr id="6" name="object 6"/>
          <p:cNvSpPr/>
          <p:nvPr/>
        </p:nvSpPr>
        <p:spPr>
          <a:xfrm>
            <a:off x="626365" y="1211580"/>
            <a:ext cx="3325495" cy="481965"/>
          </a:xfrm>
          <a:custGeom>
            <a:avLst/>
            <a:gdLst/>
            <a:ahLst/>
            <a:cxnLst/>
            <a:rect l="l" t="t" r="r" b="b"/>
            <a:pathLst>
              <a:path w="3325495" h="481964">
                <a:moveTo>
                  <a:pt x="0" y="481584"/>
                </a:moveTo>
                <a:lnTo>
                  <a:pt x="3325367" y="481584"/>
                </a:lnTo>
                <a:lnTo>
                  <a:pt x="3325367" y="0"/>
                </a:lnTo>
                <a:lnTo>
                  <a:pt x="0" y="0"/>
                </a:lnTo>
                <a:lnTo>
                  <a:pt x="0" y="481584"/>
                </a:lnTo>
                <a:close/>
              </a:path>
            </a:pathLst>
          </a:custGeom>
          <a:solidFill>
            <a:srgbClr val="7C0048"/>
          </a:solidFill>
        </p:spPr>
        <p:txBody>
          <a:bodyPr wrap="square" lIns="0" tIns="0" rIns="0" bIns="0" rtlCol="0"/>
          <a:lstStyle/>
          <a:p>
            <a:pPr defTabSz="914377"/>
            <a:endParaRPr>
              <a:solidFill>
                <a:prstClr val="black"/>
              </a:solidFill>
              <a:latin typeface="Calibri"/>
            </a:endParaRPr>
          </a:p>
        </p:txBody>
      </p:sp>
      <p:sp>
        <p:nvSpPr>
          <p:cNvPr id="7" name="object 7"/>
          <p:cNvSpPr txBox="1"/>
          <p:nvPr/>
        </p:nvSpPr>
        <p:spPr>
          <a:xfrm>
            <a:off x="704799" y="1342645"/>
            <a:ext cx="2090420" cy="284822"/>
          </a:xfrm>
          <a:prstGeom prst="rect">
            <a:avLst/>
          </a:prstGeom>
        </p:spPr>
        <p:txBody>
          <a:bodyPr vert="horz" wrap="square" lIns="0" tIns="0" rIns="0" bIns="0" rtlCol="0">
            <a:spAutoFit/>
          </a:bodyPr>
          <a:lstStyle/>
          <a:p>
            <a:pPr marL="12700" defTabSz="914377"/>
            <a:r>
              <a:rPr sz="1851" spc="15" dirty="0">
                <a:solidFill>
                  <a:srgbClr val="FFFFFF"/>
                </a:solidFill>
                <a:latin typeface="Wingdings 3"/>
                <a:cs typeface="Wingdings 3"/>
              </a:rPr>
              <a:t></a:t>
            </a:r>
            <a:r>
              <a:rPr sz="1851" spc="15" dirty="0">
                <a:solidFill>
                  <a:srgbClr val="FFFFFF"/>
                </a:solidFill>
                <a:latin typeface="Times New Roman"/>
                <a:cs typeface="Times New Roman"/>
              </a:rPr>
              <a:t> </a:t>
            </a:r>
            <a:r>
              <a:rPr sz="1851" b="1" spc="11" dirty="0">
                <a:solidFill>
                  <a:srgbClr val="FFFFFF"/>
                </a:solidFill>
                <a:latin typeface="Arial"/>
                <a:cs typeface="Arial"/>
              </a:rPr>
              <a:t>Climate</a:t>
            </a:r>
            <a:r>
              <a:rPr sz="1851" b="1" spc="-80" dirty="0">
                <a:solidFill>
                  <a:srgbClr val="FFFFFF"/>
                </a:solidFill>
                <a:latin typeface="Arial"/>
                <a:cs typeface="Arial"/>
              </a:rPr>
              <a:t> </a:t>
            </a:r>
            <a:r>
              <a:rPr sz="1851" b="1" spc="11" dirty="0">
                <a:solidFill>
                  <a:srgbClr val="FFFFFF"/>
                </a:solidFill>
                <a:latin typeface="Arial"/>
                <a:cs typeface="Arial"/>
              </a:rPr>
              <a:t>Change</a:t>
            </a:r>
            <a:endParaRPr sz="1851">
              <a:solidFill>
                <a:prstClr val="black"/>
              </a:solidFill>
              <a:latin typeface="Arial"/>
              <a:cs typeface="Arial"/>
            </a:endParaRPr>
          </a:p>
        </p:txBody>
      </p:sp>
      <p:sp>
        <p:nvSpPr>
          <p:cNvPr id="8" name="object 8"/>
          <p:cNvSpPr/>
          <p:nvPr/>
        </p:nvSpPr>
        <p:spPr>
          <a:xfrm>
            <a:off x="4437889" y="1214627"/>
            <a:ext cx="3314700" cy="483235"/>
          </a:xfrm>
          <a:custGeom>
            <a:avLst/>
            <a:gdLst/>
            <a:ahLst/>
            <a:cxnLst/>
            <a:rect l="l" t="t" r="r" b="b"/>
            <a:pathLst>
              <a:path w="3314700" h="483235">
                <a:moveTo>
                  <a:pt x="0" y="483108"/>
                </a:moveTo>
                <a:lnTo>
                  <a:pt x="3314700" y="483108"/>
                </a:lnTo>
                <a:lnTo>
                  <a:pt x="3314700" y="0"/>
                </a:lnTo>
                <a:lnTo>
                  <a:pt x="0" y="0"/>
                </a:lnTo>
                <a:lnTo>
                  <a:pt x="0" y="483108"/>
                </a:lnTo>
                <a:close/>
              </a:path>
            </a:pathLst>
          </a:custGeom>
          <a:solidFill>
            <a:srgbClr val="00A8CA"/>
          </a:solidFill>
        </p:spPr>
        <p:txBody>
          <a:bodyPr wrap="square" lIns="0" tIns="0" rIns="0" bIns="0" rtlCol="0"/>
          <a:lstStyle/>
          <a:p>
            <a:pPr defTabSz="914377"/>
            <a:endParaRPr>
              <a:solidFill>
                <a:prstClr val="black"/>
              </a:solidFill>
              <a:latin typeface="Calibri"/>
            </a:endParaRPr>
          </a:p>
        </p:txBody>
      </p:sp>
      <p:sp>
        <p:nvSpPr>
          <p:cNvPr id="9" name="object 9"/>
          <p:cNvSpPr txBox="1"/>
          <p:nvPr/>
        </p:nvSpPr>
        <p:spPr>
          <a:xfrm>
            <a:off x="4517897" y="1346073"/>
            <a:ext cx="949960" cy="284822"/>
          </a:xfrm>
          <a:prstGeom prst="rect">
            <a:avLst/>
          </a:prstGeom>
        </p:spPr>
        <p:txBody>
          <a:bodyPr vert="horz" wrap="square" lIns="0" tIns="0" rIns="0" bIns="0" rtlCol="0">
            <a:spAutoFit/>
          </a:bodyPr>
          <a:lstStyle/>
          <a:p>
            <a:pPr marL="12700" defTabSz="914377"/>
            <a:r>
              <a:rPr sz="1851" spc="15" dirty="0">
                <a:solidFill>
                  <a:srgbClr val="FFFFFF"/>
                </a:solidFill>
                <a:latin typeface="Wingdings 3"/>
                <a:cs typeface="Wingdings 3"/>
              </a:rPr>
              <a:t></a:t>
            </a:r>
            <a:r>
              <a:rPr sz="1851" spc="-45" dirty="0">
                <a:solidFill>
                  <a:srgbClr val="FFFFFF"/>
                </a:solidFill>
                <a:latin typeface="Times New Roman"/>
                <a:cs typeface="Times New Roman"/>
              </a:rPr>
              <a:t> </a:t>
            </a:r>
            <a:r>
              <a:rPr sz="1851" b="1" spc="-5" dirty="0">
                <a:solidFill>
                  <a:srgbClr val="FFFFFF"/>
                </a:solidFill>
                <a:latin typeface="Arial"/>
                <a:cs typeface="Arial"/>
              </a:rPr>
              <a:t>Water</a:t>
            </a:r>
            <a:endParaRPr sz="1851">
              <a:solidFill>
                <a:prstClr val="black"/>
              </a:solidFill>
              <a:latin typeface="Arial"/>
              <a:cs typeface="Arial"/>
            </a:endParaRPr>
          </a:p>
        </p:txBody>
      </p:sp>
      <p:sp>
        <p:nvSpPr>
          <p:cNvPr id="10" name="object 10"/>
          <p:cNvSpPr/>
          <p:nvPr/>
        </p:nvSpPr>
        <p:spPr>
          <a:xfrm>
            <a:off x="8238743" y="1211580"/>
            <a:ext cx="3322320" cy="481965"/>
          </a:xfrm>
          <a:custGeom>
            <a:avLst/>
            <a:gdLst/>
            <a:ahLst/>
            <a:cxnLst/>
            <a:rect l="l" t="t" r="r" b="b"/>
            <a:pathLst>
              <a:path w="3322320" h="481964">
                <a:moveTo>
                  <a:pt x="0" y="481584"/>
                </a:moveTo>
                <a:lnTo>
                  <a:pt x="3322320" y="481584"/>
                </a:lnTo>
                <a:lnTo>
                  <a:pt x="3322320" y="0"/>
                </a:lnTo>
                <a:lnTo>
                  <a:pt x="0" y="0"/>
                </a:lnTo>
                <a:lnTo>
                  <a:pt x="0" y="481584"/>
                </a:lnTo>
                <a:close/>
              </a:path>
            </a:pathLst>
          </a:custGeom>
          <a:solidFill>
            <a:srgbClr val="00674E"/>
          </a:solidFill>
        </p:spPr>
        <p:txBody>
          <a:bodyPr wrap="square" lIns="0" tIns="0" rIns="0" bIns="0" rtlCol="0"/>
          <a:lstStyle/>
          <a:p>
            <a:pPr defTabSz="914377"/>
            <a:endParaRPr>
              <a:solidFill>
                <a:prstClr val="black"/>
              </a:solidFill>
              <a:latin typeface="Calibri"/>
            </a:endParaRPr>
          </a:p>
        </p:txBody>
      </p:sp>
      <p:sp>
        <p:nvSpPr>
          <p:cNvPr id="11" name="object 11"/>
          <p:cNvSpPr txBox="1"/>
          <p:nvPr/>
        </p:nvSpPr>
        <p:spPr>
          <a:xfrm>
            <a:off x="8318372" y="1342645"/>
            <a:ext cx="1156971" cy="284822"/>
          </a:xfrm>
          <a:prstGeom prst="rect">
            <a:avLst/>
          </a:prstGeom>
        </p:spPr>
        <p:txBody>
          <a:bodyPr vert="horz" wrap="square" lIns="0" tIns="0" rIns="0" bIns="0" rtlCol="0">
            <a:spAutoFit/>
          </a:bodyPr>
          <a:lstStyle/>
          <a:p>
            <a:pPr marL="12700" defTabSz="914377"/>
            <a:r>
              <a:rPr sz="1851" spc="15" dirty="0">
                <a:solidFill>
                  <a:srgbClr val="FFFFFF"/>
                </a:solidFill>
                <a:latin typeface="Wingdings 3"/>
                <a:cs typeface="Wingdings 3"/>
              </a:rPr>
              <a:t></a:t>
            </a:r>
            <a:r>
              <a:rPr sz="1851" spc="-55" dirty="0">
                <a:solidFill>
                  <a:srgbClr val="FFFFFF"/>
                </a:solidFill>
                <a:latin typeface="Times New Roman"/>
                <a:cs typeface="Times New Roman"/>
              </a:rPr>
              <a:t> </a:t>
            </a:r>
            <a:r>
              <a:rPr sz="1851" b="1" spc="11" dirty="0">
                <a:solidFill>
                  <a:srgbClr val="FFFFFF"/>
                </a:solidFill>
                <a:latin typeface="Arial"/>
                <a:cs typeface="Arial"/>
              </a:rPr>
              <a:t>Forests</a:t>
            </a:r>
            <a:endParaRPr sz="1851">
              <a:solidFill>
                <a:prstClr val="black"/>
              </a:solidFill>
              <a:latin typeface="Arial"/>
              <a:cs typeface="Arial"/>
            </a:endParaRPr>
          </a:p>
        </p:txBody>
      </p:sp>
      <p:sp>
        <p:nvSpPr>
          <p:cNvPr id="12" name="object 12"/>
          <p:cNvSpPr txBox="1">
            <a:spLocks noGrp="1"/>
          </p:cNvSpPr>
          <p:nvPr>
            <p:ph type="title"/>
          </p:nvPr>
        </p:nvSpPr>
        <p:spPr>
          <a:xfrm>
            <a:off x="625856" y="393465"/>
            <a:ext cx="11143898" cy="492443"/>
          </a:xfrm>
          <a:prstGeom prst="rect">
            <a:avLst/>
          </a:prstGeom>
        </p:spPr>
        <p:txBody>
          <a:bodyPr vert="horz" wrap="square" lIns="0" tIns="0" rIns="0" bIns="0" rtlCol="0" anchor="ctr">
            <a:spAutoFit/>
          </a:bodyPr>
          <a:lstStyle/>
          <a:p>
            <a:pPr marL="12700"/>
            <a:r>
              <a:rPr lang="en-GB" sz="3200" spc="-5" dirty="0"/>
              <a:t>CDP Questionnaires for SC – We are now fully thematic</a:t>
            </a:r>
            <a:endParaRPr sz="3200" spc="-5" dirty="0"/>
          </a:p>
        </p:txBody>
      </p:sp>
      <p:sp>
        <p:nvSpPr>
          <p:cNvPr id="13" name="object 13"/>
          <p:cNvSpPr/>
          <p:nvPr/>
        </p:nvSpPr>
        <p:spPr>
          <a:xfrm>
            <a:off x="8235697" y="1871472"/>
            <a:ext cx="3325495" cy="3632200"/>
          </a:xfrm>
          <a:custGeom>
            <a:avLst/>
            <a:gdLst/>
            <a:ahLst/>
            <a:cxnLst/>
            <a:rect l="l" t="t" r="r" b="b"/>
            <a:pathLst>
              <a:path w="3325495" h="3632200">
                <a:moveTo>
                  <a:pt x="0" y="3631691"/>
                </a:moveTo>
                <a:lnTo>
                  <a:pt x="3325367" y="3631691"/>
                </a:lnTo>
                <a:lnTo>
                  <a:pt x="3325367" y="0"/>
                </a:lnTo>
                <a:lnTo>
                  <a:pt x="0" y="0"/>
                </a:lnTo>
                <a:lnTo>
                  <a:pt x="0" y="3631691"/>
                </a:lnTo>
                <a:close/>
              </a:path>
            </a:pathLst>
          </a:custGeom>
          <a:solidFill>
            <a:srgbClr val="00674E">
              <a:alpha val="14901"/>
            </a:srgbClr>
          </a:solidFill>
        </p:spPr>
        <p:txBody>
          <a:bodyPr wrap="square" lIns="0" tIns="0" rIns="0" bIns="0" rtlCol="0"/>
          <a:lstStyle/>
          <a:p>
            <a:pPr defTabSz="914377"/>
            <a:endParaRPr>
              <a:solidFill>
                <a:prstClr val="black"/>
              </a:solidFill>
              <a:latin typeface="Calibri"/>
            </a:endParaRPr>
          </a:p>
        </p:txBody>
      </p:sp>
      <p:sp>
        <p:nvSpPr>
          <p:cNvPr id="14" name="object 14"/>
          <p:cNvSpPr txBox="1"/>
          <p:nvPr/>
        </p:nvSpPr>
        <p:spPr>
          <a:xfrm>
            <a:off x="8361427" y="1934971"/>
            <a:ext cx="1051560" cy="246221"/>
          </a:xfrm>
          <a:prstGeom prst="rect">
            <a:avLst/>
          </a:prstGeom>
        </p:spPr>
        <p:txBody>
          <a:bodyPr vert="horz" wrap="square" lIns="0" tIns="0" rIns="0" bIns="0" rtlCol="0">
            <a:spAutoFit/>
          </a:bodyPr>
          <a:lstStyle/>
          <a:p>
            <a:pPr marL="12700" defTabSz="914377"/>
            <a:r>
              <a:rPr sz="1600" b="1" spc="-5" dirty="0">
                <a:solidFill>
                  <a:srgbClr val="404040"/>
                </a:solidFill>
                <a:latin typeface="Arial"/>
                <a:cs typeface="Arial"/>
              </a:rPr>
              <a:t>Key</a:t>
            </a:r>
            <a:r>
              <a:rPr sz="1600" b="1" spc="-85" dirty="0">
                <a:solidFill>
                  <a:srgbClr val="404040"/>
                </a:solidFill>
                <a:latin typeface="Arial"/>
                <a:cs typeface="Arial"/>
              </a:rPr>
              <a:t> </a:t>
            </a:r>
            <a:r>
              <a:rPr sz="1600" b="1" spc="-5" dirty="0">
                <a:solidFill>
                  <a:srgbClr val="404040"/>
                </a:solidFill>
                <a:latin typeface="Arial"/>
                <a:cs typeface="Arial"/>
              </a:rPr>
              <a:t>areas:</a:t>
            </a:r>
            <a:endParaRPr sz="1600">
              <a:solidFill>
                <a:prstClr val="black"/>
              </a:solidFill>
              <a:latin typeface="Arial"/>
              <a:cs typeface="Arial"/>
            </a:endParaRPr>
          </a:p>
        </p:txBody>
      </p:sp>
      <p:sp>
        <p:nvSpPr>
          <p:cNvPr id="15" name="object 15"/>
          <p:cNvSpPr txBox="1"/>
          <p:nvPr/>
        </p:nvSpPr>
        <p:spPr>
          <a:xfrm>
            <a:off x="8361427" y="2178811"/>
            <a:ext cx="2301240" cy="984885"/>
          </a:xfrm>
          <a:prstGeom prst="rect">
            <a:avLst/>
          </a:prstGeom>
        </p:spPr>
        <p:txBody>
          <a:bodyPr vert="horz" wrap="square" lIns="0" tIns="0" rIns="0" bIns="0" rtlCol="0">
            <a:spAutoFit/>
          </a:bodyPr>
          <a:lstStyle/>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Traceability</a:t>
            </a:r>
            <a:endParaRPr sz="1600">
              <a:solidFill>
                <a:prstClr val="black"/>
              </a:solidFill>
              <a:latin typeface="Arial"/>
              <a:cs typeface="Arial"/>
            </a:endParaRPr>
          </a:p>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Targets</a:t>
            </a:r>
            <a:endParaRPr sz="1600">
              <a:solidFill>
                <a:prstClr val="black"/>
              </a:solidFill>
              <a:latin typeface="Arial"/>
              <a:cs typeface="Arial"/>
            </a:endParaRPr>
          </a:p>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Certification</a:t>
            </a:r>
            <a:r>
              <a:rPr sz="1600" spc="-31" dirty="0">
                <a:solidFill>
                  <a:srgbClr val="404040"/>
                </a:solidFill>
                <a:latin typeface="Arial"/>
                <a:cs typeface="Arial"/>
              </a:rPr>
              <a:t> </a:t>
            </a:r>
            <a:r>
              <a:rPr sz="1600" spc="-5" dirty="0">
                <a:solidFill>
                  <a:srgbClr val="404040"/>
                </a:solidFill>
                <a:latin typeface="Arial"/>
                <a:cs typeface="Arial"/>
              </a:rPr>
              <a:t>standards</a:t>
            </a:r>
            <a:endParaRPr sz="1600">
              <a:solidFill>
                <a:prstClr val="black"/>
              </a:solidFill>
              <a:latin typeface="Arial"/>
              <a:cs typeface="Arial"/>
            </a:endParaRPr>
          </a:p>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Risks &amp;</a:t>
            </a:r>
            <a:r>
              <a:rPr sz="1600" spc="-60" dirty="0">
                <a:solidFill>
                  <a:srgbClr val="404040"/>
                </a:solidFill>
                <a:latin typeface="Arial"/>
                <a:cs typeface="Arial"/>
              </a:rPr>
              <a:t> </a:t>
            </a:r>
            <a:r>
              <a:rPr sz="1600" spc="-5" dirty="0">
                <a:solidFill>
                  <a:srgbClr val="404040"/>
                </a:solidFill>
                <a:latin typeface="Arial"/>
                <a:cs typeface="Arial"/>
              </a:rPr>
              <a:t>Opportunities</a:t>
            </a:r>
            <a:endParaRPr sz="1600">
              <a:solidFill>
                <a:prstClr val="black"/>
              </a:solidFill>
              <a:latin typeface="Arial"/>
              <a:cs typeface="Arial"/>
            </a:endParaRPr>
          </a:p>
        </p:txBody>
      </p:sp>
      <p:sp>
        <p:nvSpPr>
          <p:cNvPr id="16" name="object 16"/>
          <p:cNvSpPr txBox="1"/>
          <p:nvPr/>
        </p:nvSpPr>
        <p:spPr>
          <a:xfrm>
            <a:off x="8361427" y="3398266"/>
            <a:ext cx="2427605" cy="246221"/>
          </a:xfrm>
          <a:prstGeom prst="rect">
            <a:avLst/>
          </a:prstGeom>
        </p:spPr>
        <p:txBody>
          <a:bodyPr vert="horz" wrap="square" lIns="0" tIns="0" rIns="0" bIns="0" rtlCol="0">
            <a:spAutoFit/>
          </a:bodyPr>
          <a:lstStyle/>
          <a:p>
            <a:pPr marL="12700" defTabSz="914377"/>
            <a:r>
              <a:rPr sz="1600" b="1" spc="-5" dirty="0">
                <a:solidFill>
                  <a:srgbClr val="404040"/>
                </a:solidFill>
                <a:latin typeface="Arial"/>
                <a:cs typeface="Arial"/>
              </a:rPr>
              <a:t>Forest risk</a:t>
            </a:r>
            <a:r>
              <a:rPr sz="1600" b="1" spc="-31" dirty="0">
                <a:solidFill>
                  <a:srgbClr val="404040"/>
                </a:solidFill>
                <a:latin typeface="Arial"/>
                <a:cs typeface="Arial"/>
              </a:rPr>
              <a:t> </a:t>
            </a:r>
            <a:r>
              <a:rPr sz="1600" b="1" spc="-5" dirty="0">
                <a:solidFill>
                  <a:srgbClr val="404040"/>
                </a:solidFill>
                <a:latin typeface="Arial"/>
                <a:cs typeface="Arial"/>
              </a:rPr>
              <a:t>commodities</a:t>
            </a:r>
            <a:r>
              <a:rPr sz="1600" spc="-5" dirty="0">
                <a:solidFill>
                  <a:srgbClr val="404040"/>
                </a:solidFill>
                <a:latin typeface="Arial"/>
                <a:cs typeface="Arial"/>
              </a:rPr>
              <a:t>:</a:t>
            </a:r>
            <a:endParaRPr sz="1600">
              <a:solidFill>
                <a:prstClr val="black"/>
              </a:solidFill>
              <a:latin typeface="Arial"/>
              <a:cs typeface="Arial"/>
            </a:endParaRPr>
          </a:p>
        </p:txBody>
      </p:sp>
      <p:sp>
        <p:nvSpPr>
          <p:cNvPr id="17" name="object 17"/>
          <p:cNvSpPr txBox="1"/>
          <p:nvPr/>
        </p:nvSpPr>
        <p:spPr>
          <a:xfrm>
            <a:off x="8361427" y="3642105"/>
            <a:ext cx="2521709" cy="1231106"/>
          </a:xfrm>
          <a:prstGeom prst="rect">
            <a:avLst/>
          </a:prstGeom>
        </p:spPr>
        <p:txBody>
          <a:bodyPr vert="horz" wrap="square" lIns="0" tIns="0" rIns="0" bIns="0" rtlCol="0">
            <a:spAutoFit/>
          </a:bodyPr>
          <a:lstStyle/>
          <a:p>
            <a:pPr marL="334002" indent="-321303" defTabSz="914377">
              <a:buClr>
                <a:srgbClr val="B42D3D"/>
              </a:buClr>
              <a:buFontTx/>
              <a:buChar char="•"/>
              <a:tabLst>
                <a:tab pos="334002" algn="l"/>
                <a:tab pos="334637" algn="l"/>
              </a:tabLst>
            </a:pPr>
            <a:r>
              <a:rPr sz="1600" spc="-5" dirty="0">
                <a:solidFill>
                  <a:srgbClr val="404040"/>
                </a:solidFill>
                <a:latin typeface="Arial"/>
                <a:cs typeface="Arial"/>
              </a:rPr>
              <a:t>Timber</a:t>
            </a:r>
            <a:endParaRPr sz="1600" dirty="0">
              <a:solidFill>
                <a:prstClr val="black"/>
              </a:solidFill>
              <a:latin typeface="Arial"/>
              <a:cs typeface="Arial"/>
            </a:endParaRPr>
          </a:p>
          <a:p>
            <a:pPr marL="334002" indent="-321303" defTabSz="914377">
              <a:buClr>
                <a:srgbClr val="B42D3D"/>
              </a:buClr>
              <a:buFontTx/>
              <a:buChar char="•"/>
              <a:tabLst>
                <a:tab pos="334002" algn="l"/>
                <a:tab pos="334637" algn="l"/>
              </a:tabLst>
            </a:pPr>
            <a:r>
              <a:rPr sz="1600" spc="-5" dirty="0">
                <a:solidFill>
                  <a:srgbClr val="404040"/>
                </a:solidFill>
                <a:latin typeface="Arial"/>
                <a:cs typeface="Arial"/>
              </a:rPr>
              <a:t>Palm</a:t>
            </a:r>
            <a:r>
              <a:rPr sz="1600" spc="-91" dirty="0">
                <a:solidFill>
                  <a:srgbClr val="404040"/>
                </a:solidFill>
                <a:latin typeface="Arial"/>
                <a:cs typeface="Arial"/>
              </a:rPr>
              <a:t> </a:t>
            </a:r>
            <a:r>
              <a:rPr sz="1600" dirty="0">
                <a:solidFill>
                  <a:srgbClr val="404040"/>
                </a:solidFill>
                <a:latin typeface="Arial"/>
                <a:cs typeface="Arial"/>
              </a:rPr>
              <a:t>oil</a:t>
            </a:r>
            <a:endParaRPr sz="1600" dirty="0">
              <a:solidFill>
                <a:prstClr val="black"/>
              </a:solidFill>
              <a:latin typeface="Arial"/>
              <a:cs typeface="Arial"/>
            </a:endParaRPr>
          </a:p>
          <a:p>
            <a:pPr marL="334002" indent="-321303" defTabSz="914377">
              <a:buClr>
                <a:srgbClr val="B42D3D"/>
              </a:buClr>
              <a:buFontTx/>
              <a:buChar char="•"/>
              <a:tabLst>
                <a:tab pos="334002" algn="l"/>
                <a:tab pos="334637" algn="l"/>
              </a:tabLst>
            </a:pPr>
            <a:r>
              <a:rPr sz="1600" spc="-5" dirty="0">
                <a:solidFill>
                  <a:srgbClr val="404040"/>
                </a:solidFill>
                <a:latin typeface="Arial"/>
                <a:cs typeface="Arial"/>
              </a:rPr>
              <a:t>Cattle</a:t>
            </a:r>
            <a:r>
              <a:rPr sz="1600" spc="-60" dirty="0">
                <a:solidFill>
                  <a:srgbClr val="404040"/>
                </a:solidFill>
                <a:latin typeface="Arial"/>
                <a:cs typeface="Arial"/>
              </a:rPr>
              <a:t> </a:t>
            </a:r>
            <a:r>
              <a:rPr sz="1600" spc="-5" dirty="0">
                <a:solidFill>
                  <a:srgbClr val="404040"/>
                </a:solidFill>
                <a:latin typeface="Arial"/>
                <a:cs typeface="Arial"/>
              </a:rPr>
              <a:t>production</a:t>
            </a:r>
            <a:endParaRPr sz="1600" dirty="0">
              <a:solidFill>
                <a:prstClr val="black"/>
              </a:solidFill>
              <a:latin typeface="Arial"/>
              <a:cs typeface="Arial"/>
            </a:endParaRPr>
          </a:p>
          <a:p>
            <a:pPr marL="334002" indent="-321303" defTabSz="914377">
              <a:buClr>
                <a:srgbClr val="B42D3D"/>
              </a:buClr>
              <a:buFontTx/>
              <a:buChar char="•"/>
              <a:tabLst>
                <a:tab pos="334002" algn="l"/>
                <a:tab pos="334637" algn="l"/>
              </a:tabLst>
            </a:pPr>
            <a:r>
              <a:rPr sz="1600" spc="-5" dirty="0">
                <a:solidFill>
                  <a:srgbClr val="404040"/>
                </a:solidFill>
                <a:latin typeface="Arial"/>
                <a:cs typeface="Arial"/>
              </a:rPr>
              <a:t>Soy</a:t>
            </a:r>
            <a:endParaRPr lang="en-GB" sz="1600" spc="-5" dirty="0">
              <a:solidFill>
                <a:srgbClr val="404040"/>
              </a:solidFill>
              <a:latin typeface="Arial"/>
              <a:cs typeface="Arial"/>
            </a:endParaRPr>
          </a:p>
          <a:p>
            <a:pPr marL="334002" indent="-321303" defTabSz="914377">
              <a:buClr>
                <a:srgbClr val="B42D3D"/>
              </a:buClr>
              <a:buFontTx/>
              <a:buChar char="•"/>
              <a:tabLst>
                <a:tab pos="334002" algn="l"/>
                <a:tab pos="334637" algn="l"/>
              </a:tabLst>
            </a:pPr>
            <a:r>
              <a:rPr lang="en-GB" sz="1600" spc="-5" dirty="0">
                <a:solidFill>
                  <a:srgbClr val="404040"/>
                </a:solidFill>
                <a:latin typeface="Arial"/>
                <a:cs typeface="Arial"/>
              </a:rPr>
              <a:t>Rubber (new in 2018)</a:t>
            </a:r>
            <a:endParaRPr sz="1600" dirty="0">
              <a:solidFill>
                <a:prstClr val="black"/>
              </a:solidFill>
              <a:latin typeface="Arial"/>
              <a:cs typeface="Arial"/>
            </a:endParaRPr>
          </a:p>
        </p:txBody>
      </p:sp>
      <p:sp>
        <p:nvSpPr>
          <p:cNvPr id="19" name="object 19"/>
          <p:cNvSpPr/>
          <p:nvPr/>
        </p:nvSpPr>
        <p:spPr>
          <a:xfrm>
            <a:off x="4407410" y="1874521"/>
            <a:ext cx="3357879" cy="3629025"/>
          </a:xfrm>
          <a:custGeom>
            <a:avLst/>
            <a:gdLst/>
            <a:ahLst/>
            <a:cxnLst/>
            <a:rect l="l" t="t" r="r" b="b"/>
            <a:pathLst>
              <a:path w="3357879" h="3629025">
                <a:moveTo>
                  <a:pt x="0" y="3628644"/>
                </a:moveTo>
                <a:lnTo>
                  <a:pt x="3357372" y="3628644"/>
                </a:lnTo>
                <a:lnTo>
                  <a:pt x="3357372" y="0"/>
                </a:lnTo>
                <a:lnTo>
                  <a:pt x="0" y="0"/>
                </a:lnTo>
                <a:lnTo>
                  <a:pt x="0" y="3628644"/>
                </a:lnTo>
                <a:close/>
              </a:path>
            </a:pathLst>
          </a:custGeom>
          <a:solidFill>
            <a:srgbClr val="00A8CA">
              <a:alpha val="14901"/>
            </a:srgbClr>
          </a:solidFill>
        </p:spPr>
        <p:txBody>
          <a:bodyPr wrap="square" lIns="0" tIns="0" rIns="0" bIns="0" rtlCol="0"/>
          <a:lstStyle/>
          <a:p>
            <a:pPr defTabSz="914377"/>
            <a:endParaRPr>
              <a:solidFill>
                <a:prstClr val="black"/>
              </a:solidFill>
              <a:latin typeface="Calibri"/>
            </a:endParaRPr>
          </a:p>
        </p:txBody>
      </p:sp>
      <p:sp>
        <p:nvSpPr>
          <p:cNvPr id="20" name="object 20"/>
          <p:cNvSpPr txBox="1"/>
          <p:nvPr/>
        </p:nvSpPr>
        <p:spPr>
          <a:xfrm>
            <a:off x="4531868" y="1937765"/>
            <a:ext cx="1040765" cy="492443"/>
          </a:xfrm>
          <a:prstGeom prst="rect">
            <a:avLst/>
          </a:prstGeom>
        </p:spPr>
        <p:txBody>
          <a:bodyPr vert="horz" wrap="square" lIns="0" tIns="0" rIns="0" bIns="0" rtlCol="0">
            <a:spAutoFit/>
          </a:bodyPr>
          <a:lstStyle/>
          <a:p>
            <a:pPr marL="12700" defTabSz="914377"/>
            <a:r>
              <a:rPr sz="1600" b="1" spc="-5" dirty="0">
                <a:solidFill>
                  <a:srgbClr val="404040"/>
                </a:solidFill>
                <a:latin typeface="Arial"/>
                <a:cs typeface="Arial"/>
              </a:rPr>
              <a:t>Key</a:t>
            </a:r>
            <a:r>
              <a:rPr sz="1600" b="1" spc="-80" dirty="0">
                <a:solidFill>
                  <a:srgbClr val="404040"/>
                </a:solidFill>
                <a:latin typeface="Arial"/>
                <a:cs typeface="Arial"/>
              </a:rPr>
              <a:t> </a:t>
            </a:r>
            <a:r>
              <a:rPr sz="1600" b="1" spc="-5" dirty="0">
                <a:solidFill>
                  <a:srgbClr val="404040"/>
                </a:solidFill>
                <a:latin typeface="Arial"/>
                <a:cs typeface="Arial"/>
              </a:rPr>
              <a:t>areas</a:t>
            </a:r>
            <a:r>
              <a:rPr sz="1600" spc="-5" dirty="0">
                <a:solidFill>
                  <a:srgbClr val="404040"/>
                </a:solidFill>
                <a:latin typeface="Arial"/>
                <a:cs typeface="Arial"/>
              </a:rPr>
              <a:t>:</a:t>
            </a:r>
            <a:endParaRPr sz="1600">
              <a:solidFill>
                <a:prstClr val="black"/>
              </a:solidFill>
              <a:latin typeface="Arial"/>
              <a:cs typeface="Arial"/>
            </a:endParaRPr>
          </a:p>
          <a:p>
            <a:pPr marL="12700" defTabSz="914377">
              <a:tabLst>
                <a:tab pos="268599" algn="l"/>
              </a:tabLst>
            </a:pPr>
            <a:r>
              <a:rPr sz="1600" spc="-5" dirty="0">
                <a:solidFill>
                  <a:srgbClr val="B42D3D"/>
                </a:solidFill>
                <a:latin typeface="Arial"/>
                <a:cs typeface="Arial"/>
              </a:rPr>
              <a:t>-	</a:t>
            </a:r>
            <a:r>
              <a:rPr sz="1600" spc="-5" dirty="0">
                <a:solidFill>
                  <a:srgbClr val="404040"/>
                </a:solidFill>
                <a:latin typeface="Arial"/>
                <a:cs typeface="Arial"/>
              </a:rPr>
              <a:t>Context</a:t>
            </a:r>
            <a:endParaRPr sz="1600">
              <a:solidFill>
                <a:prstClr val="black"/>
              </a:solidFill>
              <a:latin typeface="Arial"/>
              <a:cs typeface="Arial"/>
            </a:endParaRPr>
          </a:p>
        </p:txBody>
      </p:sp>
      <p:sp>
        <p:nvSpPr>
          <p:cNvPr id="21" name="object 21"/>
          <p:cNvSpPr txBox="1"/>
          <p:nvPr/>
        </p:nvSpPr>
        <p:spPr>
          <a:xfrm>
            <a:off x="4531869" y="2669286"/>
            <a:ext cx="2232025" cy="246221"/>
          </a:xfrm>
          <a:prstGeom prst="rect">
            <a:avLst/>
          </a:prstGeom>
        </p:spPr>
        <p:txBody>
          <a:bodyPr vert="horz" wrap="square" lIns="0" tIns="0" rIns="0" bIns="0" rtlCol="0">
            <a:spAutoFit/>
          </a:bodyPr>
          <a:lstStyle/>
          <a:p>
            <a:pPr marL="12700" defTabSz="914377">
              <a:tabLst>
                <a:tab pos="268599" algn="l"/>
              </a:tabLst>
            </a:pPr>
            <a:r>
              <a:rPr sz="1600" spc="-5" dirty="0">
                <a:solidFill>
                  <a:srgbClr val="B42D3D"/>
                </a:solidFill>
                <a:latin typeface="Arial"/>
                <a:cs typeface="Arial"/>
              </a:rPr>
              <a:t>-	</a:t>
            </a:r>
            <a:r>
              <a:rPr sz="1600" dirty="0">
                <a:solidFill>
                  <a:srgbClr val="404040"/>
                </a:solidFill>
                <a:latin typeface="Arial"/>
                <a:cs typeface="Arial"/>
              </a:rPr>
              <a:t>Risks </a:t>
            </a:r>
            <a:r>
              <a:rPr sz="1600" spc="-5" dirty="0">
                <a:solidFill>
                  <a:srgbClr val="404040"/>
                </a:solidFill>
                <a:latin typeface="Arial"/>
                <a:cs typeface="Arial"/>
              </a:rPr>
              <a:t>&amp;</a:t>
            </a:r>
            <a:r>
              <a:rPr sz="1600" spc="-75" dirty="0">
                <a:solidFill>
                  <a:srgbClr val="404040"/>
                </a:solidFill>
                <a:latin typeface="Arial"/>
                <a:cs typeface="Arial"/>
              </a:rPr>
              <a:t> </a:t>
            </a:r>
            <a:r>
              <a:rPr sz="1600" spc="-5" dirty="0">
                <a:solidFill>
                  <a:srgbClr val="404040"/>
                </a:solidFill>
                <a:latin typeface="Arial"/>
                <a:cs typeface="Arial"/>
              </a:rPr>
              <a:t>Opportunities</a:t>
            </a:r>
            <a:endParaRPr sz="1600">
              <a:solidFill>
                <a:prstClr val="black"/>
              </a:solidFill>
              <a:latin typeface="Arial"/>
              <a:cs typeface="Arial"/>
            </a:endParaRPr>
          </a:p>
        </p:txBody>
      </p:sp>
      <p:sp>
        <p:nvSpPr>
          <p:cNvPr id="22" name="object 22"/>
          <p:cNvSpPr txBox="1"/>
          <p:nvPr/>
        </p:nvSpPr>
        <p:spPr>
          <a:xfrm>
            <a:off x="4531869" y="3157221"/>
            <a:ext cx="1886585" cy="246221"/>
          </a:xfrm>
          <a:prstGeom prst="rect">
            <a:avLst/>
          </a:prstGeom>
        </p:spPr>
        <p:txBody>
          <a:bodyPr vert="horz" wrap="square" lIns="0" tIns="0" rIns="0" bIns="0" rtlCol="0">
            <a:spAutoFit/>
          </a:bodyPr>
          <a:lstStyle/>
          <a:p>
            <a:pPr marL="12700" defTabSz="914377">
              <a:tabLst>
                <a:tab pos="268599" algn="l"/>
              </a:tabLst>
            </a:pPr>
            <a:r>
              <a:rPr sz="1600" spc="-5" dirty="0">
                <a:solidFill>
                  <a:srgbClr val="B42D3D"/>
                </a:solidFill>
                <a:latin typeface="Arial"/>
                <a:cs typeface="Arial"/>
              </a:rPr>
              <a:t>-	</a:t>
            </a:r>
            <a:r>
              <a:rPr sz="1600" spc="-5" dirty="0">
                <a:solidFill>
                  <a:srgbClr val="404040"/>
                </a:solidFill>
                <a:latin typeface="Arial"/>
                <a:cs typeface="Arial"/>
              </a:rPr>
              <a:t>Water</a:t>
            </a:r>
            <a:r>
              <a:rPr sz="1600" spc="-31" dirty="0">
                <a:solidFill>
                  <a:srgbClr val="404040"/>
                </a:solidFill>
                <a:latin typeface="Arial"/>
                <a:cs typeface="Arial"/>
              </a:rPr>
              <a:t> </a:t>
            </a:r>
            <a:r>
              <a:rPr sz="1600" spc="-5" dirty="0">
                <a:solidFill>
                  <a:srgbClr val="404040"/>
                </a:solidFill>
                <a:latin typeface="Arial"/>
                <a:cs typeface="Arial"/>
              </a:rPr>
              <a:t>Accounting</a:t>
            </a:r>
            <a:endParaRPr sz="1600">
              <a:solidFill>
                <a:prstClr val="black"/>
              </a:solidFill>
              <a:latin typeface="Arial"/>
              <a:cs typeface="Arial"/>
            </a:endParaRPr>
          </a:p>
        </p:txBody>
      </p:sp>
      <p:sp>
        <p:nvSpPr>
          <p:cNvPr id="23" name="object 23"/>
          <p:cNvSpPr txBox="1"/>
          <p:nvPr/>
        </p:nvSpPr>
        <p:spPr>
          <a:xfrm>
            <a:off x="4531867" y="3644900"/>
            <a:ext cx="2392680" cy="492443"/>
          </a:xfrm>
          <a:prstGeom prst="rect">
            <a:avLst/>
          </a:prstGeom>
        </p:spPr>
        <p:txBody>
          <a:bodyPr vert="horz" wrap="square" lIns="0" tIns="0" rIns="0" bIns="0" rtlCol="0">
            <a:spAutoFit/>
          </a:bodyPr>
          <a:lstStyle/>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Governance &amp;</a:t>
            </a:r>
            <a:r>
              <a:rPr sz="1600" spc="-35" dirty="0">
                <a:solidFill>
                  <a:srgbClr val="404040"/>
                </a:solidFill>
                <a:latin typeface="Arial"/>
                <a:cs typeface="Arial"/>
              </a:rPr>
              <a:t> </a:t>
            </a:r>
            <a:r>
              <a:rPr sz="1600" spc="-5" dirty="0">
                <a:solidFill>
                  <a:srgbClr val="404040"/>
                </a:solidFill>
                <a:latin typeface="Arial"/>
                <a:cs typeface="Arial"/>
              </a:rPr>
              <a:t>Strategy</a:t>
            </a:r>
            <a:endParaRPr sz="1600">
              <a:solidFill>
                <a:prstClr val="black"/>
              </a:solidFill>
              <a:latin typeface="Arial"/>
              <a:cs typeface="Arial"/>
            </a:endParaRPr>
          </a:p>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Compliance</a:t>
            </a:r>
            <a:endParaRPr sz="1600">
              <a:solidFill>
                <a:prstClr val="black"/>
              </a:solidFill>
              <a:latin typeface="Arial"/>
              <a:cs typeface="Arial"/>
            </a:endParaRPr>
          </a:p>
        </p:txBody>
      </p:sp>
      <p:sp>
        <p:nvSpPr>
          <p:cNvPr id="24" name="object 24"/>
          <p:cNvSpPr txBox="1"/>
          <p:nvPr/>
        </p:nvSpPr>
        <p:spPr>
          <a:xfrm>
            <a:off x="4531867" y="4376674"/>
            <a:ext cx="2067560" cy="246221"/>
          </a:xfrm>
          <a:prstGeom prst="rect">
            <a:avLst/>
          </a:prstGeom>
        </p:spPr>
        <p:txBody>
          <a:bodyPr vert="horz" wrap="square" lIns="0" tIns="0" rIns="0" bIns="0" rtlCol="0">
            <a:spAutoFit/>
          </a:bodyPr>
          <a:lstStyle/>
          <a:p>
            <a:pPr marL="12700" defTabSz="914377">
              <a:tabLst>
                <a:tab pos="268599" algn="l"/>
              </a:tabLst>
            </a:pPr>
            <a:r>
              <a:rPr sz="1600" spc="-5" dirty="0">
                <a:solidFill>
                  <a:srgbClr val="B42D3D"/>
                </a:solidFill>
                <a:latin typeface="Arial"/>
                <a:cs typeface="Arial"/>
              </a:rPr>
              <a:t>-	</a:t>
            </a:r>
            <a:r>
              <a:rPr sz="1600" spc="-5" dirty="0">
                <a:solidFill>
                  <a:srgbClr val="404040"/>
                </a:solidFill>
                <a:latin typeface="Arial"/>
                <a:cs typeface="Arial"/>
              </a:rPr>
              <a:t>Targets &amp;</a:t>
            </a:r>
            <a:r>
              <a:rPr sz="1600" spc="-20" dirty="0">
                <a:solidFill>
                  <a:srgbClr val="404040"/>
                </a:solidFill>
                <a:latin typeface="Arial"/>
                <a:cs typeface="Arial"/>
              </a:rPr>
              <a:t> </a:t>
            </a:r>
            <a:r>
              <a:rPr sz="1600" spc="-5" dirty="0">
                <a:solidFill>
                  <a:srgbClr val="404040"/>
                </a:solidFill>
                <a:latin typeface="Arial"/>
                <a:cs typeface="Arial"/>
              </a:rPr>
              <a:t>Initiatives</a:t>
            </a:r>
            <a:endParaRPr sz="1600">
              <a:solidFill>
                <a:prstClr val="black"/>
              </a:solidFill>
              <a:latin typeface="Arial"/>
              <a:cs typeface="Arial"/>
            </a:endParaRPr>
          </a:p>
        </p:txBody>
      </p:sp>
      <p:sp>
        <p:nvSpPr>
          <p:cNvPr id="25" name="object 25"/>
          <p:cNvSpPr txBox="1"/>
          <p:nvPr/>
        </p:nvSpPr>
        <p:spPr>
          <a:xfrm>
            <a:off x="4531867" y="4864355"/>
            <a:ext cx="2797811" cy="492443"/>
          </a:xfrm>
          <a:prstGeom prst="rect">
            <a:avLst/>
          </a:prstGeom>
        </p:spPr>
        <p:txBody>
          <a:bodyPr vert="horz" wrap="square" lIns="0" tIns="0" rIns="0" bIns="0" rtlCol="0">
            <a:spAutoFit/>
          </a:bodyPr>
          <a:lstStyle/>
          <a:p>
            <a:pPr marL="268599" marR="5080" indent="-256534" defTabSz="914377">
              <a:tabLst>
                <a:tab pos="268599" algn="l"/>
              </a:tabLst>
            </a:pPr>
            <a:r>
              <a:rPr sz="1600" spc="-5" dirty="0">
                <a:solidFill>
                  <a:srgbClr val="B42D3D"/>
                </a:solidFill>
                <a:latin typeface="Arial"/>
                <a:cs typeface="Arial"/>
              </a:rPr>
              <a:t>-	</a:t>
            </a:r>
            <a:r>
              <a:rPr sz="1600" i="1" spc="-5" dirty="0">
                <a:solidFill>
                  <a:srgbClr val="404040"/>
                </a:solidFill>
                <a:latin typeface="Arial"/>
                <a:cs typeface="Arial"/>
              </a:rPr>
              <a:t>Supplier module –</a:t>
            </a:r>
            <a:r>
              <a:rPr sz="1600" i="1" spc="-25" dirty="0">
                <a:solidFill>
                  <a:srgbClr val="404040"/>
                </a:solidFill>
                <a:latin typeface="Arial"/>
                <a:cs typeface="Arial"/>
              </a:rPr>
              <a:t> </a:t>
            </a:r>
            <a:r>
              <a:rPr sz="1600" i="1" spc="-5" dirty="0">
                <a:solidFill>
                  <a:srgbClr val="404040"/>
                </a:solidFill>
                <a:latin typeface="Arial"/>
                <a:cs typeface="Arial"/>
              </a:rPr>
              <a:t>fines </a:t>
            </a:r>
            <a:r>
              <a:rPr lang="en-GB" sz="1600" i="1" spc="-5" dirty="0">
                <a:solidFill>
                  <a:srgbClr val="404040"/>
                </a:solidFill>
                <a:latin typeface="Arial"/>
                <a:cs typeface="Arial"/>
              </a:rPr>
              <a:t>&amp;</a:t>
            </a:r>
            <a:r>
              <a:rPr sz="1600" i="1" spc="-5" dirty="0">
                <a:solidFill>
                  <a:srgbClr val="404040"/>
                </a:solidFill>
                <a:latin typeface="Arial"/>
                <a:cs typeface="Arial"/>
              </a:rPr>
              <a:t>  collaboration</a:t>
            </a:r>
            <a:endParaRPr sz="1600" dirty="0">
              <a:solidFill>
                <a:prstClr val="black"/>
              </a:solidFill>
              <a:latin typeface="Arial"/>
              <a:cs typeface="Arial"/>
            </a:endParaRPr>
          </a:p>
        </p:txBody>
      </p:sp>
      <p:sp>
        <p:nvSpPr>
          <p:cNvPr id="26" name="object 26"/>
          <p:cNvSpPr/>
          <p:nvPr/>
        </p:nvSpPr>
        <p:spPr>
          <a:xfrm>
            <a:off x="630936" y="1871472"/>
            <a:ext cx="3321051" cy="3632200"/>
          </a:xfrm>
          <a:custGeom>
            <a:avLst/>
            <a:gdLst/>
            <a:ahLst/>
            <a:cxnLst/>
            <a:rect l="l" t="t" r="r" b="b"/>
            <a:pathLst>
              <a:path w="3321050" h="3632200">
                <a:moveTo>
                  <a:pt x="0" y="3631691"/>
                </a:moveTo>
                <a:lnTo>
                  <a:pt x="3320796" y="3631691"/>
                </a:lnTo>
                <a:lnTo>
                  <a:pt x="3320796" y="0"/>
                </a:lnTo>
                <a:lnTo>
                  <a:pt x="0" y="0"/>
                </a:lnTo>
                <a:lnTo>
                  <a:pt x="0" y="3631691"/>
                </a:lnTo>
                <a:close/>
              </a:path>
            </a:pathLst>
          </a:custGeom>
          <a:solidFill>
            <a:srgbClr val="7C0048">
              <a:alpha val="14901"/>
            </a:srgbClr>
          </a:solidFill>
        </p:spPr>
        <p:txBody>
          <a:bodyPr wrap="square" lIns="0" tIns="0" rIns="0" bIns="0" rtlCol="0"/>
          <a:lstStyle/>
          <a:p>
            <a:pPr defTabSz="914377"/>
            <a:endParaRPr>
              <a:solidFill>
                <a:prstClr val="black"/>
              </a:solidFill>
              <a:latin typeface="Calibri"/>
            </a:endParaRPr>
          </a:p>
        </p:txBody>
      </p:sp>
      <p:sp>
        <p:nvSpPr>
          <p:cNvPr id="27" name="object 27"/>
          <p:cNvSpPr txBox="1"/>
          <p:nvPr/>
        </p:nvSpPr>
        <p:spPr>
          <a:xfrm>
            <a:off x="755092" y="1934971"/>
            <a:ext cx="1040765" cy="246221"/>
          </a:xfrm>
          <a:prstGeom prst="rect">
            <a:avLst/>
          </a:prstGeom>
        </p:spPr>
        <p:txBody>
          <a:bodyPr vert="horz" wrap="square" lIns="0" tIns="0" rIns="0" bIns="0" rtlCol="0">
            <a:spAutoFit/>
          </a:bodyPr>
          <a:lstStyle/>
          <a:p>
            <a:pPr marL="12700" defTabSz="914377"/>
            <a:r>
              <a:rPr sz="1600" b="1" spc="-5" dirty="0">
                <a:solidFill>
                  <a:srgbClr val="404040"/>
                </a:solidFill>
                <a:latin typeface="Arial"/>
                <a:cs typeface="Arial"/>
              </a:rPr>
              <a:t>Key</a:t>
            </a:r>
            <a:r>
              <a:rPr sz="1600" b="1" spc="-85" dirty="0">
                <a:solidFill>
                  <a:srgbClr val="404040"/>
                </a:solidFill>
                <a:latin typeface="Arial"/>
                <a:cs typeface="Arial"/>
              </a:rPr>
              <a:t> </a:t>
            </a:r>
            <a:r>
              <a:rPr sz="1600" b="1" spc="-5" dirty="0">
                <a:solidFill>
                  <a:srgbClr val="404040"/>
                </a:solidFill>
                <a:latin typeface="Arial"/>
                <a:cs typeface="Arial"/>
              </a:rPr>
              <a:t>areas</a:t>
            </a:r>
            <a:r>
              <a:rPr sz="1600" spc="-5" dirty="0">
                <a:solidFill>
                  <a:srgbClr val="404040"/>
                </a:solidFill>
                <a:latin typeface="Arial"/>
                <a:cs typeface="Arial"/>
              </a:rPr>
              <a:t>:</a:t>
            </a:r>
            <a:endParaRPr sz="1600">
              <a:solidFill>
                <a:prstClr val="black"/>
              </a:solidFill>
              <a:latin typeface="Arial"/>
              <a:cs typeface="Arial"/>
            </a:endParaRPr>
          </a:p>
        </p:txBody>
      </p:sp>
      <p:sp>
        <p:nvSpPr>
          <p:cNvPr id="28" name="object 28"/>
          <p:cNvSpPr txBox="1"/>
          <p:nvPr/>
        </p:nvSpPr>
        <p:spPr>
          <a:xfrm>
            <a:off x="755092" y="2178811"/>
            <a:ext cx="1386205" cy="246221"/>
          </a:xfrm>
          <a:prstGeom prst="rect">
            <a:avLst/>
          </a:prstGeom>
        </p:spPr>
        <p:txBody>
          <a:bodyPr vert="horz" wrap="square" lIns="0" tIns="0" rIns="0" bIns="0" rtlCol="0">
            <a:spAutoFit/>
          </a:bodyPr>
          <a:lstStyle/>
          <a:p>
            <a:pPr marL="12700" defTabSz="914377">
              <a:tabLst>
                <a:tab pos="268599" algn="l"/>
              </a:tabLst>
            </a:pPr>
            <a:r>
              <a:rPr sz="1600" spc="-5" dirty="0">
                <a:solidFill>
                  <a:srgbClr val="B42D3D"/>
                </a:solidFill>
                <a:latin typeface="Arial"/>
                <a:cs typeface="Arial"/>
              </a:rPr>
              <a:t>-	</a:t>
            </a:r>
            <a:r>
              <a:rPr sz="1600" spc="-15" dirty="0">
                <a:solidFill>
                  <a:srgbClr val="404040"/>
                </a:solidFill>
                <a:latin typeface="Arial"/>
                <a:cs typeface="Arial"/>
              </a:rPr>
              <a:t>G</a:t>
            </a:r>
            <a:r>
              <a:rPr sz="1600" spc="-5" dirty="0">
                <a:solidFill>
                  <a:srgbClr val="404040"/>
                </a:solidFill>
                <a:latin typeface="Arial"/>
                <a:cs typeface="Arial"/>
              </a:rPr>
              <a:t>overnance</a:t>
            </a:r>
            <a:endParaRPr sz="1600">
              <a:solidFill>
                <a:prstClr val="black"/>
              </a:solidFill>
              <a:latin typeface="Arial"/>
              <a:cs typeface="Arial"/>
            </a:endParaRPr>
          </a:p>
        </p:txBody>
      </p:sp>
      <p:sp>
        <p:nvSpPr>
          <p:cNvPr id="29" name="object 29"/>
          <p:cNvSpPr txBox="1"/>
          <p:nvPr/>
        </p:nvSpPr>
        <p:spPr>
          <a:xfrm>
            <a:off x="1053797" y="2422653"/>
            <a:ext cx="1793239" cy="738664"/>
          </a:xfrm>
          <a:prstGeom prst="rect">
            <a:avLst/>
          </a:prstGeom>
        </p:spPr>
        <p:txBody>
          <a:bodyPr vert="horz" wrap="square" lIns="0" tIns="0" rIns="0" bIns="0" rtlCol="0">
            <a:spAutoFit/>
          </a:bodyPr>
          <a:lstStyle/>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Strategy</a:t>
            </a:r>
            <a:endParaRPr sz="1600" dirty="0">
              <a:solidFill>
                <a:prstClr val="black"/>
              </a:solidFill>
              <a:latin typeface="Arial"/>
              <a:cs typeface="Arial"/>
            </a:endParaRPr>
          </a:p>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Targets</a:t>
            </a:r>
            <a:endParaRPr sz="1600" dirty="0">
              <a:solidFill>
                <a:prstClr val="black"/>
              </a:solidFill>
              <a:latin typeface="Arial"/>
              <a:cs typeface="Arial"/>
            </a:endParaRPr>
          </a:p>
          <a:p>
            <a:pPr marL="268599" indent="-255898" defTabSz="914377">
              <a:buClr>
                <a:srgbClr val="B42D3D"/>
              </a:buClr>
              <a:buFontTx/>
              <a:buChar char="-"/>
              <a:tabLst>
                <a:tab pos="268599" algn="l"/>
                <a:tab pos="269233" algn="l"/>
              </a:tabLst>
            </a:pPr>
            <a:r>
              <a:rPr sz="1600" spc="-5" dirty="0">
                <a:solidFill>
                  <a:srgbClr val="404040"/>
                </a:solidFill>
                <a:latin typeface="Arial"/>
                <a:cs typeface="Arial"/>
              </a:rPr>
              <a:t>Communications</a:t>
            </a:r>
            <a:endParaRPr sz="1600" dirty="0">
              <a:solidFill>
                <a:prstClr val="black"/>
              </a:solidFill>
              <a:latin typeface="Arial"/>
              <a:cs typeface="Arial"/>
            </a:endParaRPr>
          </a:p>
        </p:txBody>
      </p:sp>
      <p:sp>
        <p:nvSpPr>
          <p:cNvPr id="30" name="object 30"/>
          <p:cNvSpPr txBox="1"/>
          <p:nvPr/>
        </p:nvSpPr>
        <p:spPr>
          <a:xfrm>
            <a:off x="755093" y="3398266"/>
            <a:ext cx="2232025" cy="246221"/>
          </a:xfrm>
          <a:prstGeom prst="rect">
            <a:avLst/>
          </a:prstGeom>
        </p:spPr>
        <p:txBody>
          <a:bodyPr vert="horz" wrap="square" lIns="0" tIns="0" rIns="0" bIns="0" rtlCol="0">
            <a:spAutoFit/>
          </a:bodyPr>
          <a:lstStyle/>
          <a:p>
            <a:pPr marL="12700" defTabSz="914377">
              <a:tabLst>
                <a:tab pos="268599" algn="l"/>
              </a:tabLst>
            </a:pPr>
            <a:r>
              <a:rPr sz="1600" spc="-5" dirty="0">
                <a:solidFill>
                  <a:srgbClr val="B42D3D"/>
                </a:solidFill>
                <a:latin typeface="Arial"/>
                <a:cs typeface="Arial"/>
              </a:rPr>
              <a:t>-	</a:t>
            </a:r>
            <a:r>
              <a:rPr sz="1600" spc="-5" dirty="0">
                <a:solidFill>
                  <a:srgbClr val="404040"/>
                </a:solidFill>
                <a:latin typeface="Arial"/>
                <a:cs typeface="Arial"/>
              </a:rPr>
              <a:t>Risks &amp;</a:t>
            </a:r>
            <a:r>
              <a:rPr sz="1600" spc="-60" dirty="0">
                <a:solidFill>
                  <a:srgbClr val="404040"/>
                </a:solidFill>
                <a:latin typeface="Arial"/>
                <a:cs typeface="Arial"/>
              </a:rPr>
              <a:t> </a:t>
            </a:r>
            <a:r>
              <a:rPr sz="1600" spc="-5" dirty="0">
                <a:solidFill>
                  <a:srgbClr val="404040"/>
                </a:solidFill>
                <a:latin typeface="Arial"/>
                <a:cs typeface="Arial"/>
              </a:rPr>
              <a:t>Opportunities</a:t>
            </a:r>
            <a:endParaRPr sz="1600">
              <a:solidFill>
                <a:prstClr val="black"/>
              </a:solidFill>
              <a:latin typeface="Arial"/>
              <a:cs typeface="Arial"/>
            </a:endParaRPr>
          </a:p>
        </p:txBody>
      </p:sp>
      <p:sp>
        <p:nvSpPr>
          <p:cNvPr id="31" name="object 31"/>
          <p:cNvSpPr txBox="1"/>
          <p:nvPr/>
        </p:nvSpPr>
        <p:spPr>
          <a:xfrm>
            <a:off x="755091" y="3885946"/>
            <a:ext cx="2890520" cy="492443"/>
          </a:xfrm>
          <a:prstGeom prst="rect">
            <a:avLst/>
          </a:prstGeom>
        </p:spPr>
        <p:txBody>
          <a:bodyPr vert="horz" wrap="square" lIns="0" tIns="0" rIns="0" bIns="0" rtlCol="0">
            <a:spAutoFit/>
          </a:bodyPr>
          <a:lstStyle/>
          <a:p>
            <a:pPr marL="268599" marR="5080" indent="-256534" defTabSz="914377">
              <a:tabLst>
                <a:tab pos="268599" algn="l"/>
              </a:tabLst>
            </a:pPr>
            <a:r>
              <a:rPr sz="1600" spc="-5" dirty="0">
                <a:solidFill>
                  <a:srgbClr val="B42D3D"/>
                </a:solidFill>
                <a:latin typeface="Arial"/>
                <a:cs typeface="Arial"/>
              </a:rPr>
              <a:t>-	</a:t>
            </a:r>
            <a:r>
              <a:rPr sz="1600" spc="-11" dirty="0">
                <a:solidFill>
                  <a:srgbClr val="404040"/>
                </a:solidFill>
                <a:latin typeface="Arial"/>
                <a:cs typeface="Arial"/>
              </a:rPr>
              <a:t>GHG </a:t>
            </a:r>
            <a:r>
              <a:rPr sz="1600" spc="-5" dirty="0">
                <a:solidFill>
                  <a:srgbClr val="404040"/>
                </a:solidFill>
                <a:latin typeface="Arial"/>
                <a:cs typeface="Arial"/>
              </a:rPr>
              <a:t>emissions</a:t>
            </a:r>
            <a:r>
              <a:rPr sz="1600" dirty="0">
                <a:solidFill>
                  <a:srgbClr val="404040"/>
                </a:solidFill>
                <a:latin typeface="Arial"/>
                <a:cs typeface="Arial"/>
              </a:rPr>
              <a:t> </a:t>
            </a:r>
            <a:r>
              <a:rPr sz="1600" spc="-5" dirty="0">
                <a:solidFill>
                  <a:srgbClr val="404040"/>
                </a:solidFill>
                <a:latin typeface="Arial"/>
                <a:cs typeface="Arial"/>
              </a:rPr>
              <a:t>footprint</a:t>
            </a:r>
            <a:r>
              <a:rPr sz="1600" spc="11" dirty="0">
                <a:solidFill>
                  <a:srgbClr val="404040"/>
                </a:solidFill>
                <a:latin typeface="Arial"/>
                <a:cs typeface="Arial"/>
              </a:rPr>
              <a:t> </a:t>
            </a:r>
            <a:r>
              <a:rPr lang="en-GB" sz="1600" spc="-5" dirty="0">
                <a:solidFill>
                  <a:srgbClr val="404040"/>
                </a:solidFill>
                <a:latin typeface="Arial"/>
                <a:cs typeface="Arial"/>
              </a:rPr>
              <a:t>&amp;</a:t>
            </a:r>
            <a:r>
              <a:rPr sz="1600" spc="-5" dirty="0">
                <a:solidFill>
                  <a:srgbClr val="404040"/>
                </a:solidFill>
                <a:latin typeface="Arial"/>
                <a:cs typeface="Arial"/>
              </a:rPr>
              <a:t>  performance</a:t>
            </a:r>
            <a:endParaRPr sz="1600" dirty="0">
              <a:solidFill>
                <a:prstClr val="black"/>
              </a:solidFill>
              <a:latin typeface="Arial"/>
              <a:cs typeface="Arial"/>
            </a:endParaRPr>
          </a:p>
        </p:txBody>
      </p:sp>
      <p:sp>
        <p:nvSpPr>
          <p:cNvPr id="32" name="object 32"/>
          <p:cNvSpPr txBox="1"/>
          <p:nvPr/>
        </p:nvSpPr>
        <p:spPr>
          <a:xfrm>
            <a:off x="755091" y="4617847"/>
            <a:ext cx="2832100" cy="492443"/>
          </a:xfrm>
          <a:prstGeom prst="rect">
            <a:avLst/>
          </a:prstGeom>
        </p:spPr>
        <p:txBody>
          <a:bodyPr vert="horz" wrap="square" lIns="0" tIns="0" rIns="0" bIns="0" rtlCol="0">
            <a:spAutoFit/>
          </a:bodyPr>
          <a:lstStyle/>
          <a:p>
            <a:pPr marL="268599" marR="5080" indent="-256534" defTabSz="914377">
              <a:tabLst>
                <a:tab pos="268599" algn="l"/>
              </a:tabLst>
            </a:pPr>
            <a:r>
              <a:rPr sz="1600" spc="-5" dirty="0">
                <a:solidFill>
                  <a:srgbClr val="B42D3D"/>
                </a:solidFill>
                <a:latin typeface="Arial"/>
                <a:cs typeface="Arial"/>
              </a:rPr>
              <a:t>-	</a:t>
            </a:r>
            <a:r>
              <a:rPr sz="1600" i="1" spc="-5" dirty="0">
                <a:solidFill>
                  <a:srgbClr val="404040"/>
                </a:solidFill>
                <a:latin typeface="Arial"/>
                <a:cs typeface="Arial"/>
              </a:rPr>
              <a:t>Supplier module</a:t>
            </a:r>
            <a:r>
              <a:rPr sz="1600" i="1" spc="-25" dirty="0">
                <a:solidFill>
                  <a:srgbClr val="404040"/>
                </a:solidFill>
                <a:latin typeface="Arial"/>
                <a:cs typeface="Arial"/>
              </a:rPr>
              <a:t> </a:t>
            </a:r>
            <a:r>
              <a:rPr sz="1600" i="1" spc="-5" dirty="0">
                <a:solidFill>
                  <a:srgbClr val="404040"/>
                </a:solidFill>
                <a:latin typeface="Arial"/>
                <a:cs typeface="Arial"/>
              </a:rPr>
              <a:t>–</a:t>
            </a:r>
            <a:r>
              <a:rPr sz="1600" i="1" spc="-15" dirty="0">
                <a:solidFill>
                  <a:srgbClr val="404040"/>
                </a:solidFill>
                <a:latin typeface="Arial"/>
                <a:cs typeface="Arial"/>
              </a:rPr>
              <a:t> </a:t>
            </a:r>
            <a:r>
              <a:rPr sz="1600" i="1" spc="-5" dirty="0">
                <a:solidFill>
                  <a:srgbClr val="404040"/>
                </a:solidFill>
                <a:latin typeface="Arial"/>
                <a:cs typeface="Arial"/>
              </a:rPr>
              <a:t>allocation  </a:t>
            </a:r>
            <a:r>
              <a:rPr lang="en-GB" sz="1600" i="1" spc="-5" dirty="0">
                <a:solidFill>
                  <a:srgbClr val="404040"/>
                </a:solidFill>
                <a:latin typeface="Arial"/>
                <a:cs typeface="Arial"/>
              </a:rPr>
              <a:t>&amp;</a:t>
            </a:r>
            <a:r>
              <a:rPr sz="1600" i="1" spc="-55" dirty="0">
                <a:solidFill>
                  <a:srgbClr val="404040"/>
                </a:solidFill>
                <a:latin typeface="Arial"/>
                <a:cs typeface="Arial"/>
              </a:rPr>
              <a:t> </a:t>
            </a:r>
            <a:r>
              <a:rPr sz="1600" i="1" spc="-5" dirty="0">
                <a:solidFill>
                  <a:srgbClr val="404040"/>
                </a:solidFill>
                <a:latin typeface="Arial"/>
                <a:cs typeface="Arial"/>
              </a:rPr>
              <a:t>collaboration</a:t>
            </a:r>
            <a:endParaRPr sz="1600" dirty="0">
              <a:solidFill>
                <a:prstClr val="black"/>
              </a:solidFill>
              <a:latin typeface="Arial"/>
              <a:cs typeface="Arial"/>
            </a:endParaRPr>
          </a:p>
        </p:txBody>
      </p:sp>
      <p:sp>
        <p:nvSpPr>
          <p:cNvPr id="33" name="object 33"/>
          <p:cNvSpPr/>
          <p:nvPr/>
        </p:nvSpPr>
        <p:spPr>
          <a:xfrm>
            <a:off x="2999410" y="1456151"/>
            <a:ext cx="1188631" cy="150409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endParaRPr>
              <a:solidFill>
                <a:prstClr val="black"/>
              </a:solidFill>
              <a:latin typeface="Calibri"/>
            </a:endParaRPr>
          </a:p>
        </p:txBody>
      </p:sp>
      <p:sp>
        <p:nvSpPr>
          <p:cNvPr id="34" name="object 34"/>
          <p:cNvSpPr/>
          <p:nvPr/>
        </p:nvSpPr>
        <p:spPr>
          <a:xfrm>
            <a:off x="2997707" y="1454278"/>
            <a:ext cx="1192531" cy="1508125"/>
          </a:xfrm>
          <a:custGeom>
            <a:avLst/>
            <a:gdLst/>
            <a:ahLst/>
            <a:cxnLst/>
            <a:rect l="l" t="t" r="r" b="b"/>
            <a:pathLst>
              <a:path w="1192529" h="1508125">
                <a:moveTo>
                  <a:pt x="0" y="118872"/>
                </a:moveTo>
                <a:lnTo>
                  <a:pt x="1032129" y="0"/>
                </a:lnTo>
                <a:lnTo>
                  <a:pt x="1192149" y="1388745"/>
                </a:lnTo>
                <a:lnTo>
                  <a:pt x="159893" y="1507744"/>
                </a:lnTo>
                <a:lnTo>
                  <a:pt x="0" y="118872"/>
                </a:lnTo>
                <a:close/>
              </a:path>
            </a:pathLst>
          </a:custGeom>
          <a:ln w="3175">
            <a:solidFill>
              <a:srgbClr val="404040"/>
            </a:solidFill>
          </a:ln>
        </p:spPr>
        <p:txBody>
          <a:bodyPr wrap="square" lIns="0" tIns="0" rIns="0" bIns="0" rtlCol="0"/>
          <a:lstStyle/>
          <a:p>
            <a:pPr defTabSz="914377"/>
            <a:endParaRPr>
              <a:solidFill>
                <a:prstClr val="black"/>
              </a:solidFill>
              <a:latin typeface="Calibri"/>
            </a:endParaRPr>
          </a:p>
        </p:txBody>
      </p:sp>
      <p:sp>
        <p:nvSpPr>
          <p:cNvPr id="35" name="object 35"/>
          <p:cNvSpPr/>
          <p:nvPr/>
        </p:nvSpPr>
        <p:spPr>
          <a:xfrm>
            <a:off x="6843269" y="1430451"/>
            <a:ext cx="1189609" cy="151417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endParaRPr>
              <a:solidFill>
                <a:prstClr val="black"/>
              </a:solidFill>
              <a:latin typeface="Calibri"/>
            </a:endParaRPr>
          </a:p>
        </p:txBody>
      </p:sp>
      <p:sp>
        <p:nvSpPr>
          <p:cNvPr id="36" name="object 36"/>
          <p:cNvSpPr/>
          <p:nvPr/>
        </p:nvSpPr>
        <p:spPr>
          <a:xfrm>
            <a:off x="6841491" y="1428623"/>
            <a:ext cx="1193165" cy="1518285"/>
          </a:xfrm>
          <a:custGeom>
            <a:avLst/>
            <a:gdLst/>
            <a:ahLst/>
            <a:cxnLst/>
            <a:rect l="l" t="t" r="r" b="b"/>
            <a:pathLst>
              <a:path w="1193165" h="1518285">
                <a:moveTo>
                  <a:pt x="0" y="132334"/>
                </a:moveTo>
                <a:lnTo>
                  <a:pt x="1012062" y="0"/>
                </a:lnTo>
                <a:lnTo>
                  <a:pt x="1193164" y="1385442"/>
                </a:lnTo>
                <a:lnTo>
                  <a:pt x="181101" y="1517777"/>
                </a:lnTo>
                <a:lnTo>
                  <a:pt x="0" y="132334"/>
                </a:lnTo>
                <a:close/>
              </a:path>
            </a:pathLst>
          </a:custGeom>
          <a:ln w="3175">
            <a:solidFill>
              <a:srgbClr val="404040"/>
            </a:solidFill>
          </a:ln>
        </p:spPr>
        <p:txBody>
          <a:bodyPr wrap="square" lIns="0" tIns="0" rIns="0" bIns="0" rtlCol="0"/>
          <a:lstStyle/>
          <a:p>
            <a:pPr defTabSz="914377"/>
            <a:endParaRPr>
              <a:solidFill>
                <a:prstClr val="black"/>
              </a:solidFill>
              <a:latin typeface="Calibri"/>
            </a:endParaRPr>
          </a:p>
        </p:txBody>
      </p:sp>
      <p:sp>
        <p:nvSpPr>
          <p:cNvPr id="37" name="object 37"/>
          <p:cNvSpPr/>
          <p:nvPr/>
        </p:nvSpPr>
        <p:spPr>
          <a:xfrm>
            <a:off x="10673716" y="1412684"/>
            <a:ext cx="1223835" cy="154971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endParaRPr>
              <a:solidFill>
                <a:prstClr val="black"/>
              </a:solidFill>
              <a:latin typeface="Calibri"/>
            </a:endParaRPr>
          </a:p>
        </p:txBody>
      </p:sp>
      <p:sp>
        <p:nvSpPr>
          <p:cNvPr id="38" name="object 38"/>
          <p:cNvSpPr/>
          <p:nvPr/>
        </p:nvSpPr>
        <p:spPr>
          <a:xfrm>
            <a:off x="10671810" y="1410843"/>
            <a:ext cx="1227455" cy="1553845"/>
          </a:xfrm>
          <a:custGeom>
            <a:avLst/>
            <a:gdLst/>
            <a:ahLst/>
            <a:cxnLst/>
            <a:rect l="l" t="t" r="r" b="b"/>
            <a:pathLst>
              <a:path w="1227454" h="1553845">
                <a:moveTo>
                  <a:pt x="0" y="158369"/>
                </a:moveTo>
                <a:lnTo>
                  <a:pt x="1008380" y="0"/>
                </a:lnTo>
                <a:lnTo>
                  <a:pt x="1227455" y="1394968"/>
                </a:lnTo>
                <a:lnTo>
                  <a:pt x="219201" y="1553337"/>
                </a:lnTo>
                <a:lnTo>
                  <a:pt x="0" y="158369"/>
                </a:lnTo>
                <a:close/>
              </a:path>
            </a:pathLst>
          </a:custGeom>
          <a:ln w="3175">
            <a:solidFill>
              <a:srgbClr val="404040"/>
            </a:solidFill>
          </a:ln>
        </p:spPr>
        <p:txBody>
          <a:bodyPr wrap="square" lIns="0" tIns="0" rIns="0" bIns="0" rtlCol="0"/>
          <a:lstStyle/>
          <a:p>
            <a:pPr defTabSz="914377"/>
            <a:endParaRPr>
              <a:solidFill>
                <a:prstClr val="black"/>
              </a:solidFill>
              <a:latin typeface="Calibri"/>
            </a:endParaRPr>
          </a:p>
        </p:txBody>
      </p:sp>
    </p:spTree>
    <p:extLst>
      <p:ext uri="{BB962C8B-B14F-4D97-AF65-F5344CB8AC3E}">
        <p14:creationId xmlns:p14="http://schemas.microsoft.com/office/powerpoint/2010/main" val="77085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914F-D00F-437A-AF4B-74AB04075CC1}"/>
              </a:ext>
            </a:extLst>
          </p:cNvPr>
          <p:cNvSpPr>
            <a:spLocks noGrp="1"/>
          </p:cNvSpPr>
          <p:nvPr>
            <p:ph type="title"/>
          </p:nvPr>
        </p:nvSpPr>
        <p:spPr/>
        <p:txBody>
          <a:bodyPr/>
          <a:lstStyle/>
          <a:p>
            <a:r>
              <a:rPr lang="en-GB" sz="2600" b="1" dirty="0"/>
              <a:t>Timeline</a:t>
            </a:r>
            <a:r>
              <a:rPr lang="en-GB" dirty="0"/>
              <a:t> </a:t>
            </a:r>
          </a:p>
        </p:txBody>
      </p:sp>
      <p:sp>
        <p:nvSpPr>
          <p:cNvPr id="3" name="Slide Number Placeholder 2">
            <a:extLst>
              <a:ext uri="{FF2B5EF4-FFF2-40B4-BE49-F238E27FC236}">
                <a16:creationId xmlns:a16="http://schemas.microsoft.com/office/drawing/2014/main" id="{A9C7586C-28F5-44C8-B299-C6C454A8F4F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B42E34"/>
                </a:solidFill>
                <a:effectLst/>
                <a:uLnTx/>
                <a:uFillTx/>
                <a:latin typeface="Arial" pitchFamily="34" charset="0"/>
                <a:ea typeface="+mn-ea"/>
                <a:cs typeface="Arial" pitchFamily="34" charset="0"/>
              </a:rPr>
              <a:t>Page </a:t>
            </a:r>
            <a:fld id="{45D3527D-D760-4252-A7F2-B4C9D1C491A7}" type="slidenum">
              <a:rPr kumimoji="0" lang="en-GB" sz="1600" b="1" i="0" u="none" strike="noStrike" kern="1200" cap="none" spc="0" normalizeH="0" baseline="0" noProof="0" smtClean="0">
                <a:ln>
                  <a:noFill/>
                </a:ln>
                <a:solidFill>
                  <a:srgbClr val="B42E34"/>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GB" sz="1600" b="1" i="0" u="none" strike="noStrike" kern="1200" cap="none" spc="0" normalizeH="0" baseline="0" noProof="0" dirty="0">
                <a:ln>
                  <a:noFill/>
                </a:ln>
                <a:solidFill>
                  <a:srgbClr val="B42E34"/>
                </a:solidFill>
                <a:effectLst/>
                <a:uLnTx/>
                <a:uFillTx/>
                <a:latin typeface="Arial" pitchFamily="34" charset="0"/>
                <a:ea typeface="+mn-ea"/>
                <a:cs typeface="Arial" pitchFamily="34" charset="0"/>
              </a:rPr>
              <a:t>  </a:t>
            </a:r>
          </a:p>
        </p:txBody>
      </p:sp>
      <p:pic>
        <p:nvPicPr>
          <p:cNvPr id="4" name="Picture 3">
            <a:extLst>
              <a:ext uri="{FF2B5EF4-FFF2-40B4-BE49-F238E27FC236}">
                <a16:creationId xmlns:a16="http://schemas.microsoft.com/office/drawing/2014/main" id="{08FD37CA-6DAE-4546-AA3D-0DA0B59572B3}"/>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763838" y="1307804"/>
            <a:ext cx="10818562" cy="4199860"/>
          </a:xfrm>
          <a:prstGeom prst="rect">
            <a:avLst/>
          </a:prstGeom>
          <a:noFill/>
        </p:spPr>
      </p:pic>
      <p:grpSp>
        <p:nvGrpSpPr>
          <p:cNvPr id="19" name="Group 18">
            <a:extLst>
              <a:ext uri="{FF2B5EF4-FFF2-40B4-BE49-F238E27FC236}">
                <a16:creationId xmlns:a16="http://schemas.microsoft.com/office/drawing/2014/main" id="{3F88E110-F091-4E19-A6D3-30BA5A330A88}"/>
              </a:ext>
            </a:extLst>
          </p:cNvPr>
          <p:cNvGrpSpPr/>
          <p:nvPr/>
        </p:nvGrpSpPr>
        <p:grpSpPr>
          <a:xfrm>
            <a:off x="4786488" y="2819400"/>
            <a:ext cx="3069799" cy="127000"/>
            <a:chOff x="3581400" y="2819400"/>
            <a:chExt cx="4267200" cy="228600"/>
          </a:xfrm>
        </p:grpSpPr>
        <p:cxnSp>
          <p:nvCxnSpPr>
            <p:cNvPr id="15" name="Straight Connector 14">
              <a:extLst>
                <a:ext uri="{FF2B5EF4-FFF2-40B4-BE49-F238E27FC236}">
                  <a16:creationId xmlns:a16="http://schemas.microsoft.com/office/drawing/2014/main" id="{1459B6AB-6DC0-4231-AF5A-9F5C5CCE0467}"/>
                </a:ext>
              </a:extLst>
            </p:cNvPr>
            <p:cNvCxnSpPr/>
            <p:nvPr/>
          </p:nvCxnSpPr>
          <p:spPr>
            <a:xfrm>
              <a:off x="3581400" y="2819400"/>
              <a:ext cx="4267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F705AC-C848-42EA-9DC3-7AF823BA6DD3}"/>
                </a:ext>
              </a:extLst>
            </p:cNvPr>
            <p:cNvCxnSpPr/>
            <p:nvPr/>
          </p:nvCxnSpPr>
          <p:spPr>
            <a:xfrm>
              <a:off x="3581400" y="2819400"/>
              <a:ext cx="0" cy="228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CE0037A-A341-42D3-ACE5-1A479CD9E59D}"/>
                </a:ext>
              </a:extLst>
            </p:cNvPr>
            <p:cNvCxnSpPr/>
            <p:nvPr/>
          </p:nvCxnSpPr>
          <p:spPr>
            <a:xfrm>
              <a:off x="7848600" y="2819400"/>
              <a:ext cx="0" cy="228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57E4B12-7E5F-4D03-88D3-5284C1F3A94C}"/>
              </a:ext>
            </a:extLst>
          </p:cNvPr>
          <p:cNvGrpSpPr/>
          <p:nvPr/>
        </p:nvGrpSpPr>
        <p:grpSpPr>
          <a:xfrm rot="10800000">
            <a:off x="763837" y="3886200"/>
            <a:ext cx="3891995" cy="370368"/>
            <a:chOff x="3581400" y="2819400"/>
            <a:chExt cx="4267200" cy="228600"/>
          </a:xfrm>
        </p:grpSpPr>
        <p:cxnSp>
          <p:nvCxnSpPr>
            <p:cNvPr id="21" name="Straight Connector 20">
              <a:extLst>
                <a:ext uri="{FF2B5EF4-FFF2-40B4-BE49-F238E27FC236}">
                  <a16:creationId xmlns:a16="http://schemas.microsoft.com/office/drawing/2014/main" id="{EFC86460-68BB-44BD-9824-A416B1AF0923}"/>
                </a:ext>
              </a:extLst>
            </p:cNvPr>
            <p:cNvCxnSpPr/>
            <p:nvPr/>
          </p:nvCxnSpPr>
          <p:spPr>
            <a:xfrm>
              <a:off x="3581400" y="2819400"/>
              <a:ext cx="4267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BCA1B70-4F7F-4ED9-86C0-49B2060D678C}"/>
                </a:ext>
              </a:extLst>
            </p:cNvPr>
            <p:cNvCxnSpPr/>
            <p:nvPr/>
          </p:nvCxnSpPr>
          <p:spPr>
            <a:xfrm>
              <a:off x="3581400" y="2819400"/>
              <a:ext cx="0" cy="228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E152E8-2797-4F0D-80CB-52F6BDC2BC31}"/>
                </a:ext>
              </a:extLst>
            </p:cNvPr>
            <p:cNvCxnSpPr/>
            <p:nvPr/>
          </p:nvCxnSpPr>
          <p:spPr>
            <a:xfrm>
              <a:off x="7848600" y="2819400"/>
              <a:ext cx="0" cy="228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E015BFF-45CE-4B3E-8EC2-D7188AF83D52}"/>
              </a:ext>
            </a:extLst>
          </p:cNvPr>
          <p:cNvGrpSpPr/>
          <p:nvPr/>
        </p:nvGrpSpPr>
        <p:grpSpPr>
          <a:xfrm rot="10800000">
            <a:off x="7924805" y="3907462"/>
            <a:ext cx="3428995" cy="370367"/>
            <a:chOff x="3581400" y="2819400"/>
            <a:chExt cx="4267200" cy="228600"/>
          </a:xfrm>
        </p:grpSpPr>
        <p:cxnSp>
          <p:nvCxnSpPr>
            <p:cNvPr id="25" name="Straight Connector 24">
              <a:extLst>
                <a:ext uri="{FF2B5EF4-FFF2-40B4-BE49-F238E27FC236}">
                  <a16:creationId xmlns:a16="http://schemas.microsoft.com/office/drawing/2014/main" id="{3005552F-E872-4579-93D5-6C6234927C2E}"/>
                </a:ext>
              </a:extLst>
            </p:cNvPr>
            <p:cNvCxnSpPr/>
            <p:nvPr/>
          </p:nvCxnSpPr>
          <p:spPr>
            <a:xfrm>
              <a:off x="3581400" y="2819400"/>
              <a:ext cx="4267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AAE9E9-E366-4651-9CDC-1C43AD783353}"/>
                </a:ext>
              </a:extLst>
            </p:cNvPr>
            <p:cNvCxnSpPr/>
            <p:nvPr/>
          </p:nvCxnSpPr>
          <p:spPr>
            <a:xfrm>
              <a:off x="3581400" y="2819400"/>
              <a:ext cx="0" cy="228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4841A4-CDCA-4E1B-A7FF-BFA5A30A400C}"/>
                </a:ext>
              </a:extLst>
            </p:cNvPr>
            <p:cNvCxnSpPr/>
            <p:nvPr/>
          </p:nvCxnSpPr>
          <p:spPr>
            <a:xfrm>
              <a:off x="7848600" y="2819400"/>
              <a:ext cx="0" cy="228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394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744456" y="5817108"/>
            <a:ext cx="1824227" cy="78028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23316" y="5637276"/>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endParaRPr/>
          </a:p>
        </p:txBody>
      </p:sp>
      <p:sp>
        <p:nvSpPr>
          <p:cNvPr id="6" name="object 6"/>
          <p:cNvSpPr txBox="1">
            <a:spLocks noGrp="1"/>
          </p:cNvSpPr>
          <p:nvPr>
            <p:ph type="title"/>
          </p:nvPr>
        </p:nvSpPr>
        <p:spPr>
          <a:xfrm>
            <a:off x="670661" y="486917"/>
            <a:ext cx="10850676" cy="400110"/>
          </a:xfrm>
          <a:prstGeom prst="rect">
            <a:avLst/>
          </a:prstGeom>
        </p:spPr>
        <p:txBody>
          <a:bodyPr vert="horz" wrap="square" lIns="0" tIns="0" rIns="0" bIns="0" rtlCol="0">
            <a:spAutoFit/>
          </a:bodyPr>
          <a:lstStyle/>
          <a:p>
            <a:pPr marL="56515">
              <a:lnSpc>
                <a:spcPct val="100000"/>
              </a:lnSpc>
            </a:pPr>
            <a:r>
              <a:rPr sz="2600" spc="-5" dirty="0">
                <a:solidFill>
                  <a:srgbClr val="B42D34"/>
                </a:solidFill>
              </a:rPr>
              <a:t>Building supplier</a:t>
            </a:r>
            <a:r>
              <a:rPr sz="2600" spc="30" dirty="0">
                <a:solidFill>
                  <a:srgbClr val="B42D34"/>
                </a:solidFill>
              </a:rPr>
              <a:t> </a:t>
            </a:r>
            <a:r>
              <a:rPr sz="2600" spc="-5" dirty="0">
                <a:solidFill>
                  <a:srgbClr val="B42D34"/>
                </a:solidFill>
              </a:rPr>
              <a:t>capacity</a:t>
            </a:r>
          </a:p>
        </p:txBody>
      </p:sp>
      <p:sp>
        <p:nvSpPr>
          <p:cNvPr id="7" name="object 7"/>
          <p:cNvSpPr/>
          <p:nvPr/>
        </p:nvSpPr>
        <p:spPr>
          <a:xfrm>
            <a:off x="154686" y="3497579"/>
            <a:ext cx="256540" cy="1334770"/>
          </a:xfrm>
          <a:custGeom>
            <a:avLst/>
            <a:gdLst/>
            <a:ahLst/>
            <a:cxnLst/>
            <a:rect l="l" t="t" r="r" b="b"/>
            <a:pathLst>
              <a:path w="256540" h="1334770">
                <a:moveTo>
                  <a:pt x="0" y="1334770"/>
                </a:moveTo>
                <a:lnTo>
                  <a:pt x="256476" y="1334770"/>
                </a:lnTo>
                <a:lnTo>
                  <a:pt x="256476" y="0"/>
                </a:lnTo>
                <a:lnTo>
                  <a:pt x="0" y="0"/>
                </a:lnTo>
                <a:lnTo>
                  <a:pt x="0" y="1334770"/>
                </a:lnTo>
                <a:close/>
              </a:path>
            </a:pathLst>
          </a:custGeom>
          <a:solidFill>
            <a:srgbClr val="4AACC5"/>
          </a:solidFill>
        </p:spPr>
        <p:txBody>
          <a:bodyPr wrap="square" lIns="0" tIns="0" rIns="0" bIns="0" rtlCol="0"/>
          <a:lstStyle/>
          <a:p>
            <a:endParaRPr/>
          </a:p>
        </p:txBody>
      </p:sp>
      <p:sp>
        <p:nvSpPr>
          <p:cNvPr id="8" name="object 8"/>
          <p:cNvSpPr/>
          <p:nvPr/>
        </p:nvSpPr>
        <p:spPr>
          <a:xfrm>
            <a:off x="154686" y="3241039"/>
            <a:ext cx="2649220" cy="256540"/>
          </a:xfrm>
          <a:custGeom>
            <a:avLst/>
            <a:gdLst/>
            <a:ahLst/>
            <a:cxnLst/>
            <a:rect l="l" t="t" r="r" b="b"/>
            <a:pathLst>
              <a:path w="2649220" h="256539">
                <a:moveTo>
                  <a:pt x="0" y="256539"/>
                </a:moveTo>
                <a:lnTo>
                  <a:pt x="2648712" y="256539"/>
                </a:lnTo>
                <a:lnTo>
                  <a:pt x="2648712" y="0"/>
                </a:lnTo>
                <a:lnTo>
                  <a:pt x="0" y="0"/>
                </a:lnTo>
                <a:lnTo>
                  <a:pt x="0" y="256539"/>
                </a:lnTo>
                <a:close/>
              </a:path>
            </a:pathLst>
          </a:custGeom>
          <a:solidFill>
            <a:srgbClr val="4AACC5"/>
          </a:solidFill>
        </p:spPr>
        <p:txBody>
          <a:bodyPr wrap="square" lIns="0" tIns="0" rIns="0" bIns="0" rtlCol="0"/>
          <a:lstStyle/>
          <a:p>
            <a:endParaRPr/>
          </a:p>
        </p:txBody>
      </p:sp>
      <p:sp>
        <p:nvSpPr>
          <p:cNvPr id="9" name="object 9"/>
          <p:cNvSpPr/>
          <p:nvPr/>
        </p:nvSpPr>
        <p:spPr>
          <a:xfrm>
            <a:off x="154686" y="3240785"/>
            <a:ext cx="2649220" cy="1591310"/>
          </a:xfrm>
          <a:custGeom>
            <a:avLst/>
            <a:gdLst/>
            <a:ahLst/>
            <a:cxnLst/>
            <a:rect l="l" t="t" r="r" b="b"/>
            <a:pathLst>
              <a:path w="2649220" h="1591310">
                <a:moveTo>
                  <a:pt x="2648712" y="0"/>
                </a:moveTo>
                <a:lnTo>
                  <a:pt x="2648712" y="256286"/>
                </a:lnTo>
                <a:lnTo>
                  <a:pt x="256476" y="256286"/>
                </a:lnTo>
                <a:lnTo>
                  <a:pt x="256476" y="1591056"/>
                </a:lnTo>
                <a:lnTo>
                  <a:pt x="0" y="1591056"/>
                </a:lnTo>
                <a:lnTo>
                  <a:pt x="0" y="0"/>
                </a:lnTo>
                <a:lnTo>
                  <a:pt x="2648712" y="0"/>
                </a:lnTo>
                <a:close/>
              </a:path>
            </a:pathLst>
          </a:custGeom>
          <a:ln w="25908">
            <a:solidFill>
              <a:srgbClr val="4AACC5"/>
            </a:solidFill>
          </a:ln>
        </p:spPr>
        <p:txBody>
          <a:bodyPr wrap="square" lIns="0" tIns="0" rIns="0" bIns="0" rtlCol="0"/>
          <a:lstStyle/>
          <a:p>
            <a:endParaRPr/>
          </a:p>
        </p:txBody>
      </p:sp>
      <p:sp>
        <p:nvSpPr>
          <p:cNvPr id="10" name="object 10"/>
          <p:cNvSpPr/>
          <p:nvPr/>
        </p:nvSpPr>
        <p:spPr>
          <a:xfrm>
            <a:off x="2356866" y="2516885"/>
            <a:ext cx="451484" cy="451484"/>
          </a:xfrm>
          <a:custGeom>
            <a:avLst/>
            <a:gdLst/>
            <a:ahLst/>
            <a:cxnLst/>
            <a:rect l="l" t="t" r="r" b="b"/>
            <a:pathLst>
              <a:path w="451485" h="451485">
                <a:moveTo>
                  <a:pt x="451103" y="0"/>
                </a:moveTo>
                <a:lnTo>
                  <a:pt x="0" y="451103"/>
                </a:lnTo>
                <a:lnTo>
                  <a:pt x="451103" y="451103"/>
                </a:lnTo>
                <a:lnTo>
                  <a:pt x="451103" y="0"/>
                </a:lnTo>
                <a:close/>
              </a:path>
            </a:pathLst>
          </a:custGeom>
          <a:solidFill>
            <a:srgbClr val="48CFAD"/>
          </a:solidFill>
        </p:spPr>
        <p:txBody>
          <a:bodyPr wrap="square" lIns="0" tIns="0" rIns="0" bIns="0" rtlCol="0"/>
          <a:lstStyle/>
          <a:p>
            <a:endParaRPr/>
          </a:p>
        </p:txBody>
      </p:sp>
      <p:sp>
        <p:nvSpPr>
          <p:cNvPr id="11" name="object 11"/>
          <p:cNvSpPr/>
          <p:nvPr/>
        </p:nvSpPr>
        <p:spPr>
          <a:xfrm>
            <a:off x="2356866" y="2516885"/>
            <a:ext cx="451484" cy="451484"/>
          </a:xfrm>
          <a:custGeom>
            <a:avLst/>
            <a:gdLst/>
            <a:ahLst/>
            <a:cxnLst/>
            <a:rect l="l" t="t" r="r" b="b"/>
            <a:pathLst>
              <a:path w="451485" h="451485">
                <a:moveTo>
                  <a:pt x="0" y="451103"/>
                </a:moveTo>
                <a:lnTo>
                  <a:pt x="451103" y="0"/>
                </a:lnTo>
                <a:lnTo>
                  <a:pt x="451103" y="451103"/>
                </a:lnTo>
                <a:lnTo>
                  <a:pt x="0" y="451103"/>
                </a:lnTo>
                <a:close/>
              </a:path>
            </a:pathLst>
          </a:custGeom>
          <a:ln w="25908">
            <a:solidFill>
              <a:srgbClr val="48CFAD"/>
            </a:solidFill>
          </a:ln>
        </p:spPr>
        <p:txBody>
          <a:bodyPr wrap="square" lIns="0" tIns="0" rIns="0" bIns="0" rtlCol="0"/>
          <a:lstStyle/>
          <a:p>
            <a:endParaRPr/>
          </a:p>
        </p:txBody>
      </p:sp>
      <p:sp>
        <p:nvSpPr>
          <p:cNvPr id="12" name="object 12"/>
          <p:cNvSpPr/>
          <p:nvPr/>
        </p:nvSpPr>
        <p:spPr>
          <a:xfrm>
            <a:off x="3082289" y="2773679"/>
            <a:ext cx="256540" cy="1334770"/>
          </a:xfrm>
          <a:custGeom>
            <a:avLst/>
            <a:gdLst/>
            <a:ahLst/>
            <a:cxnLst/>
            <a:rect l="l" t="t" r="r" b="b"/>
            <a:pathLst>
              <a:path w="256539" h="1334770">
                <a:moveTo>
                  <a:pt x="0" y="1334770"/>
                </a:moveTo>
                <a:lnTo>
                  <a:pt x="256539" y="1334770"/>
                </a:lnTo>
                <a:lnTo>
                  <a:pt x="256539" y="0"/>
                </a:lnTo>
                <a:lnTo>
                  <a:pt x="0" y="0"/>
                </a:lnTo>
                <a:lnTo>
                  <a:pt x="0" y="1334770"/>
                </a:lnTo>
                <a:close/>
              </a:path>
            </a:pathLst>
          </a:custGeom>
          <a:solidFill>
            <a:srgbClr val="46D771"/>
          </a:solidFill>
        </p:spPr>
        <p:txBody>
          <a:bodyPr wrap="square" lIns="0" tIns="0" rIns="0" bIns="0" rtlCol="0"/>
          <a:lstStyle/>
          <a:p>
            <a:endParaRPr/>
          </a:p>
        </p:txBody>
      </p:sp>
      <p:sp>
        <p:nvSpPr>
          <p:cNvPr id="13" name="object 13"/>
          <p:cNvSpPr/>
          <p:nvPr/>
        </p:nvSpPr>
        <p:spPr>
          <a:xfrm>
            <a:off x="3082289" y="2517139"/>
            <a:ext cx="2647315" cy="256540"/>
          </a:xfrm>
          <a:custGeom>
            <a:avLst/>
            <a:gdLst/>
            <a:ahLst/>
            <a:cxnLst/>
            <a:rect l="l" t="t" r="r" b="b"/>
            <a:pathLst>
              <a:path w="2647315" h="256539">
                <a:moveTo>
                  <a:pt x="0" y="256539"/>
                </a:moveTo>
                <a:lnTo>
                  <a:pt x="2647188" y="256539"/>
                </a:lnTo>
                <a:lnTo>
                  <a:pt x="2647188" y="0"/>
                </a:lnTo>
                <a:lnTo>
                  <a:pt x="0" y="0"/>
                </a:lnTo>
                <a:lnTo>
                  <a:pt x="0" y="256539"/>
                </a:lnTo>
                <a:close/>
              </a:path>
            </a:pathLst>
          </a:custGeom>
          <a:solidFill>
            <a:srgbClr val="46D771"/>
          </a:solidFill>
        </p:spPr>
        <p:txBody>
          <a:bodyPr wrap="square" lIns="0" tIns="0" rIns="0" bIns="0" rtlCol="0"/>
          <a:lstStyle/>
          <a:p>
            <a:endParaRPr/>
          </a:p>
        </p:txBody>
      </p:sp>
      <p:sp>
        <p:nvSpPr>
          <p:cNvPr id="14" name="object 14"/>
          <p:cNvSpPr/>
          <p:nvPr/>
        </p:nvSpPr>
        <p:spPr>
          <a:xfrm>
            <a:off x="3082289" y="2516885"/>
            <a:ext cx="2647315" cy="1591310"/>
          </a:xfrm>
          <a:custGeom>
            <a:avLst/>
            <a:gdLst/>
            <a:ahLst/>
            <a:cxnLst/>
            <a:rect l="l" t="t" r="r" b="b"/>
            <a:pathLst>
              <a:path w="2647315" h="1591310">
                <a:moveTo>
                  <a:pt x="2647188" y="0"/>
                </a:moveTo>
                <a:lnTo>
                  <a:pt x="2647188" y="256286"/>
                </a:lnTo>
                <a:lnTo>
                  <a:pt x="256539" y="256286"/>
                </a:lnTo>
                <a:lnTo>
                  <a:pt x="256539" y="1591056"/>
                </a:lnTo>
                <a:lnTo>
                  <a:pt x="0" y="1591056"/>
                </a:lnTo>
                <a:lnTo>
                  <a:pt x="0" y="0"/>
                </a:lnTo>
                <a:lnTo>
                  <a:pt x="2647188" y="0"/>
                </a:lnTo>
                <a:close/>
              </a:path>
            </a:pathLst>
          </a:custGeom>
          <a:ln w="25908">
            <a:solidFill>
              <a:srgbClr val="46D771"/>
            </a:solidFill>
          </a:ln>
        </p:spPr>
        <p:txBody>
          <a:bodyPr wrap="square" lIns="0" tIns="0" rIns="0" bIns="0" rtlCol="0"/>
          <a:lstStyle/>
          <a:p>
            <a:endParaRPr/>
          </a:p>
        </p:txBody>
      </p:sp>
      <p:sp>
        <p:nvSpPr>
          <p:cNvPr id="15" name="object 15"/>
          <p:cNvSpPr/>
          <p:nvPr/>
        </p:nvSpPr>
        <p:spPr>
          <a:xfrm>
            <a:off x="5284470" y="1792985"/>
            <a:ext cx="451484" cy="451484"/>
          </a:xfrm>
          <a:custGeom>
            <a:avLst/>
            <a:gdLst/>
            <a:ahLst/>
            <a:cxnLst/>
            <a:rect l="l" t="t" r="r" b="b"/>
            <a:pathLst>
              <a:path w="451485" h="451485">
                <a:moveTo>
                  <a:pt x="451103" y="0"/>
                </a:moveTo>
                <a:lnTo>
                  <a:pt x="0" y="451103"/>
                </a:lnTo>
                <a:lnTo>
                  <a:pt x="451103" y="451103"/>
                </a:lnTo>
                <a:lnTo>
                  <a:pt x="451103" y="0"/>
                </a:lnTo>
                <a:close/>
              </a:path>
            </a:pathLst>
          </a:custGeom>
          <a:solidFill>
            <a:srgbClr val="5FE046"/>
          </a:solidFill>
        </p:spPr>
        <p:txBody>
          <a:bodyPr wrap="square" lIns="0" tIns="0" rIns="0" bIns="0" rtlCol="0"/>
          <a:lstStyle/>
          <a:p>
            <a:endParaRPr/>
          </a:p>
        </p:txBody>
      </p:sp>
      <p:sp>
        <p:nvSpPr>
          <p:cNvPr id="16" name="object 16"/>
          <p:cNvSpPr/>
          <p:nvPr/>
        </p:nvSpPr>
        <p:spPr>
          <a:xfrm>
            <a:off x="5284470" y="1792985"/>
            <a:ext cx="451484" cy="451484"/>
          </a:xfrm>
          <a:custGeom>
            <a:avLst/>
            <a:gdLst/>
            <a:ahLst/>
            <a:cxnLst/>
            <a:rect l="l" t="t" r="r" b="b"/>
            <a:pathLst>
              <a:path w="451485" h="451485">
                <a:moveTo>
                  <a:pt x="0" y="451103"/>
                </a:moveTo>
                <a:lnTo>
                  <a:pt x="451103" y="0"/>
                </a:lnTo>
                <a:lnTo>
                  <a:pt x="451103" y="451103"/>
                </a:lnTo>
                <a:lnTo>
                  <a:pt x="0" y="451103"/>
                </a:lnTo>
                <a:close/>
              </a:path>
            </a:pathLst>
          </a:custGeom>
          <a:ln w="25908">
            <a:solidFill>
              <a:srgbClr val="5FE046"/>
            </a:solidFill>
          </a:ln>
        </p:spPr>
        <p:txBody>
          <a:bodyPr wrap="square" lIns="0" tIns="0" rIns="0" bIns="0" rtlCol="0"/>
          <a:lstStyle/>
          <a:p>
            <a:endParaRPr/>
          </a:p>
        </p:txBody>
      </p:sp>
      <p:sp>
        <p:nvSpPr>
          <p:cNvPr id="17" name="object 17"/>
          <p:cNvSpPr/>
          <p:nvPr/>
        </p:nvSpPr>
        <p:spPr>
          <a:xfrm>
            <a:off x="6008370" y="2048510"/>
            <a:ext cx="257175" cy="1336040"/>
          </a:xfrm>
          <a:custGeom>
            <a:avLst/>
            <a:gdLst/>
            <a:ahLst/>
            <a:cxnLst/>
            <a:rect l="l" t="t" r="r" b="b"/>
            <a:pathLst>
              <a:path w="257175" h="1336039">
                <a:moveTo>
                  <a:pt x="0" y="1336040"/>
                </a:moveTo>
                <a:lnTo>
                  <a:pt x="256666" y="1336040"/>
                </a:lnTo>
                <a:lnTo>
                  <a:pt x="256666" y="0"/>
                </a:lnTo>
                <a:lnTo>
                  <a:pt x="0" y="0"/>
                </a:lnTo>
                <a:lnTo>
                  <a:pt x="0" y="1336040"/>
                </a:lnTo>
                <a:close/>
              </a:path>
            </a:pathLst>
          </a:custGeom>
          <a:solidFill>
            <a:srgbClr val="ACE946"/>
          </a:solidFill>
        </p:spPr>
        <p:txBody>
          <a:bodyPr wrap="square" lIns="0" tIns="0" rIns="0" bIns="0" rtlCol="0"/>
          <a:lstStyle/>
          <a:p>
            <a:endParaRPr/>
          </a:p>
        </p:txBody>
      </p:sp>
      <p:sp>
        <p:nvSpPr>
          <p:cNvPr id="18" name="object 18"/>
          <p:cNvSpPr/>
          <p:nvPr/>
        </p:nvSpPr>
        <p:spPr>
          <a:xfrm>
            <a:off x="6008370" y="1791970"/>
            <a:ext cx="2649220" cy="256540"/>
          </a:xfrm>
          <a:custGeom>
            <a:avLst/>
            <a:gdLst/>
            <a:ahLst/>
            <a:cxnLst/>
            <a:rect l="l" t="t" r="r" b="b"/>
            <a:pathLst>
              <a:path w="2649220" h="256539">
                <a:moveTo>
                  <a:pt x="0" y="256539"/>
                </a:moveTo>
                <a:lnTo>
                  <a:pt x="2648711" y="256539"/>
                </a:lnTo>
                <a:lnTo>
                  <a:pt x="2648711" y="0"/>
                </a:lnTo>
                <a:lnTo>
                  <a:pt x="0" y="0"/>
                </a:lnTo>
                <a:lnTo>
                  <a:pt x="0" y="256539"/>
                </a:lnTo>
                <a:close/>
              </a:path>
            </a:pathLst>
          </a:custGeom>
          <a:solidFill>
            <a:srgbClr val="ACE946"/>
          </a:solidFill>
        </p:spPr>
        <p:txBody>
          <a:bodyPr wrap="square" lIns="0" tIns="0" rIns="0" bIns="0" rtlCol="0"/>
          <a:lstStyle/>
          <a:p>
            <a:endParaRPr/>
          </a:p>
        </p:txBody>
      </p:sp>
      <p:sp>
        <p:nvSpPr>
          <p:cNvPr id="19" name="object 19"/>
          <p:cNvSpPr/>
          <p:nvPr/>
        </p:nvSpPr>
        <p:spPr>
          <a:xfrm>
            <a:off x="6008370" y="1791461"/>
            <a:ext cx="2649220" cy="1592580"/>
          </a:xfrm>
          <a:custGeom>
            <a:avLst/>
            <a:gdLst/>
            <a:ahLst/>
            <a:cxnLst/>
            <a:rect l="l" t="t" r="r" b="b"/>
            <a:pathLst>
              <a:path w="2649220" h="1592579">
                <a:moveTo>
                  <a:pt x="2648711" y="0"/>
                </a:moveTo>
                <a:lnTo>
                  <a:pt x="2648711" y="256539"/>
                </a:lnTo>
                <a:lnTo>
                  <a:pt x="256666" y="256539"/>
                </a:lnTo>
                <a:lnTo>
                  <a:pt x="256666" y="1592579"/>
                </a:lnTo>
                <a:lnTo>
                  <a:pt x="0" y="1592579"/>
                </a:lnTo>
                <a:lnTo>
                  <a:pt x="0" y="0"/>
                </a:lnTo>
                <a:lnTo>
                  <a:pt x="2648711" y="0"/>
                </a:lnTo>
                <a:close/>
              </a:path>
            </a:pathLst>
          </a:custGeom>
          <a:ln w="25908">
            <a:solidFill>
              <a:srgbClr val="ACE946"/>
            </a:solidFill>
          </a:ln>
        </p:spPr>
        <p:txBody>
          <a:bodyPr wrap="square" lIns="0" tIns="0" rIns="0" bIns="0" rtlCol="0"/>
          <a:lstStyle/>
          <a:p>
            <a:endParaRPr/>
          </a:p>
        </p:txBody>
      </p:sp>
      <p:sp>
        <p:nvSpPr>
          <p:cNvPr id="20" name="object 20"/>
          <p:cNvSpPr txBox="1"/>
          <p:nvPr/>
        </p:nvSpPr>
        <p:spPr>
          <a:xfrm>
            <a:off x="6380734" y="2107310"/>
            <a:ext cx="1548765" cy="521334"/>
          </a:xfrm>
          <a:prstGeom prst="rect">
            <a:avLst/>
          </a:prstGeom>
        </p:spPr>
        <p:txBody>
          <a:bodyPr vert="horz" wrap="square" lIns="0" tIns="0" rIns="0" bIns="0" rtlCol="0">
            <a:spAutoFit/>
          </a:bodyPr>
          <a:lstStyle/>
          <a:p>
            <a:pPr marL="12700">
              <a:lnSpc>
                <a:spcPct val="100000"/>
              </a:lnSpc>
            </a:pPr>
            <a:r>
              <a:rPr sz="3200" dirty="0">
                <a:latin typeface="Calibri"/>
                <a:cs typeface="Calibri"/>
              </a:rPr>
              <a:t>Amb</a:t>
            </a:r>
            <a:r>
              <a:rPr sz="3200" spc="-15" dirty="0">
                <a:latin typeface="Calibri"/>
                <a:cs typeface="Calibri"/>
              </a:rPr>
              <a:t>i</a:t>
            </a:r>
            <a:r>
              <a:rPr sz="3200" dirty="0">
                <a:latin typeface="Calibri"/>
                <a:cs typeface="Calibri"/>
              </a:rPr>
              <a:t>t</a:t>
            </a:r>
            <a:r>
              <a:rPr sz="3200" spc="-10" dirty="0">
                <a:latin typeface="Calibri"/>
                <a:cs typeface="Calibri"/>
              </a:rPr>
              <a:t>i</a:t>
            </a:r>
            <a:r>
              <a:rPr sz="3200" spc="-5" dirty="0">
                <a:latin typeface="Calibri"/>
                <a:cs typeface="Calibri"/>
              </a:rPr>
              <a:t>on</a:t>
            </a:r>
            <a:endParaRPr sz="3200">
              <a:latin typeface="Calibri"/>
              <a:cs typeface="Calibri"/>
            </a:endParaRPr>
          </a:p>
        </p:txBody>
      </p:sp>
      <p:sp>
        <p:nvSpPr>
          <p:cNvPr id="21" name="object 21"/>
          <p:cNvSpPr/>
          <p:nvPr/>
        </p:nvSpPr>
        <p:spPr>
          <a:xfrm>
            <a:off x="8212073" y="1069086"/>
            <a:ext cx="451484" cy="451484"/>
          </a:xfrm>
          <a:custGeom>
            <a:avLst/>
            <a:gdLst/>
            <a:ahLst/>
            <a:cxnLst/>
            <a:rect l="l" t="t" r="r" b="b"/>
            <a:pathLst>
              <a:path w="451484" h="451484">
                <a:moveTo>
                  <a:pt x="451103" y="0"/>
                </a:moveTo>
                <a:lnTo>
                  <a:pt x="0" y="451103"/>
                </a:lnTo>
                <a:lnTo>
                  <a:pt x="451103" y="451103"/>
                </a:lnTo>
                <a:lnTo>
                  <a:pt x="451103" y="0"/>
                </a:lnTo>
                <a:close/>
              </a:path>
            </a:pathLst>
          </a:custGeom>
          <a:solidFill>
            <a:srgbClr val="EFE046"/>
          </a:solidFill>
        </p:spPr>
        <p:txBody>
          <a:bodyPr wrap="square" lIns="0" tIns="0" rIns="0" bIns="0" rtlCol="0"/>
          <a:lstStyle/>
          <a:p>
            <a:endParaRPr/>
          </a:p>
        </p:txBody>
      </p:sp>
      <p:sp>
        <p:nvSpPr>
          <p:cNvPr id="22" name="object 22"/>
          <p:cNvSpPr/>
          <p:nvPr/>
        </p:nvSpPr>
        <p:spPr>
          <a:xfrm>
            <a:off x="8212073" y="1069086"/>
            <a:ext cx="451484" cy="451484"/>
          </a:xfrm>
          <a:custGeom>
            <a:avLst/>
            <a:gdLst/>
            <a:ahLst/>
            <a:cxnLst/>
            <a:rect l="l" t="t" r="r" b="b"/>
            <a:pathLst>
              <a:path w="451484" h="451484">
                <a:moveTo>
                  <a:pt x="0" y="451103"/>
                </a:moveTo>
                <a:lnTo>
                  <a:pt x="451103" y="0"/>
                </a:lnTo>
                <a:lnTo>
                  <a:pt x="451103" y="451103"/>
                </a:lnTo>
                <a:lnTo>
                  <a:pt x="0" y="451103"/>
                </a:lnTo>
                <a:close/>
              </a:path>
            </a:pathLst>
          </a:custGeom>
          <a:ln w="25908">
            <a:solidFill>
              <a:srgbClr val="EFE046"/>
            </a:solidFill>
          </a:ln>
        </p:spPr>
        <p:txBody>
          <a:bodyPr wrap="square" lIns="0" tIns="0" rIns="0" bIns="0" rtlCol="0"/>
          <a:lstStyle/>
          <a:p>
            <a:endParaRPr/>
          </a:p>
        </p:txBody>
      </p:sp>
      <p:sp>
        <p:nvSpPr>
          <p:cNvPr id="23" name="object 23"/>
          <p:cNvSpPr/>
          <p:nvPr/>
        </p:nvSpPr>
        <p:spPr>
          <a:xfrm>
            <a:off x="8935973" y="1324610"/>
            <a:ext cx="257175" cy="1336040"/>
          </a:xfrm>
          <a:custGeom>
            <a:avLst/>
            <a:gdLst/>
            <a:ahLst/>
            <a:cxnLst/>
            <a:rect l="l" t="t" r="r" b="b"/>
            <a:pathLst>
              <a:path w="257175" h="1336039">
                <a:moveTo>
                  <a:pt x="0" y="1336040"/>
                </a:moveTo>
                <a:lnTo>
                  <a:pt x="256667" y="1336040"/>
                </a:lnTo>
                <a:lnTo>
                  <a:pt x="256667" y="0"/>
                </a:lnTo>
                <a:lnTo>
                  <a:pt x="0" y="0"/>
                </a:lnTo>
                <a:lnTo>
                  <a:pt x="0" y="1336040"/>
                </a:lnTo>
                <a:close/>
              </a:path>
            </a:pathLst>
          </a:custGeom>
          <a:solidFill>
            <a:srgbClr val="F79546"/>
          </a:solidFill>
        </p:spPr>
        <p:txBody>
          <a:bodyPr wrap="square" lIns="0" tIns="0" rIns="0" bIns="0" rtlCol="0"/>
          <a:lstStyle/>
          <a:p>
            <a:endParaRPr/>
          </a:p>
        </p:txBody>
      </p:sp>
      <p:sp>
        <p:nvSpPr>
          <p:cNvPr id="24" name="object 24"/>
          <p:cNvSpPr/>
          <p:nvPr/>
        </p:nvSpPr>
        <p:spPr>
          <a:xfrm>
            <a:off x="8935973" y="1068069"/>
            <a:ext cx="2649220" cy="256540"/>
          </a:xfrm>
          <a:custGeom>
            <a:avLst/>
            <a:gdLst/>
            <a:ahLst/>
            <a:cxnLst/>
            <a:rect l="l" t="t" r="r" b="b"/>
            <a:pathLst>
              <a:path w="2649220" h="256540">
                <a:moveTo>
                  <a:pt x="0" y="256539"/>
                </a:moveTo>
                <a:lnTo>
                  <a:pt x="2648711" y="256539"/>
                </a:lnTo>
                <a:lnTo>
                  <a:pt x="2648711" y="0"/>
                </a:lnTo>
                <a:lnTo>
                  <a:pt x="0" y="0"/>
                </a:lnTo>
                <a:lnTo>
                  <a:pt x="0" y="256539"/>
                </a:lnTo>
                <a:close/>
              </a:path>
            </a:pathLst>
          </a:custGeom>
          <a:solidFill>
            <a:srgbClr val="F79546"/>
          </a:solidFill>
        </p:spPr>
        <p:txBody>
          <a:bodyPr wrap="square" lIns="0" tIns="0" rIns="0" bIns="0" rtlCol="0"/>
          <a:lstStyle/>
          <a:p>
            <a:endParaRPr/>
          </a:p>
        </p:txBody>
      </p:sp>
      <p:sp>
        <p:nvSpPr>
          <p:cNvPr id="25" name="object 25"/>
          <p:cNvSpPr/>
          <p:nvPr/>
        </p:nvSpPr>
        <p:spPr>
          <a:xfrm>
            <a:off x="8935973" y="1067561"/>
            <a:ext cx="2649220" cy="1592580"/>
          </a:xfrm>
          <a:custGeom>
            <a:avLst/>
            <a:gdLst/>
            <a:ahLst/>
            <a:cxnLst/>
            <a:rect l="l" t="t" r="r" b="b"/>
            <a:pathLst>
              <a:path w="2649220" h="1592580">
                <a:moveTo>
                  <a:pt x="2648711" y="0"/>
                </a:moveTo>
                <a:lnTo>
                  <a:pt x="2648711" y="256539"/>
                </a:lnTo>
                <a:lnTo>
                  <a:pt x="256667" y="256539"/>
                </a:lnTo>
                <a:lnTo>
                  <a:pt x="256667" y="1592579"/>
                </a:lnTo>
                <a:lnTo>
                  <a:pt x="0" y="1592579"/>
                </a:lnTo>
                <a:lnTo>
                  <a:pt x="0" y="0"/>
                </a:lnTo>
                <a:lnTo>
                  <a:pt x="2648711" y="0"/>
                </a:lnTo>
                <a:close/>
              </a:path>
            </a:pathLst>
          </a:custGeom>
          <a:ln w="25908">
            <a:solidFill>
              <a:srgbClr val="F79546"/>
            </a:solidFill>
          </a:ln>
        </p:spPr>
        <p:txBody>
          <a:bodyPr wrap="square" lIns="0" tIns="0" rIns="0" bIns="0" rtlCol="0"/>
          <a:lstStyle/>
          <a:p>
            <a:endParaRPr/>
          </a:p>
        </p:txBody>
      </p:sp>
      <p:sp>
        <p:nvSpPr>
          <p:cNvPr id="26" name="object 26"/>
          <p:cNvSpPr txBox="1"/>
          <p:nvPr/>
        </p:nvSpPr>
        <p:spPr>
          <a:xfrm>
            <a:off x="9308338" y="1382776"/>
            <a:ext cx="2150745" cy="492443"/>
          </a:xfrm>
          <a:prstGeom prst="rect">
            <a:avLst/>
          </a:prstGeom>
        </p:spPr>
        <p:txBody>
          <a:bodyPr vert="horz" wrap="square" lIns="0" tIns="0" rIns="0" bIns="0" rtlCol="0">
            <a:spAutoFit/>
          </a:bodyPr>
          <a:lstStyle/>
          <a:p>
            <a:pPr marL="12700">
              <a:lnSpc>
                <a:spcPct val="100000"/>
              </a:lnSpc>
            </a:pPr>
            <a:r>
              <a:rPr lang="de-DE" sz="3200" spc="-60" dirty="0">
                <a:latin typeface="Calibri"/>
                <a:cs typeface="Calibri"/>
              </a:rPr>
              <a:t>Collaboration</a:t>
            </a:r>
            <a:endParaRPr sz="3200" dirty="0">
              <a:latin typeface="Calibri"/>
              <a:cs typeface="Calibri"/>
            </a:endParaRPr>
          </a:p>
        </p:txBody>
      </p:sp>
      <p:sp>
        <p:nvSpPr>
          <p:cNvPr id="27" name="object 27"/>
          <p:cNvSpPr txBox="1"/>
          <p:nvPr/>
        </p:nvSpPr>
        <p:spPr>
          <a:xfrm>
            <a:off x="525576" y="3556254"/>
            <a:ext cx="2123440" cy="1706245"/>
          </a:xfrm>
          <a:prstGeom prst="rect">
            <a:avLst/>
          </a:prstGeom>
        </p:spPr>
        <p:txBody>
          <a:bodyPr vert="horz" wrap="square" lIns="0" tIns="0" rIns="0" bIns="0" rtlCol="0">
            <a:spAutoFit/>
          </a:bodyPr>
          <a:lstStyle/>
          <a:p>
            <a:pPr marL="12700">
              <a:lnSpc>
                <a:spcPct val="100000"/>
              </a:lnSpc>
            </a:pPr>
            <a:r>
              <a:rPr sz="3200" spc="-10" dirty="0">
                <a:latin typeface="Calibri"/>
                <a:cs typeface="Calibri"/>
              </a:rPr>
              <a:t>Participation</a:t>
            </a:r>
            <a:endParaRPr sz="3200" dirty="0">
              <a:latin typeface="Calibri"/>
              <a:cs typeface="Calibri"/>
            </a:endParaRPr>
          </a:p>
          <a:p>
            <a:pPr marL="79375" marR="434975">
              <a:lnSpc>
                <a:spcPct val="150100"/>
              </a:lnSpc>
              <a:spcBef>
                <a:spcPts val="1939"/>
              </a:spcBef>
            </a:pPr>
            <a:r>
              <a:rPr sz="1400" dirty="0">
                <a:latin typeface="Arial"/>
                <a:cs typeface="Arial"/>
              </a:rPr>
              <a:t>Encourage </a:t>
            </a:r>
            <a:r>
              <a:rPr sz="1400" spc="-5" dirty="0">
                <a:latin typeface="Arial"/>
                <a:cs typeface="Arial"/>
              </a:rPr>
              <a:t>your  </a:t>
            </a:r>
            <a:r>
              <a:rPr sz="1400" dirty="0">
                <a:latin typeface="Arial"/>
                <a:cs typeface="Arial"/>
              </a:rPr>
              <a:t>suppliers to</a:t>
            </a:r>
            <a:r>
              <a:rPr sz="1400" spc="-114" dirty="0">
                <a:latin typeface="Arial"/>
                <a:cs typeface="Arial"/>
              </a:rPr>
              <a:t> </a:t>
            </a:r>
            <a:r>
              <a:rPr sz="1400" b="1" dirty="0">
                <a:latin typeface="Arial"/>
                <a:cs typeface="Arial"/>
              </a:rPr>
              <a:t>disclose</a:t>
            </a:r>
            <a:r>
              <a:rPr sz="1400" dirty="0">
                <a:latin typeface="Arial"/>
                <a:cs typeface="Arial"/>
              </a:rPr>
              <a:t>  to</a:t>
            </a:r>
            <a:r>
              <a:rPr sz="1400" spc="-114" dirty="0">
                <a:latin typeface="Arial"/>
                <a:cs typeface="Arial"/>
              </a:rPr>
              <a:t> </a:t>
            </a:r>
            <a:r>
              <a:rPr sz="1400" spc="-5" dirty="0">
                <a:latin typeface="Arial"/>
                <a:cs typeface="Arial"/>
              </a:rPr>
              <a:t>CDP</a:t>
            </a:r>
            <a:endParaRPr sz="1400" dirty="0">
              <a:latin typeface="Arial"/>
              <a:cs typeface="Arial"/>
            </a:endParaRPr>
          </a:p>
        </p:txBody>
      </p:sp>
      <p:sp>
        <p:nvSpPr>
          <p:cNvPr id="28" name="object 28"/>
          <p:cNvSpPr txBox="1"/>
          <p:nvPr/>
        </p:nvSpPr>
        <p:spPr>
          <a:xfrm>
            <a:off x="3453129" y="2831846"/>
            <a:ext cx="1648460" cy="927100"/>
          </a:xfrm>
          <a:prstGeom prst="rect">
            <a:avLst/>
          </a:prstGeom>
        </p:spPr>
        <p:txBody>
          <a:bodyPr vert="horz" wrap="square" lIns="0" tIns="0" rIns="0" bIns="0" rtlCol="0">
            <a:spAutoFit/>
          </a:bodyPr>
          <a:lstStyle/>
          <a:p>
            <a:pPr marL="12700">
              <a:lnSpc>
                <a:spcPct val="100000"/>
              </a:lnSpc>
            </a:pPr>
            <a:r>
              <a:rPr sz="3200" spc="-60" dirty="0">
                <a:latin typeface="Calibri"/>
                <a:cs typeface="Calibri"/>
              </a:rPr>
              <a:t>R</a:t>
            </a:r>
            <a:r>
              <a:rPr sz="3200" dirty="0">
                <a:latin typeface="Calibri"/>
                <a:cs typeface="Calibri"/>
              </a:rPr>
              <a:t>eporting</a:t>
            </a:r>
            <a:endParaRPr sz="3200">
              <a:latin typeface="Calibri"/>
              <a:cs typeface="Calibri"/>
            </a:endParaRPr>
          </a:p>
          <a:p>
            <a:pPr marL="69215">
              <a:lnSpc>
                <a:spcPct val="100000"/>
              </a:lnSpc>
              <a:spcBef>
                <a:spcPts val="1685"/>
              </a:spcBef>
            </a:pPr>
            <a:r>
              <a:rPr sz="1400" b="1" dirty="0">
                <a:latin typeface="Arial"/>
                <a:cs typeface="Arial"/>
              </a:rPr>
              <a:t>KPIs</a:t>
            </a:r>
            <a:r>
              <a:rPr sz="1400" dirty="0">
                <a:latin typeface="Arial"/>
                <a:cs typeface="Arial"/>
              </a:rPr>
              <a:t>:</a:t>
            </a:r>
            <a:endParaRPr sz="1400">
              <a:latin typeface="Arial"/>
              <a:cs typeface="Arial"/>
            </a:endParaRPr>
          </a:p>
        </p:txBody>
      </p:sp>
      <p:sp>
        <p:nvSpPr>
          <p:cNvPr id="29" name="object 29"/>
          <p:cNvSpPr txBox="1"/>
          <p:nvPr/>
        </p:nvSpPr>
        <p:spPr>
          <a:xfrm>
            <a:off x="3509898" y="3896741"/>
            <a:ext cx="2286000" cy="1218282"/>
          </a:xfrm>
          <a:prstGeom prst="rect">
            <a:avLst/>
          </a:prstGeom>
        </p:spPr>
        <p:txBody>
          <a:bodyPr vert="horz" wrap="square" lIns="0" tIns="0" rIns="0" bIns="0" rtlCol="0">
            <a:spAutoFit/>
          </a:bodyPr>
          <a:lstStyle/>
          <a:p>
            <a:pPr marL="299085" indent="-286385">
              <a:lnSpc>
                <a:spcPct val="100000"/>
              </a:lnSpc>
              <a:buClr>
                <a:srgbClr val="B42D3D"/>
              </a:buClr>
              <a:buFont typeface="MS UI Gothic"/>
              <a:buChar char="▪"/>
              <a:tabLst>
                <a:tab pos="299085" algn="l"/>
                <a:tab pos="299720" algn="l"/>
              </a:tabLst>
            </a:pPr>
            <a:r>
              <a:rPr sz="1400" dirty="0">
                <a:latin typeface="Arial"/>
                <a:cs typeface="Arial"/>
              </a:rPr>
              <a:t>% of suppliers that</a:t>
            </a:r>
            <a:r>
              <a:rPr sz="1400" spc="-145" dirty="0">
                <a:latin typeface="Arial"/>
                <a:cs typeface="Arial"/>
              </a:rPr>
              <a:t> </a:t>
            </a:r>
            <a:r>
              <a:rPr sz="1400" dirty="0">
                <a:latin typeface="Arial"/>
                <a:cs typeface="Arial"/>
              </a:rPr>
              <a:t>report</a:t>
            </a:r>
          </a:p>
          <a:p>
            <a:pPr marL="299085">
              <a:lnSpc>
                <a:spcPct val="100000"/>
              </a:lnSpc>
              <a:spcBef>
                <a:spcPts val="840"/>
              </a:spcBef>
            </a:pPr>
            <a:r>
              <a:rPr sz="1400" b="1" dirty="0">
                <a:latin typeface="Arial"/>
                <a:cs typeface="Arial"/>
              </a:rPr>
              <a:t>risks &amp;</a:t>
            </a:r>
            <a:r>
              <a:rPr sz="1400" b="1" spc="-110" dirty="0">
                <a:latin typeface="Arial"/>
                <a:cs typeface="Arial"/>
              </a:rPr>
              <a:t> </a:t>
            </a:r>
            <a:r>
              <a:rPr sz="1400" b="1" dirty="0">
                <a:latin typeface="Arial"/>
                <a:cs typeface="Arial"/>
              </a:rPr>
              <a:t>opportunities</a:t>
            </a:r>
          </a:p>
          <a:p>
            <a:pPr marL="299085" marR="170815" indent="-286385">
              <a:lnSpc>
                <a:spcPct val="150000"/>
              </a:lnSpc>
              <a:spcBef>
                <a:spcPts val="335"/>
              </a:spcBef>
              <a:buClr>
                <a:srgbClr val="B42D3D"/>
              </a:buClr>
              <a:buFont typeface="MS UI Gothic"/>
              <a:buChar char="▪"/>
              <a:tabLst>
                <a:tab pos="299085" algn="l"/>
                <a:tab pos="299720" algn="l"/>
              </a:tabLst>
            </a:pPr>
            <a:r>
              <a:rPr sz="1400" dirty="0">
                <a:latin typeface="Arial"/>
                <a:cs typeface="Arial"/>
              </a:rPr>
              <a:t># of suppliers</a:t>
            </a:r>
            <a:r>
              <a:rPr sz="1400" spc="-130" dirty="0">
                <a:latin typeface="Arial"/>
                <a:cs typeface="Arial"/>
              </a:rPr>
              <a:t> </a:t>
            </a:r>
            <a:r>
              <a:rPr sz="1400" dirty="0">
                <a:latin typeface="Arial"/>
                <a:cs typeface="Arial"/>
              </a:rPr>
              <a:t>reporting  </a:t>
            </a:r>
            <a:r>
              <a:rPr sz="1400" b="1" dirty="0">
                <a:latin typeface="Arial"/>
                <a:cs typeface="Arial"/>
              </a:rPr>
              <a:t>S1</a:t>
            </a:r>
            <a:r>
              <a:rPr lang="en-GB" sz="1400" b="1" dirty="0">
                <a:latin typeface="Arial"/>
                <a:cs typeface="Arial"/>
              </a:rPr>
              <a:t>, </a:t>
            </a:r>
            <a:r>
              <a:rPr sz="1400" b="1" dirty="0">
                <a:latin typeface="Arial"/>
                <a:cs typeface="Arial"/>
              </a:rPr>
              <a:t>S2</a:t>
            </a:r>
            <a:r>
              <a:rPr lang="de-DE" sz="1400" b="1" dirty="0">
                <a:latin typeface="Arial"/>
                <a:cs typeface="Arial"/>
              </a:rPr>
              <a:t> &amp; S3</a:t>
            </a:r>
            <a:r>
              <a:rPr sz="1400" b="1" spc="-95" dirty="0">
                <a:latin typeface="Arial"/>
                <a:cs typeface="Arial"/>
              </a:rPr>
              <a:t> </a:t>
            </a:r>
            <a:r>
              <a:rPr sz="1400" dirty="0">
                <a:latin typeface="Arial"/>
                <a:cs typeface="Arial"/>
              </a:rPr>
              <a:t>emissions</a:t>
            </a:r>
          </a:p>
        </p:txBody>
      </p:sp>
      <p:sp>
        <p:nvSpPr>
          <p:cNvPr id="30" name="object 30"/>
          <p:cNvSpPr txBox="1"/>
          <p:nvPr/>
        </p:nvSpPr>
        <p:spPr>
          <a:xfrm>
            <a:off x="1025448" y="2816605"/>
            <a:ext cx="643890" cy="269875"/>
          </a:xfrm>
          <a:prstGeom prst="rect">
            <a:avLst/>
          </a:prstGeom>
        </p:spPr>
        <p:txBody>
          <a:bodyPr vert="horz" wrap="square" lIns="0" tIns="0" rIns="0" bIns="0" rtlCol="0">
            <a:spAutoFit/>
          </a:bodyPr>
          <a:lstStyle/>
          <a:p>
            <a:pPr marL="12700">
              <a:lnSpc>
                <a:spcPct val="100000"/>
              </a:lnSpc>
            </a:pPr>
            <a:r>
              <a:rPr sz="1700" spc="-45" dirty="0">
                <a:latin typeface="Arial"/>
                <a:cs typeface="Arial"/>
              </a:rPr>
              <a:t>Year</a:t>
            </a:r>
            <a:r>
              <a:rPr sz="1700" spc="-70" dirty="0">
                <a:latin typeface="Arial"/>
                <a:cs typeface="Arial"/>
              </a:rPr>
              <a:t> </a:t>
            </a:r>
            <a:r>
              <a:rPr sz="1700" dirty="0">
                <a:latin typeface="Arial"/>
                <a:cs typeface="Arial"/>
              </a:rPr>
              <a:t>1</a:t>
            </a:r>
            <a:endParaRPr sz="1700">
              <a:latin typeface="Arial"/>
              <a:cs typeface="Arial"/>
            </a:endParaRPr>
          </a:p>
        </p:txBody>
      </p:sp>
      <p:sp>
        <p:nvSpPr>
          <p:cNvPr id="31" name="object 31"/>
          <p:cNvSpPr txBox="1"/>
          <p:nvPr/>
        </p:nvSpPr>
        <p:spPr>
          <a:xfrm>
            <a:off x="4033773" y="2169795"/>
            <a:ext cx="643890" cy="269875"/>
          </a:xfrm>
          <a:prstGeom prst="rect">
            <a:avLst/>
          </a:prstGeom>
        </p:spPr>
        <p:txBody>
          <a:bodyPr vert="horz" wrap="square" lIns="0" tIns="0" rIns="0" bIns="0" rtlCol="0">
            <a:spAutoFit/>
          </a:bodyPr>
          <a:lstStyle/>
          <a:p>
            <a:pPr marL="12700">
              <a:lnSpc>
                <a:spcPct val="100000"/>
              </a:lnSpc>
            </a:pPr>
            <a:r>
              <a:rPr sz="1700" spc="-45" dirty="0">
                <a:latin typeface="Arial"/>
                <a:cs typeface="Arial"/>
              </a:rPr>
              <a:t>Year</a:t>
            </a:r>
            <a:r>
              <a:rPr sz="1700" spc="-70" dirty="0">
                <a:latin typeface="Arial"/>
                <a:cs typeface="Arial"/>
              </a:rPr>
              <a:t> </a:t>
            </a:r>
            <a:r>
              <a:rPr sz="1700" dirty="0">
                <a:latin typeface="Arial"/>
                <a:cs typeface="Arial"/>
              </a:rPr>
              <a:t>2</a:t>
            </a:r>
            <a:endParaRPr sz="1700">
              <a:latin typeface="Arial"/>
              <a:cs typeface="Arial"/>
            </a:endParaRPr>
          </a:p>
        </p:txBody>
      </p:sp>
      <p:sp>
        <p:nvSpPr>
          <p:cNvPr id="32" name="object 32"/>
          <p:cNvSpPr txBox="1"/>
          <p:nvPr/>
        </p:nvSpPr>
        <p:spPr>
          <a:xfrm>
            <a:off x="6993763" y="1422653"/>
            <a:ext cx="643890" cy="269875"/>
          </a:xfrm>
          <a:prstGeom prst="rect">
            <a:avLst/>
          </a:prstGeom>
        </p:spPr>
        <p:txBody>
          <a:bodyPr vert="horz" wrap="square" lIns="0" tIns="0" rIns="0" bIns="0" rtlCol="0">
            <a:spAutoFit/>
          </a:bodyPr>
          <a:lstStyle/>
          <a:p>
            <a:pPr marL="12700">
              <a:lnSpc>
                <a:spcPct val="100000"/>
              </a:lnSpc>
            </a:pPr>
            <a:r>
              <a:rPr sz="1700" spc="-45" dirty="0">
                <a:latin typeface="Arial"/>
                <a:cs typeface="Arial"/>
              </a:rPr>
              <a:t>Year</a:t>
            </a:r>
            <a:r>
              <a:rPr sz="1700" spc="-70" dirty="0">
                <a:latin typeface="Arial"/>
                <a:cs typeface="Arial"/>
              </a:rPr>
              <a:t> </a:t>
            </a:r>
            <a:r>
              <a:rPr lang="de-DE" sz="1700" spc="-70" dirty="0">
                <a:latin typeface="Arial"/>
                <a:cs typeface="Arial"/>
              </a:rPr>
              <a:t>3</a:t>
            </a:r>
            <a:endParaRPr sz="1700" dirty="0">
              <a:latin typeface="Arial"/>
              <a:cs typeface="Arial"/>
            </a:endParaRPr>
          </a:p>
        </p:txBody>
      </p:sp>
      <p:sp>
        <p:nvSpPr>
          <p:cNvPr id="33" name="object 33"/>
          <p:cNvSpPr txBox="1"/>
          <p:nvPr/>
        </p:nvSpPr>
        <p:spPr>
          <a:xfrm>
            <a:off x="9897871" y="739394"/>
            <a:ext cx="643890" cy="269875"/>
          </a:xfrm>
          <a:prstGeom prst="rect">
            <a:avLst/>
          </a:prstGeom>
        </p:spPr>
        <p:txBody>
          <a:bodyPr vert="horz" wrap="square" lIns="0" tIns="0" rIns="0" bIns="0" rtlCol="0">
            <a:spAutoFit/>
          </a:bodyPr>
          <a:lstStyle/>
          <a:p>
            <a:pPr marL="12700">
              <a:lnSpc>
                <a:spcPct val="100000"/>
              </a:lnSpc>
            </a:pPr>
            <a:r>
              <a:rPr sz="1700" spc="-45" dirty="0">
                <a:latin typeface="Arial"/>
                <a:cs typeface="Arial"/>
              </a:rPr>
              <a:t>Year</a:t>
            </a:r>
            <a:r>
              <a:rPr sz="1700" spc="-70" dirty="0">
                <a:latin typeface="Arial"/>
                <a:cs typeface="Arial"/>
              </a:rPr>
              <a:t> </a:t>
            </a:r>
            <a:r>
              <a:rPr lang="de-DE" sz="1700" spc="-70" dirty="0">
                <a:latin typeface="Arial"/>
                <a:cs typeface="Arial"/>
              </a:rPr>
              <a:t>4</a:t>
            </a:r>
            <a:endParaRPr sz="1700" dirty="0">
              <a:latin typeface="Arial"/>
              <a:cs typeface="Arial"/>
            </a:endParaRPr>
          </a:p>
        </p:txBody>
      </p:sp>
      <p:sp>
        <p:nvSpPr>
          <p:cNvPr id="34" name="object 34"/>
          <p:cNvSpPr txBox="1"/>
          <p:nvPr/>
        </p:nvSpPr>
        <p:spPr>
          <a:xfrm>
            <a:off x="6359144" y="2787903"/>
            <a:ext cx="47180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K</a:t>
            </a:r>
            <a:r>
              <a:rPr sz="1400" b="1" dirty="0">
                <a:latin typeface="Arial"/>
                <a:cs typeface="Arial"/>
              </a:rPr>
              <a:t>PIs</a:t>
            </a:r>
            <a:r>
              <a:rPr sz="1400" dirty="0">
                <a:latin typeface="Arial"/>
                <a:cs typeface="Arial"/>
              </a:rPr>
              <a:t>:</a:t>
            </a:r>
            <a:endParaRPr sz="1400">
              <a:latin typeface="Arial"/>
              <a:cs typeface="Arial"/>
            </a:endParaRPr>
          </a:p>
        </p:txBody>
      </p:sp>
      <p:sp>
        <p:nvSpPr>
          <p:cNvPr id="35" name="object 35"/>
          <p:cNvSpPr txBox="1"/>
          <p:nvPr/>
        </p:nvSpPr>
        <p:spPr>
          <a:xfrm>
            <a:off x="6359143" y="3043935"/>
            <a:ext cx="2404491" cy="2339102"/>
          </a:xfrm>
          <a:prstGeom prst="rect">
            <a:avLst/>
          </a:prstGeom>
        </p:spPr>
        <p:txBody>
          <a:bodyPr vert="horz" wrap="square" lIns="0" tIns="0" rIns="0" bIns="0" rtlCol="0">
            <a:spAutoFit/>
          </a:bodyPr>
          <a:lstStyle/>
          <a:p>
            <a:pPr marL="299085" marR="6985" indent="-286385">
              <a:lnSpc>
                <a:spcPct val="150000"/>
              </a:lnSpc>
              <a:buClr>
                <a:srgbClr val="B42D3D"/>
              </a:buClr>
              <a:buFont typeface="MS UI Gothic"/>
              <a:buChar char="▪"/>
              <a:tabLst>
                <a:tab pos="299085" algn="l"/>
                <a:tab pos="299720" algn="l"/>
              </a:tabLst>
            </a:pPr>
            <a:r>
              <a:rPr sz="1400" dirty="0">
                <a:latin typeface="Arial"/>
                <a:cs typeface="Arial"/>
              </a:rPr>
              <a:t># of suppliers</a:t>
            </a:r>
            <a:r>
              <a:rPr sz="1400" spc="-125" dirty="0">
                <a:latin typeface="Arial"/>
                <a:cs typeface="Arial"/>
              </a:rPr>
              <a:t> </a:t>
            </a:r>
            <a:r>
              <a:rPr sz="1400" dirty="0">
                <a:latin typeface="Arial"/>
                <a:cs typeface="Arial"/>
              </a:rPr>
              <a:t>reporting  reduction</a:t>
            </a:r>
            <a:r>
              <a:rPr sz="1400" spc="-120" dirty="0">
                <a:latin typeface="Arial"/>
                <a:cs typeface="Arial"/>
              </a:rPr>
              <a:t> </a:t>
            </a:r>
            <a:r>
              <a:rPr sz="1400" b="1" dirty="0">
                <a:latin typeface="Arial"/>
                <a:cs typeface="Arial"/>
              </a:rPr>
              <a:t>targets</a:t>
            </a:r>
          </a:p>
          <a:p>
            <a:pPr marL="299085" marR="5080" indent="-286385">
              <a:lnSpc>
                <a:spcPct val="150100"/>
              </a:lnSpc>
              <a:spcBef>
                <a:spcPts val="334"/>
              </a:spcBef>
              <a:buClr>
                <a:srgbClr val="B42D3D"/>
              </a:buClr>
              <a:buFont typeface="MS UI Gothic"/>
              <a:buChar char="▪"/>
              <a:tabLst>
                <a:tab pos="299085" algn="l"/>
                <a:tab pos="299720" algn="l"/>
              </a:tabLst>
            </a:pPr>
            <a:r>
              <a:rPr sz="1400" dirty="0">
                <a:latin typeface="Arial"/>
                <a:cs typeface="Arial"/>
              </a:rPr>
              <a:t># of suppliers</a:t>
            </a:r>
            <a:r>
              <a:rPr sz="1400" spc="-114" dirty="0">
                <a:latin typeface="Arial"/>
                <a:cs typeface="Arial"/>
              </a:rPr>
              <a:t> </a:t>
            </a:r>
            <a:r>
              <a:rPr sz="1400" dirty="0">
                <a:latin typeface="Arial"/>
                <a:cs typeface="Arial"/>
              </a:rPr>
              <a:t>reporting  emissions reduction  </a:t>
            </a:r>
            <a:r>
              <a:rPr sz="1400" b="1" dirty="0">
                <a:latin typeface="Arial"/>
                <a:cs typeface="Arial"/>
              </a:rPr>
              <a:t>initiatives</a:t>
            </a:r>
          </a:p>
          <a:p>
            <a:pPr marL="299085" marR="268605" indent="-286385">
              <a:lnSpc>
                <a:spcPct val="150000"/>
              </a:lnSpc>
              <a:spcBef>
                <a:spcPts val="335"/>
              </a:spcBef>
              <a:buClr>
                <a:srgbClr val="B42D3D"/>
              </a:buClr>
              <a:buFont typeface="MS UI Gothic"/>
              <a:buChar char="▪"/>
              <a:tabLst>
                <a:tab pos="299085" algn="l"/>
                <a:tab pos="299720" algn="l"/>
              </a:tabLst>
            </a:pPr>
            <a:r>
              <a:rPr sz="1400" dirty="0">
                <a:latin typeface="Arial"/>
                <a:cs typeface="Arial"/>
              </a:rPr>
              <a:t>Suppliers</a:t>
            </a:r>
            <a:r>
              <a:rPr sz="1400" spc="-80" dirty="0">
                <a:latin typeface="Arial"/>
                <a:cs typeface="Arial"/>
              </a:rPr>
              <a:t> </a:t>
            </a:r>
            <a:r>
              <a:rPr sz="1400" b="1" dirty="0">
                <a:latin typeface="Arial"/>
                <a:cs typeface="Arial"/>
              </a:rPr>
              <a:t>allocating  emissions </a:t>
            </a:r>
            <a:endParaRPr sz="1400" dirty="0">
              <a:latin typeface="Arial"/>
              <a:cs typeface="Arial"/>
            </a:endParaRPr>
          </a:p>
        </p:txBody>
      </p:sp>
      <p:sp>
        <p:nvSpPr>
          <p:cNvPr id="36" name="object 36"/>
          <p:cNvSpPr txBox="1"/>
          <p:nvPr/>
        </p:nvSpPr>
        <p:spPr>
          <a:xfrm>
            <a:off x="9391650" y="2305050"/>
            <a:ext cx="47180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K</a:t>
            </a:r>
            <a:r>
              <a:rPr sz="1400" b="1" dirty="0">
                <a:latin typeface="Arial"/>
                <a:cs typeface="Arial"/>
              </a:rPr>
              <a:t>PIs</a:t>
            </a:r>
            <a:r>
              <a:rPr sz="1400" dirty="0">
                <a:latin typeface="Arial"/>
                <a:cs typeface="Arial"/>
              </a:rPr>
              <a:t>:</a:t>
            </a:r>
            <a:endParaRPr sz="1400">
              <a:latin typeface="Arial"/>
              <a:cs typeface="Arial"/>
            </a:endParaRPr>
          </a:p>
        </p:txBody>
      </p:sp>
      <p:sp>
        <p:nvSpPr>
          <p:cNvPr id="37" name="object 37"/>
          <p:cNvSpPr txBox="1"/>
          <p:nvPr/>
        </p:nvSpPr>
        <p:spPr>
          <a:xfrm>
            <a:off x="9387639" y="2554865"/>
            <a:ext cx="2407921" cy="2300630"/>
          </a:xfrm>
          <a:prstGeom prst="rect">
            <a:avLst/>
          </a:prstGeom>
        </p:spPr>
        <p:txBody>
          <a:bodyPr vert="horz" wrap="square" lIns="0" tIns="0" rIns="0" bIns="0" rtlCol="0">
            <a:spAutoFit/>
          </a:bodyPr>
          <a:lstStyle/>
          <a:p>
            <a:pPr marL="299085" marR="101600" indent="-286385">
              <a:lnSpc>
                <a:spcPct val="150000"/>
              </a:lnSpc>
              <a:buClr>
                <a:srgbClr val="B42D3D"/>
              </a:buClr>
              <a:buFont typeface="MS UI Gothic"/>
              <a:buChar char="▪"/>
              <a:tabLst>
                <a:tab pos="299085" algn="l"/>
                <a:tab pos="299720" algn="l"/>
              </a:tabLst>
            </a:pPr>
            <a:r>
              <a:rPr sz="1400" spc="-5" dirty="0">
                <a:latin typeface="Arial"/>
                <a:cs typeface="Arial"/>
              </a:rPr>
              <a:t>Suppliers reporting  </a:t>
            </a:r>
            <a:r>
              <a:rPr sz="1400" b="1" spc="-5" dirty="0">
                <a:latin typeface="Arial"/>
                <a:cs typeface="Arial"/>
              </a:rPr>
              <a:t>collaborative</a:t>
            </a:r>
            <a:r>
              <a:rPr sz="1400" b="1" spc="-55" dirty="0">
                <a:latin typeface="Arial"/>
                <a:cs typeface="Arial"/>
              </a:rPr>
              <a:t> </a:t>
            </a:r>
            <a:r>
              <a:rPr sz="1400" b="1" dirty="0">
                <a:latin typeface="Arial"/>
                <a:cs typeface="Arial"/>
              </a:rPr>
              <a:t>opportunities</a:t>
            </a:r>
          </a:p>
          <a:p>
            <a:pPr marL="299085" marR="5080" indent="-286385">
              <a:lnSpc>
                <a:spcPct val="150000"/>
              </a:lnSpc>
              <a:spcBef>
                <a:spcPts val="335"/>
              </a:spcBef>
              <a:buClr>
                <a:srgbClr val="B42D3D"/>
              </a:buClr>
              <a:buFont typeface="MS UI Gothic"/>
              <a:buChar char="▪"/>
              <a:tabLst>
                <a:tab pos="299085" algn="l"/>
                <a:tab pos="299720" algn="l"/>
              </a:tabLst>
            </a:pPr>
            <a:r>
              <a:rPr sz="1400" spc="-5" dirty="0">
                <a:latin typeface="Arial"/>
                <a:cs typeface="Arial"/>
              </a:rPr>
              <a:t>Suppliers reporting  organizational-level</a:t>
            </a:r>
            <a:r>
              <a:rPr sz="1400" spc="-45" dirty="0">
                <a:latin typeface="Arial"/>
                <a:cs typeface="Arial"/>
              </a:rPr>
              <a:t> </a:t>
            </a:r>
            <a:r>
              <a:rPr sz="1400" dirty="0">
                <a:latin typeface="Arial"/>
                <a:cs typeface="Arial"/>
              </a:rPr>
              <a:t>change in emissions reduction </a:t>
            </a:r>
            <a:r>
              <a:rPr sz="1400" spc="-5" dirty="0">
                <a:latin typeface="Arial"/>
                <a:cs typeface="Arial"/>
              </a:rPr>
              <a:t>initiatives</a:t>
            </a:r>
            <a:endParaRPr sz="1400" dirty="0">
              <a:latin typeface="Arial"/>
              <a:cs typeface="Arial"/>
            </a:endParaRPr>
          </a:p>
        </p:txBody>
      </p:sp>
      <p:sp>
        <p:nvSpPr>
          <p:cNvPr id="38" name="object 7">
            <a:extLst>
              <a:ext uri="{FF2B5EF4-FFF2-40B4-BE49-F238E27FC236}">
                <a16:creationId xmlns:a16="http://schemas.microsoft.com/office/drawing/2014/main" id="{24983C41-9266-4669-ADB5-7FCEB58FB307}"/>
              </a:ext>
            </a:extLst>
          </p:cNvPr>
          <p:cNvSpPr txBox="1"/>
          <p:nvPr/>
        </p:nvSpPr>
        <p:spPr>
          <a:xfrm>
            <a:off x="5682488" y="6221069"/>
            <a:ext cx="792480" cy="254635"/>
          </a:xfrm>
          <a:prstGeom prst="rect">
            <a:avLst/>
          </a:prstGeom>
        </p:spPr>
        <p:txBody>
          <a:bodyPr vert="horz" wrap="square" lIns="0" tIns="0" rIns="0" bIns="0" rtlCol="0">
            <a:spAutoFit/>
          </a:bodyPr>
          <a:lstStyle/>
          <a:p>
            <a:pPr marL="12700">
              <a:lnSpc>
                <a:spcPct val="100000"/>
              </a:lnSpc>
            </a:pPr>
            <a:r>
              <a:rPr sz="1600" b="1" spc="-5" dirty="0">
                <a:solidFill>
                  <a:srgbClr val="B42D34"/>
                </a:solidFill>
                <a:latin typeface="Arial"/>
                <a:cs typeface="Arial"/>
              </a:rPr>
              <a:t>Page</a:t>
            </a:r>
            <a:r>
              <a:rPr sz="1600" b="1" spc="-85" dirty="0">
                <a:solidFill>
                  <a:srgbClr val="B42D34"/>
                </a:solidFill>
                <a:latin typeface="Arial"/>
                <a:cs typeface="Arial"/>
              </a:rPr>
              <a:t> </a:t>
            </a:r>
            <a:r>
              <a:rPr lang="en-GB" sz="1600" b="1" spc="-10" dirty="0">
                <a:solidFill>
                  <a:srgbClr val="B42D34"/>
                </a:solidFill>
                <a:latin typeface="Arial"/>
                <a:cs typeface="Arial"/>
              </a:rPr>
              <a:t>31</a:t>
            </a:r>
            <a:endParaRPr sz="1600" dirty="0">
              <a:latin typeface="Arial"/>
              <a:cs typeface="Arial"/>
            </a:endParaRPr>
          </a:p>
        </p:txBody>
      </p:sp>
    </p:spTree>
    <p:extLst>
      <p:ext uri="{BB962C8B-B14F-4D97-AF65-F5344CB8AC3E}">
        <p14:creationId xmlns:p14="http://schemas.microsoft.com/office/powerpoint/2010/main" val="224415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655840" y="6164332"/>
            <a:ext cx="2844800" cy="365125"/>
          </a:xfrm>
          <a:prstGeom prst="rect">
            <a:avLst/>
          </a:prstGeom>
        </p:spPr>
        <p:txBody>
          <a:bodyPr/>
          <a:lstStyle/>
          <a:p>
            <a:r>
              <a:rPr lang="en-GB">
                <a:solidFill>
                  <a:srgbClr val="124191"/>
                </a:solidFill>
              </a:rPr>
              <a:t>Page </a:t>
            </a:r>
            <a:fld id="{45D3527D-D760-4252-A7F2-B4C9D1C491A7}" type="slidenum">
              <a:rPr lang="en-GB" smtClean="0">
                <a:solidFill>
                  <a:srgbClr val="124191"/>
                </a:solidFill>
              </a:rPr>
              <a:pPr/>
              <a:t>18</a:t>
            </a:fld>
            <a:r>
              <a:rPr lang="en-GB">
                <a:solidFill>
                  <a:srgbClr val="124191"/>
                </a:solidFill>
              </a:rPr>
              <a:t>  </a:t>
            </a:r>
            <a:endParaRPr lang="en-GB" dirty="0">
              <a:solidFill>
                <a:srgbClr val="124191"/>
              </a:solidFill>
            </a:endParaRPr>
          </a:p>
        </p:txBody>
      </p:sp>
      <p:sp>
        <p:nvSpPr>
          <p:cNvPr id="9" name="object 7"/>
          <p:cNvSpPr txBox="1">
            <a:spLocks noGrp="1"/>
          </p:cNvSpPr>
          <p:nvPr>
            <p:ph idx="1"/>
          </p:nvPr>
        </p:nvSpPr>
        <p:spPr>
          <a:xfrm>
            <a:off x="649669" y="1272317"/>
            <a:ext cx="3622128" cy="4172908"/>
          </a:xfrm>
          <a:prstGeom prst="rect">
            <a:avLst/>
          </a:prstGeom>
          <a:solidFill>
            <a:schemeClr val="bg1"/>
          </a:solidFill>
        </p:spPr>
        <p:txBody>
          <a:bodyPr vert="horz" wrap="square" lIns="0" tIns="0" rIns="0" bIns="0" rtlCol="0">
            <a:noAutofit/>
          </a:bodyPr>
          <a:lstStyle/>
          <a:p>
            <a:pPr marR="16932" lvl="1" defTabSz="1205669">
              <a:spcAft>
                <a:spcPct val="0"/>
              </a:spcAft>
              <a:buClr>
                <a:srgbClr val="EB903D"/>
              </a:buClr>
              <a:defRPr/>
            </a:pPr>
            <a:r>
              <a:rPr lang="en-US" sz="1867" b="1" dirty="0">
                <a:solidFill>
                  <a:srgbClr val="EB903D"/>
                </a:solidFill>
                <a:latin typeface="Arial"/>
                <a:cs typeface="Arial"/>
              </a:rPr>
              <a:t>2. Have you set an operational emissions reduction target?</a:t>
            </a:r>
          </a:p>
          <a:p>
            <a:pPr marR="16932" lvl="1" defTabSz="1205669">
              <a:spcAft>
                <a:spcPct val="0"/>
              </a:spcAft>
              <a:buClr>
                <a:srgbClr val="EB903D"/>
              </a:buClr>
              <a:defRPr/>
            </a:pPr>
            <a:r>
              <a:rPr lang="en-GB" sz="1867" b="1" dirty="0">
                <a:solidFill>
                  <a:srgbClr val="EB903D"/>
                </a:solidFill>
                <a:latin typeface="Arial"/>
                <a:cs typeface="Arial"/>
              </a:rPr>
              <a:t>(Question: C4)</a:t>
            </a:r>
            <a:endParaRPr lang="en-US" sz="1867" b="1" dirty="0">
              <a:solidFill>
                <a:srgbClr val="EB903D"/>
              </a:solidFill>
              <a:latin typeface="Arial"/>
              <a:cs typeface="Arial"/>
            </a:endParaRPr>
          </a:p>
          <a:p>
            <a:pPr marR="16932" lvl="1" defTabSz="1205669" fontAlgn="base">
              <a:spcBef>
                <a:spcPct val="0"/>
              </a:spcBef>
              <a:spcAft>
                <a:spcPct val="0"/>
              </a:spcAft>
              <a:buClr>
                <a:srgbClr val="EB903D"/>
              </a:buClr>
              <a:defRPr/>
            </a:pPr>
            <a:endParaRPr lang="en-GB" sz="1867" b="1" dirty="0">
              <a:solidFill>
                <a:srgbClr val="EB903D"/>
              </a:solidFill>
              <a:latin typeface="Arial"/>
              <a:cs typeface="Arial"/>
            </a:endParaRPr>
          </a:p>
          <a:p>
            <a:pPr marL="16932" marR="16932" lvl="1" indent="-678254" defTabSz="1205669">
              <a:spcAft>
                <a:spcPct val="0"/>
              </a:spcAft>
              <a:buClr>
                <a:srgbClr val="EB903D"/>
              </a:buClr>
              <a:buFont typeface="Wingdings 3" pitchFamily="18" charset="2"/>
              <a:buChar char=""/>
              <a:tabLst>
                <a:tab pos="711182" algn="l"/>
              </a:tabLst>
              <a:defRPr/>
            </a:pPr>
            <a:r>
              <a:rPr lang="en-US" sz="1867" dirty="0">
                <a:solidFill>
                  <a:prstClr val="black"/>
                </a:solidFill>
                <a:latin typeface="Arial"/>
                <a:cs typeface="Arial"/>
              </a:rPr>
              <a:t>Create focus and spur ambition</a:t>
            </a:r>
          </a:p>
          <a:p>
            <a:pPr marL="16932" marR="16932" lvl="1" indent="-678254" defTabSz="1205669">
              <a:spcAft>
                <a:spcPct val="0"/>
              </a:spcAft>
              <a:buClr>
                <a:srgbClr val="EB903D"/>
              </a:buClr>
              <a:buFont typeface="Wingdings 3" pitchFamily="18" charset="2"/>
              <a:buChar char=""/>
              <a:tabLst>
                <a:tab pos="711182" algn="l"/>
              </a:tabLst>
              <a:defRPr/>
            </a:pPr>
            <a:r>
              <a:rPr lang="en-US" sz="1867" dirty="0">
                <a:solidFill>
                  <a:prstClr val="black"/>
                </a:solidFill>
                <a:latin typeface="Arial"/>
                <a:cs typeface="Arial"/>
              </a:rPr>
              <a:t>SMART</a:t>
            </a:r>
          </a:p>
          <a:p>
            <a:pPr marL="16932" marR="16932" lvl="1" indent="-678254" defTabSz="1205669">
              <a:spcAft>
                <a:spcPct val="0"/>
              </a:spcAft>
              <a:buClr>
                <a:srgbClr val="EB903D"/>
              </a:buClr>
              <a:buFont typeface="Wingdings 3" pitchFamily="18" charset="2"/>
              <a:buChar char=""/>
              <a:tabLst>
                <a:tab pos="711182" algn="l"/>
              </a:tabLst>
              <a:defRPr/>
            </a:pPr>
            <a:r>
              <a:rPr lang="en-US" sz="1867" dirty="0">
                <a:solidFill>
                  <a:prstClr val="black"/>
                </a:solidFill>
                <a:latin typeface="Arial"/>
                <a:cs typeface="Arial"/>
              </a:rPr>
              <a:t>Relative or absolute?</a:t>
            </a:r>
          </a:p>
          <a:p>
            <a:pPr marL="16932" marR="16932" lvl="1" indent="-678254" defTabSz="1205669">
              <a:spcAft>
                <a:spcPct val="0"/>
              </a:spcAft>
              <a:buClr>
                <a:srgbClr val="EB903D"/>
              </a:buClr>
              <a:buFont typeface="Wingdings 3" pitchFamily="18" charset="2"/>
              <a:buChar char=""/>
              <a:tabLst>
                <a:tab pos="711182" algn="l"/>
              </a:tabLst>
              <a:defRPr/>
            </a:pPr>
            <a:r>
              <a:rPr lang="en-US" sz="1867" dirty="0">
                <a:solidFill>
                  <a:prstClr val="black"/>
                </a:solidFill>
                <a:latin typeface="Arial"/>
                <a:cs typeface="Arial"/>
              </a:rPr>
              <a:t>Science based- targets</a:t>
            </a:r>
          </a:p>
        </p:txBody>
      </p:sp>
      <p:sp>
        <p:nvSpPr>
          <p:cNvPr id="15" name="TextBox 14"/>
          <p:cNvSpPr txBox="1"/>
          <p:nvPr/>
        </p:nvSpPr>
        <p:spPr>
          <a:xfrm>
            <a:off x="4043885" y="2318163"/>
            <a:ext cx="4492875" cy="830997"/>
          </a:xfrm>
          <a:prstGeom prst="rect">
            <a:avLst/>
          </a:prstGeom>
          <a:noFill/>
        </p:spPr>
        <p:txBody>
          <a:bodyPr wrap="square" rtlCol="0">
            <a:spAutoFit/>
          </a:bodyPr>
          <a:lstStyle/>
          <a:p>
            <a:r>
              <a:rPr lang="en-GB" sz="2400" b="1" dirty="0">
                <a:solidFill>
                  <a:srgbClr val="C00000"/>
                </a:solidFill>
                <a:latin typeface="Calibri" panose="020F0502020204030204" pitchFamily="34" charset="0"/>
                <a:cs typeface="Arial" panose="020B0604020202020204" pitchFamily="34" charset="0"/>
              </a:rPr>
              <a:t>“Reduce emissions by X% by 2020 on a X baseline”</a:t>
            </a:r>
          </a:p>
        </p:txBody>
      </p:sp>
      <p:sp>
        <p:nvSpPr>
          <p:cNvPr id="11" name="Title 1"/>
          <p:cNvSpPr>
            <a:spLocks noGrp="1"/>
          </p:cNvSpPr>
          <p:nvPr>
            <p:ph type="title"/>
          </p:nvPr>
        </p:nvSpPr>
        <p:spPr>
          <a:xfrm>
            <a:off x="609600" y="370650"/>
            <a:ext cx="10972800" cy="754095"/>
          </a:xfrm>
        </p:spPr>
        <p:txBody>
          <a:bodyPr>
            <a:noAutofit/>
          </a:bodyPr>
          <a:lstStyle/>
          <a:p>
            <a:r>
              <a:rPr lang="en-GB" sz="2667" b="1" dirty="0">
                <a:solidFill>
                  <a:srgbClr val="C00000"/>
                </a:solidFill>
              </a:rPr>
              <a:t>What we ask – </a:t>
            </a:r>
            <a:r>
              <a:rPr lang="en-GB" sz="2667" dirty="0">
                <a:solidFill>
                  <a:srgbClr val="C00000"/>
                </a:solidFill>
              </a:rPr>
              <a:t>Reduction target</a:t>
            </a:r>
            <a:endParaRPr lang="en-GB" sz="2667" b="1" dirty="0">
              <a:solidFill>
                <a:srgbClr val="C00000"/>
              </a:solidFill>
            </a:endParaRPr>
          </a:p>
        </p:txBody>
      </p:sp>
      <p:pic>
        <p:nvPicPr>
          <p:cNvPr id="2" name="Picture 1">
            <a:extLst>
              <a:ext uri="{FF2B5EF4-FFF2-40B4-BE49-F238E27FC236}">
                <a16:creationId xmlns:a16="http://schemas.microsoft.com/office/drawing/2014/main" id="{536CCB98-2386-4E19-BE12-A6CB76320672}"/>
              </a:ext>
            </a:extLst>
          </p:cNvPr>
          <p:cNvPicPr>
            <a:picLocks noChangeAspect="1"/>
          </p:cNvPicPr>
          <p:nvPr/>
        </p:nvPicPr>
        <p:blipFill>
          <a:blip r:embed="rId3"/>
          <a:stretch>
            <a:fillRect/>
          </a:stretch>
        </p:blipFill>
        <p:spPr>
          <a:xfrm>
            <a:off x="3915109" y="3372551"/>
            <a:ext cx="8010193" cy="1836447"/>
          </a:xfrm>
          <a:prstGeom prst="rect">
            <a:avLst/>
          </a:prstGeom>
        </p:spPr>
      </p:pic>
    </p:spTree>
    <p:extLst>
      <p:ext uri="{BB962C8B-B14F-4D97-AF65-F5344CB8AC3E}">
        <p14:creationId xmlns:p14="http://schemas.microsoft.com/office/powerpoint/2010/main" val="53720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655840" y="6164332"/>
            <a:ext cx="2844800" cy="365125"/>
          </a:xfrm>
          <a:prstGeom prst="rect">
            <a:avLst/>
          </a:prstGeom>
        </p:spPr>
        <p:txBody>
          <a:bodyPr/>
          <a:lstStyle/>
          <a:p>
            <a:r>
              <a:rPr lang="en-GB">
                <a:solidFill>
                  <a:srgbClr val="124191"/>
                </a:solidFill>
              </a:rPr>
              <a:t>Page </a:t>
            </a:r>
            <a:fld id="{45D3527D-D760-4252-A7F2-B4C9D1C491A7}" type="slidenum">
              <a:rPr lang="en-GB" smtClean="0">
                <a:solidFill>
                  <a:srgbClr val="124191"/>
                </a:solidFill>
              </a:rPr>
              <a:pPr/>
              <a:t>19</a:t>
            </a:fld>
            <a:r>
              <a:rPr lang="en-GB">
                <a:solidFill>
                  <a:srgbClr val="124191"/>
                </a:solidFill>
              </a:rPr>
              <a:t>  </a:t>
            </a:r>
            <a:endParaRPr lang="en-GB" dirty="0">
              <a:solidFill>
                <a:srgbClr val="124191"/>
              </a:solidFill>
            </a:endParaRPr>
          </a:p>
        </p:txBody>
      </p:sp>
      <p:sp>
        <p:nvSpPr>
          <p:cNvPr id="9" name="object 7"/>
          <p:cNvSpPr txBox="1">
            <a:spLocks noGrp="1"/>
          </p:cNvSpPr>
          <p:nvPr>
            <p:ph idx="1"/>
          </p:nvPr>
        </p:nvSpPr>
        <p:spPr>
          <a:xfrm>
            <a:off x="649670" y="1272317"/>
            <a:ext cx="3061521" cy="1259868"/>
          </a:xfrm>
          <a:prstGeom prst="rect">
            <a:avLst/>
          </a:prstGeom>
          <a:solidFill>
            <a:schemeClr val="bg1"/>
          </a:solidFill>
        </p:spPr>
        <p:txBody>
          <a:bodyPr vert="horz" wrap="square" lIns="0" tIns="0" rIns="0" bIns="0" rtlCol="0">
            <a:noAutofit/>
          </a:bodyPr>
          <a:lstStyle/>
          <a:p>
            <a:pPr marR="16932" lvl="1" defTabSz="1205669">
              <a:spcAft>
                <a:spcPct val="0"/>
              </a:spcAft>
              <a:buClr>
                <a:srgbClr val="EB903D"/>
              </a:buClr>
              <a:defRPr/>
            </a:pPr>
            <a:r>
              <a:rPr lang="en-GB" sz="1867" b="1" dirty="0">
                <a:solidFill>
                  <a:srgbClr val="EB903D"/>
                </a:solidFill>
                <a:latin typeface="Arial"/>
                <a:cs typeface="Arial"/>
              </a:rPr>
              <a:t>Have you reduced your emissions? (Question: C4) </a:t>
            </a:r>
            <a:endParaRPr lang="en-US" sz="1867" b="1" dirty="0">
              <a:solidFill>
                <a:srgbClr val="EB903D"/>
              </a:solidFill>
              <a:latin typeface="Arial"/>
              <a:cs typeface="Arial"/>
            </a:endParaRPr>
          </a:p>
          <a:p>
            <a:pPr marR="16932" lvl="1" defTabSz="1205669" fontAlgn="base">
              <a:spcBef>
                <a:spcPct val="0"/>
              </a:spcBef>
              <a:spcAft>
                <a:spcPct val="0"/>
              </a:spcAft>
              <a:buClr>
                <a:srgbClr val="EB903D"/>
              </a:buClr>
              <a:defRPr/>
            </a:pPr>
            <a:endParaRPr lang="en-GB" sz="1867" b="1" dirty="0">
              <a:solidFill>
                <a:srgbClr val="EB903D"/>
              </a:solidFill>
              <a:latin typeface="Arial"/>
              <a:cs typeface="Arial"/>
            </a:endParaRPr>
          </a:p>
        </p:txBody>
      </p:sp>
      <p:sp>
        <p:nvSpPr>
          <p:cNvPr id="11" name="Title 1"/>
          <p:cNvSpPr>
            <a:spLocks noGrp="1"/>
          </p:cNvSpPr>
          <p:nvPr>
            <p:ph type="title"/>
          </p:nvPr>
        </p:nvSpPr>
        <p:spPr>
          <a:xfrm>
            <a:off x="609600" y="370650"/>
            <a:ext cx="10972800" cy="754095"/>
          </a:xfrm>
        </p:spPr>
        <p:txBody>
          <a:bodyPr>
            <a:noAutofit/>
          </a:bodyPr>
          <a:lstStyle/>
          <a:p>
            <a:r>
              <a:rPr lang="en-GB" sz="2667" b="1" dirty="0">
                <a:solidFill>
                  <a:srgbClr val="C00000"/>
                </a:solidFill>
              </a:rPr>
              <a:t>What we ask – </a:t>
            </a:r>
            <a:r>
              <a:rPr lang="en-GB" sz="2667" dirty="0">
                <a:solidFill>
                  <a:srgbClr val="C00000"/>
                </a:solidFill>
              </a:rPr>
              <a:t>Reduce emissions</a:t>
            </a:r>
            <a:endParaRPr lang="en-GB" sz="2667" b="1" dirty="0">
              <a:solidFill>
                <a:srgbClr val="C00000"/>
              </a:solidFill>
            </a:endParaRPr>
          </a:p>
        </p:txBody>
      </p:sp>
      <p:pic>
        <p:nvPicPr>
          <p:cNvPr id="3" name="Picture 2">
            <a:extLst>
              <a:ext uri="{FF2B5EF4-FFF2-40B4-BE49-F238E27FC236}">
                <a16:creationId xmlns:a16="http://schemas.microsoft.com/office/drawing/2014/main" id="{BE8336CE-92BD-413C-AB52-E697BCD45631}"/>
              </a:ext>
            </a:extLst>
          </p:cNvPr>
          <p:cNvPicPr>
            <a:picLocks noChangeAspect="1"/>
          </p:cNvPicPr>
          <p:nvPr/>
        </p:nvPicPr>
        <p:blipFill>
          <a:blip r:embed="rId3"/>
          <a:stretch>
            <a:fillRect/>
          </a:stretch>
        </p:blipFill>
        <p:spPr>
          <a:xfrm>
            <a:off x="675514" y="2252668"/>
            <a:ext cx="10805452" cy="2783739"/>
          </a:xfrm>
          <a:prstGeom prst="rect">
            <a:avLst/>
          </a:prstGeom>
        </p:spPr>
      </p:pic>
    </p:spTree>
    <p:extLst>
      <p:ext uri="{BB962C8B-B14F-4D97-AF65-F5344CB8AC3E}">
        <p14:creationId xmlns:p14="http://schemas.microsoft.com/office/powerpoint/2010/main" val="224373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316" y="1124711"/>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endParaRPr/>
          </a:p>
        </p:txBody>
      </p:sp>
      <p:sp>
        <p:nvSpPr>
          <p:cNvPr id="4" name="object 4"/>
          <p:cNvSpPr txBox="1"/>
          <p:nvPr/>
        </p:nvSpPr>
        <p:spPr>
          <a:xfrm>
            <a:off x="0" y="0"/>
            <a:ext cx="12192000" cy="6401753"/>
          </a:xfrm>
          <a:prstGeom prst="rect">
            <a:avLst/>
          </a:prstGeom>
        </p:spPr>
        <p:txBody>
          <a:bodyPr vert="horz" wrap="square" lIns="0" tIns="0" rIns="0" bIns="0" rtlCol="0">
            <a:spAutoFit/>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p:txBody>
      </p:sp>
      <p:pic>
        <p:nvPicPr>
          <p:cNvPr id="11" name="Picture 10">
            <a:extLst>
              <a:ext uri="{FF2B5EF4-FFF2-40B4-BE49-F238E27FC236}">
                <a16:creationId xmlns:a16="http://schemas.microsoft.com/office/drawing/2014/main" id="{13756181-E0C7-4108-A616-F35828485A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7" name="object 7"/>
          <p:cNvSpPr/>
          <p:nvPr/>
        </p:nvSpPr>
        <p:spPr>
          <a:xfrm>
            <a:off x="0" y="2363722"/>
            <a:ext cx="6437630" cy="3881793"/>
          </a:xfrm>
          <a:custGeom>
            <a:avLst/>
            <a:gdLst/>
            <a:ahLst/>
            <a:cxnLst/>
            <a:rect l="l" t="t" r="r" b="b"/>
            <a:pathLst>
              <a:path w="6437630" h="1888489">
                <a:moveTo>
                  <a:pt x="0" y="1888236"/>
                </a:moveTo>
                <a:lnTo>
                  <a:pt x="6437376" y="1888236"/>
                </a:lnTo>
                <a:lnTo>
                  <a:pt x="6437376" y="0"/>
                </a:lnTo>
                <a:lnTo>
                  <a:pt x="0" y="0"/>
                </a:lnTo>
                <a:lnTo>
                  <a:pt x="0" y="1888236"/>
                </a:lnTo>
                <a:close/>
              </a:path>
            </a:pathLst>
          </a:custGeom>
          <a:solidFill>
            <a:schemeClr val="tx1">
              <a:lumMod val="65000"/>
              <a:lumOff val="3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dirty="0">
              <a:solidFill>
                <a:schemeClr val="lt1"/>
              </a:solidFill>
            </a:endParaRPr>
          </a:p>
        </p:txBody>
      </p:sp>
      <p:sp>
        <p:nvSpPr>
          <p:cNvPr id="8" name="object 8"/>
          <p:cNvSpPr txBox="1">
            <a:spLocks noGrp="1"/>
          </p:cNvSpPr>
          <p:nvPr>
            <p:ph type="title"/>
          </p:nvPr>
        </p:nvSpPr>
        <p:spPr>
          <a:xfrm>
            <a:off x="109220" y="2599435"/>
            <a:ext cx="4001770" cy="1138773"/>
          </a:xfrm>
          <a:prstGeom prst="rect">
            <a:avLst/>
          </a:prstGeom>
        </p:spPr>
        <p:txBody>
          <a:bodyPr vert="horz" wrap="square" lIns="0" tIns="0" rIns="0" bIns="0" rtlCol="0">
            <a:spAutoFit/>
          </a:bodyPr>
          <a:lstStyle/>
          <a:p>
            <a:pPr marL="12700">
              <a:lnSpc>
                <a:spcPct val="100000"/>
              </a:lnSpc>
            </a:pPr>
            <a:br>
              <a:rPr lang="en-IE" sz="3700" spc="15" dirty="0">
                <a:solidFill>
                  <a:srgbClr val="FFFFFF"/>
                </a:solidFill>
              </a:rPr>
            </a:br>
            <a:endParaRPr sz="3700" dirty="0"/>
          </a:p>
        </p:txBody>
      </p:sp>
      <p:pic>
        <p:nvPicPr>
          <p:cNvPr id="10" name="Picture 2" descr="Image result for cdp logo disclosure insight action white">
            <a:hlinkClick r:id="rId4"/>
            <a:extLst>
              <a:ext uri="{FF2B5EF4-FFF2-40B4-BE49-F238E27FC236}">
                <a16:creationId xmlns:a16="http://schemas.microsoft.com/office/drawing/2014/main" id="{D2899B7A-7387-4E07-A1CF-4B1164F0EC4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22714" y="297179"/>
            <a:ext cx="1943553" cy="8366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FB63319-2545-4617-9A5B-8244491CF3BB}"/>
              </a:ext>
            </a:extLst>
          </p:cNvPr>
          <p:cNvSpPr/>
          <p:nvPr/>
        </p:nvSpPr>
        <p:spPr>
          <a:xfrm>
            <a:off x="87925" y="2416478"/>
            <a:ext cx="6805246" cy="3877985"/>
          </a:xfrm>
          <a:prstGeom prst="rect">
            <a:avLst/>
          </a:prstGeom>
        </p:spPr>
        <p:txBody>
          <a:bodyPr wrap="square">
            <a:spAutoFit/>
          </a:bodyPr>
          <a:lstStyle/>
          <a:p>
            <a:r>
              <a:rPr lang="en-IE" sz="3600" b="1" dirty="0">
                <a:solidFill>
                  <a:schemeClr val="bg1"/>
                </a:solidFill>
                <a:latin typeface="Arial" panose="020B0604020202020204" pitchFamily="34" charset="0"/>
                <a:cs typeface="Arial" panose="020B0604020202020204" pitchFamily="34" charset="0"/>
              </a:rPr>
              <a:t>Data collection and supply chain engagement</a:t>
            </a:r>
          </a:p>
          <a:p>
            <a:endParaRPr lang="en-IE" sz="2400" b="1" dirty="0">
              <a:solidFill>
                <a:schemeClr val="bg1"/>
              </a:solidFill>
              <a:latin typeface="Arial" panose="020B0604020202020204" pitchFamily="34" charset="0"/>
              <a:cs typeface="Arial" panose="020B0604020202020204" pitchFamily="34" charset="0"/>
            </a:endParaRPr>
          </a:p>
          <a:p>
            <a:r>
              <a:rPr lang="en-IE" sz="2400" b="1" dirty="0">
                <a:solidFill>
                  <a:schemeClr val="bg1"/>
                </a:solidFill>
                <a:latin typeface="Arial" panose="020B0604020202020204" pitchFamily="34" charset="0"/>
                <a:cs typeface="Arial" panose="020B0604020202020204" pitchFamily="34" charset="0"/>
              </a:rPr>
              <a:t>CDP Supply Chain program</a:t>
            </a:r>
          </a:p>
          <a:p>
            <a:endParaRPr lang="en-IE" b="1" dirty="0">
              <a:solidFill>
                <a:schemeClr val="bg1"/>
              </a:solidFill>
              <a:latin typeface="Arial" panose="020B0604020202020204" pitchFamily="34" charset="0"/>
              <a:cs typeface="Arial" panose="020B0604020202020204" pitchFamily="34" charset="0"/>
            </a:endParaRPr>
          </a:p>
          <a:p>
            <a:endParaRPr lang="en-IE" b="1" dirty="0">
              <a:solidFill>
                <a:schemeClr val="bg1"/>
              </a:solidFill>
              <a:latin typeface="Arial" panose="020B0604020202020204" pitchFamily="34" charset="0"/>
              <a:cs typeface="Arial" panose="020B0604020202020204" pitchFamily="34" charset="0"/>
            </a:endParaRPr>
          </a:p>
          <a:p>
            <a:endParaRPr lang="en-IE" b="1" dirty="0">
              <a:solidFill>
                <a:schemeClr val="bg1"/>
              </a:solidFill>
              <a:latin typeface="Arial" panose="020B0604020202020204" pitchFamily="34" charset="0"/>
              <a:cs typeface="Arial" panose="020B0604020202020204" pitchFamily="34" charset="0"/>
            </a:endParaRPr>
          </a:p>
          <a:p>
            <a:r>
              <a:rPr lang="en-IE" b="1" dirty="0">
                <a:solidFill>
                  <a:schemeClr val="bg1"/>
                </a:solidFill>
                <a:latin typeface="Arial" panose="020B0604020202020204" pitchFamily="34" charset="0"/>
                <a:cs typeface="Arial" panose="020B0604020202020204" pitchFamily="34" charset="0"/>
              </a:rPr>
              <a:t>Kate Redington</a:t>
            </a:r>
          </a:p>
          <a:p>
            <a:r>
              <a:rPr lang="en-IE" b="1" dirty="0">
                <a:solidFill>
                  <a:schemeClr val="bg1"/>
                </a:solidFill>
                <a:latin typeface="Arial" panose="020B0604020202020204" pitchFamily="34" charset="0"/>
                <a:cs typeface="Arial" panose="020B0604020202020204" pitchFamily="34" charset="0"/>
              </a:rPr>
              <a:t>Associate Director Business Development, CDP Europe</a:t>
            </a:r>
          </a:p>
          <a:p>
            <a:endParaRPr lang="en-IE" b="1" dirty="0">
              <a:solidFill>
                <a:schemeClr val="bg1"/>
              </a:solidFill>
              <a:latin typeface="Arial" panose="020B0604020202020204" pitchFamily="34" charset="0"/>
              <a:cs typeface="Arial" panose="020B0604020202020204" pitchFamily="34" charset="0"/>
            </a:endParaRPr>
          </a:p>
          <a:p>
            <a:r>
              <a:rPr lang="en-IE" b="1" dirty="0">
                <a:solidFill>
                  <a:schemeClr val="bg1"/>
                </a:solidFill>
                <a:latin typeface="Arial" panose="020B0604020202020204" pitchFamily="34" charset="0"/>
                <a:cs typeface="Arial" panose="020B0604020202020204" pitchFamily="34" charset="0"/>
              </a:rPr>
              <a:t>Apr 19</a:t>
            </a:r>
            <a:r>
              <a:rPr lang="en-IE" b="1" baseline="30000" dirty="0">
                <a:solidFill>
                  <a:schemeClr val="bg1"/>
                </a:solidFill>
                <a:latin typeface="Arial" panose="020B0604020202020204" pitchFamily="34" charset="0"/>
                <a:cs typeface="Arial" panose="020B0604020202020204" pitchFamily="34" charset="0"/>
              </a:rPr>
              <a:t>th</a:t>
            </a:r>
            <a:r>
              <a:rPr lang="en-IE" b="1" dirty="0">
                <a:solidFill>
                  <a:schemeClr val="bg1"/>
                </a:solidFill>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268600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0650"/>
            <a:ext cx="10972800" cy="754095"/>
          </a:xfrm>
        </p:spPr>
        <p:txBody>
          <a:bodyPr>
            <a:noAutofit/>
          </a:bodyPr>
          <a:lstStyle/>
          <a:p>
            <a:r>
              <a:rPr lang="en-GB" sz="2667" b="1" dirty="0">
                <a:solidFill>
                  <a:srgbClr val="C00000"/>
                </a:solidFill>
              </a:rPr>
              <a:t>Example of emissions reduction initiatives </a:t>
            </a:r>
          </a:p>
        </p:txBody>
      </p:sp>
      <p:sp>
        <p:nvSpPr>
          <p:cNvPr id="4" name="Slide Number Placeholder 3"/>
          <p:cNvSpPr>
            <a:spLocks noGrp="1"/>
          </p:cNvSpPr>
          <p:nvPr>
            <p:ph type="sldNum" sz="quarter" idx="4294967295"/>
          </p:nvPr>
        </p:nvSpPr>
        <p:spPr>
          <a:xfrm>
            <a:off x="4655840" y="6164332"/>
            <a:ext cx="2844800" cy="365125"/>
          </a:xfrm>
          <a:prstGeom prst="rect">
            <a:avLst/>
          </a:prstGeom>
        </p:spPr>
        <p:txBody>
          <a:bodyPr/>
          <a:lstStyle/>
          <a:p>
            <a:r>
              <a:rPr lang="en-GB">
                <a:solidFill>
                  <a:srgbClr val="124191"/>
                </a:solidFill>
              </a:rPr>
              <a:t>Page </a:t>
            </a:r>
            <a:fld id="{45D3527D-D760-4252-A7F2-B4C9D1C491A7}" type="slidenum">
              <a:rPr lang="en-GB" smtClean="0">
                <a:solidFill>
                  <a:srgbClr val="124191"/>
                </a:solidFill>
              </a:rPr>
              <a:pPr/>
              <a:t>20</a:t>
            </a:fld>
            <a:r>
              <a:rPr lang="en-GB">
                <a:solidFill>
                  <a:srgbClr val="124191"/>
                </a:solidFill>
              </a:rPr>
              <a:t>  </a:t>
            </a:r>
            <a:endParaRPr lang="en-GB" dirty="0">
              <a:solidFill>
                <a:srgbClr val="124191"/>
              </a:solidFill>
            </a:endParaRPr>
          </a:p>
        </p:txBody>
      </p:sp>
      <p:sp>
        <p:nvSpPr>
          <p:cNvPr id="3" name="Rectangle 2">
            <a:extLst>
              <a:ext uri="{FF2B5EF4-FFF2-40B4-BE49-F238E27FC236}">
                <a16:creationId xmlns:a16="http://schemas.microsoft.com/office/drawing/2014/main" id="{8396E06B-5401-42AB-A8E2-70FF886A0D07}"/>
              </a:ext>
            </a:extLst>
          </p:cNvPr>
          <p:cNvSpPr/>
          <p:nvPr/>
        </p:nvSpPr>
        <p:spPr>
          <a:xfrm>
            <a:off x="334943" y="1245996"/>
            <a:ext cx="5493099" cy="4046136"/>
          </a:xfrm>
          <a:prstGeom prst="rect">
            <a:avLst/>
          </a:prstGeom>
          <a:solidFill>
            <a:srgbClr val="FF6D2C"/>
          </a:solidFill>
          <a:ln>
            <a:noFill/>
          </a:ln>
          <a:effectLst/>
        </p:spPr>
        <p:style>
          <a:lnRef idx="1">
            <a:schemeClr val="accent1"/>
          </a:lnRef>
          <a:fillRef idx="3">
            <a:schemeClr val="accent1"/>
          </a:fillRef>
          <a:effectRef idx="2">
            <a:schemeClr val="accent1"/>
          </a:effectRef>
          <a:fontRef idx="minor">
            <a:schemeClr val="lt1"/>
          </a:fontRef>
        </p:style>
        <p:txBody>
          <a:bodyPr tIns="120000" bIns="120000" rtlCol="0" anchor="t" anchorCtr="0"/>
          <a:lstStyle/>
          <a:p>
            <a:r>
              <a:rPr lang="en-GB" sz="2267" dirty="0"/>
              <a:t>Low-carbon energy purchase</a:t>
            </a:r>
          </a:p>
          <a:p>
            <a:r>
              <a:rPr lang="en-GB" sz="2267" dirty="0"/>
              <a:t>Emissions reduced: </a:t>
            </a:r>
            <a:r>
              <a:rPr lang="en-GB" sz="2400" b="1" dirty="0"/>
              <a:t>1494000</a:t>
            </a:r>
            <a:r>
              <a:rPr lang="en-GB" sz="2133" b="1" dirty="0"/>
              <a:t> mtCO2e</a:t>
            </a:r>
          </a:p>
          <a:p>
            <a:endParaRPr lang="en-GB" sz="2267" b="1" dirty="0"/>
          </a:p>
          <a:p>
            <a:r>
              <a:rPr lang="en-GB" sz="2267" dirty="0"/>
              <a:t>“During 2016, we significantly increased our renewable energy investments. We grew our renewable energy from 100% in US during 2015, to 100% in US and all European Union countries in 2016. Renewable energy is now used for 80% of our global power use.” </a:t>
            </a:r>
          </a:p>
          <a:p>
            <a:endParaRPr lang="en-GB" sz="2267" dirty="0">
              <a:solidFill>
                <a:schemeClr val="accent4"/>
              </a:solidFill>
            </a:endParaRPr>
          </a:p>
        </p:txBody>
      </p:sp>
      <p:sp>
        <p:nvSpPr>
          <p:cNvPr id="10" name="Rectangle 9">
            <a:extLst>
              <a:ext uri="{FF2B5EF4-FFF2-40B4-BE49-F238E27FC236}">
                <a16:creationId xmlns:a16="http://schemas.microsoft.com/office/drawing/2014/main" id="{D962C8E8-B160-48A2-81C0-538423381077}"/>
              </a:ext>
            </a:extLst>
          </p:cNvPr>
          <p:cNvSpPr/>
          <p:nvPr/>
        </p:nvSpPr>
        <p:spPr>
          <a:xfrm>
            <a:off x="6176383" y="1245996"/>
            <a:ext cx="5667271" cy="4046136"/>
          </a:xfrm>
          <a:prstGeom prst="rect">
            <a:avLst/>
          </a:prstGeom>
          <a:solidFill>
            <a:srgbClr val="82246F"/>
          </a:solidFill>
          <a:ln>
            <a:noFill/>
          </a:ln>
          <a:effectLst/>
        </p:spPr>
        <p:style>
          <a:lnRef idx="1">
            <a:schemeClr val="accent1"/>
          </a:lnRef>
          <a:fillRef idx="3">
            <a:schemeClr val="accent1"/>
          </a:fillRef>
          <a:effectRef idx="2">
            <a:schemeClr val="accent1"/>
          </a:effectRef>
          <a:fontRef idx="minor">
            <a:schemeClr val="lt1"/>
          </a:fontRef>
        </p:style>
        <p:txBody>
          <a:bodyPr tIns="120000" bIns="120000" rtlCol="0" anchor="t" anchorCtr="0"/>
          <a:lstStyle/>
          <a:p>
            <a:r>
              <a:rPr lang="en-GB" sz="2400" dirty="0"/>
              <a:t>Process emissions reductions</a:t>
            </a:r>
            <a:r>
              <a:rPr lang="en-GB" sz="2133" dirty="0"/>
              <a:t> </a:t>
            </a:r>
          </a:p>
          <a:p>
            <a:r>
              <a:rPr lang="en-GB" sz="2267" dirty="0"/>
              <a:t>Emissions reduced: </a:t>
            </a:r>
            <a:r>
              <a:rPr lang="en-GB" sz="2400" b="1" dirty="0"/>
              <a:t>411000</a:t>
            </a:r>
            <a:r>
              <a:rPr lang="en-GB" sz="2133" dirty="0"/>
              <a:t> </a:t>
            </a:r>
            <a:r>
              <a:rPr lang="en-GB" sz="2133" b="1" dirty="0"/>
              <a:t> mtCO2e</a:t>
            </a:r>
          </a:p>
          <a:p>
            <a:endParaRPr lang="en-GB" sz="2267" b="1" dirty="0"/>
          </a:p>
          <a:p>
            <a:r>
              <a:rPr lang="en-GB" sz="2400" dirty="0"/>
              <a:t>“We reduced the amount of electricity required to operate telecommunications service facilities by rationalizing equipment in line with the volume of traffic in telephone facilities and switching to highly energy efficient IP network </a:t>
            </a:r>
            <a:r>
              <a:rPr lang="en-GB" sz="2400" dirty="0">
                <a:solidFill>
                  <a:schemeClr val="bg1"/>
                </a:solidFill>
              </a:rPr>
              <a:t>equipment.</a:t>
            </a:r>
            <a:r>
              <a:rPr lang="en-GB" sz="2267" dirty="0">
                <a:solidFill>
                  <a:schemeClr val="bg1"/>
                </a:solidFill>
              </a:rPr>
              <a:t>”</a:t>
            </a:r>
            <a:endParaRPr lang="en-GB" sz="2133" dirty="0">
              <a:solidFill>
                <a:schemeClr val="bg1"/>
              </a:solidFill>
            </a:endParaRPr>
          </a:p>
        </p:txBody>
      </p:sp>
    </p:spTree>
    <p:extLst>
      <p:ext uri="{BB962C8B-B14F-4D97-AF65-F5344CB8AC3E}">
        <p14:creationId xmlns:p14="http://schemas.microsoft.com/office/powerpoint/2010/main" val="309869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0650"/>
            <a:ext cx="10972800" cy="754095"/>
          </a:xfrm>
        </p:spPr>
        <p:txBody>
          <a:bodyPr>
            <a:noAutofit/>
          </a:bodyPr>
          <a:lstStyle/>
          <a:p>
            <a:r>
              <a:rPr lang="en-GB" sz="2667" b="1" dirty="0">
                <a:solidFill>
                  <a:srgbClr val="C00000"/>
                </a:solidFill>
              </a:rPr>
              <a:t>What we ask – Report intensities</a:t>
            </a:r>
          </a:p>
        </p:txBody>
      </p:sp>
      <p:sp>
        <p:nvSpPr>
          <p:cNvPr id="4" name="Slide Number Placeholder 3"/>
          <p:cNvSpPr>
            <a:spLocks noGrp="1"/>
          </p:cNvSpPr>
          <p:nvPr>
            <p:ph type="sldNum" sz="quarter" idx="4294967295"/>
          </p:nvPr>
        </p:nvSpPr>
        <p:spPr>
          <a:xfrm>
            <a:off x="4655840" y="6164332"/>
            <a:ext cx="2844800" cy="365125"/>
          </a:xfrm>
          <a:prstGeom prst="rect">
            <a:avLst/>
          </a:prstGeom>
        </p:spPr>
        <p:txBody>
          <a:bodyPr/>
          <a:lstStyle/>
          <a:p>
            <a:r>
              <a:rPr lang="en-GB">
                <a:solidFill>
                  <a:srgbClr val="124191"/>
                </a:solidFill>
              </a:rPr>
              <a:t>Page </a:t>
            </a:r>
            <a:fld id="{45D3527D-D760-4252-A7F2-B4C9D1C491A7}" type="slidenum">
              <a:rPr lang="en-GB" smtClean="0">
                <a:solidFill>
                  <a:srgbClr val="124191"/>
                </a:solidFill>
              </a:rPr>
              <a:pPr/>
              <a:t>21</a:t>
            </a:fld>
            <a:r>
              <a:rPr lang="en-GB">
                <a:solidFill>
                  <a:srgbClr val="124191"/>
                </a:solidFill>
              </a:rPr>
              <a:t>  </a:t>
            </a:r>
            <a:endParaRPr lang="en-GB" dirty="0">
              <a:solidFill>
                <a:srgbClr val="124191"/>
              </a:solidFill>
            </a:endParaRPr>
          </a:p>
        </p:txBody>
      </p:sp>
      <p:sp>
        <p:nvSpPr>
          <p:cNvPr id="9" name="object 7"/>
          <p:cNvSpPr txBox="1">
            <a:spLocks noGrp="1"/>
          </p:cNvSpPr>
          <p:nvPr>
            <p:ph idx="1"/>
          </p:nvPr>
        </p:nvSpPr>
        <p:spPr>
          <a:xfrm>
            <a:off x="576210" y="938904"/>
            <a:ext cx="7442479" cy="1496792"/>
          </a:xfrm>
          <a:prstGeom prst="rect">
            <a:avLst/>
          </a:prstGeom>
          <a:solidFill>
            <a:schemeClr val="bg1"/>
          </a:solidFill>
        </p:spPr>
        <p:txBody>
          <a:bodyPr vert="horz" wrap="square" lIns="0" tIns="0" rIns="0" bIns="0" rtlCol="0">
            <a:noAutofit/>
          </a:bodyPr>
          <a:lstStyle/>
          <a:p>
            <a:pPr marR="16932" lvl="1" defTabSz="1205669">
              <a:spcAft>
                <a:spcPct val="0"/>
              </a:spcAft>
              <a:buClr>
                <a:srgbClr val="EB903D"/>
              </a:buClr>
              <a:defRPr/>
            </a:pPr>
            <a:r>
              <a:rPr lang="en-GB" sz="1867" dirty="0">
                <a:solidFill>
                  <a:srgbClr val="EB903D"/>
                </a:solidFill>
                <a:latin typeface="Arial"/>
                <a:cs typeface="Arial"/>
              </a:rPr>
              <a:t>3. Di</a:t>
            </a:r>
            <a:r>
              <a:rPr lang="en-US" sz="1867" dirty="0" err="1">
                <a:solidFill>
                  <a:srgbClr val="EB903D"/>
                </a:solidFill>
                <a:latin typeface="Arial"/>
                <a:cs typeface="Arial"/>
              </a:rPr>
              <a:t>sclose</a:t>
            </a:r>
            <a:r>
              <a:rPr lang="en-US" sz="1867" dirty="0">
                <a:solidFill>
                  <a:srgbClr val="EB903D"/>
                </a:solidFill>
                <a:latin typeface="Arial"/>
                <a:cs typeface="Arial"/>
              </a:rPr>
              <a:t> your operational emissions intensity?</a:t>
            </a:r>
          </a:p>
          <a:p>
            <a:pPr marR="16932" lvl="1" defTabSz="1205669">
              <a:spcAft>
                <a:spcPct val="0"/>
              </a:spcAft>
              <a:buClr>
                <a:srgbClr val="EB903D"/>
              </a:buClr>
              <a:defRPr/>
            </a:pPr>
            <a:r>
              <a:rPr lang="en-US" sz="1867" b="1" dirty="0">
                <a:solidFill>
                  <a:srgbClr val="EB903D"/>
                </a:solidFill>
                <a:latin typeface="Arial"/>
                <a:cs typeface="Arial"/>
              </a:rPr>
              <a:t>Gross Scope1 + Scope2 / Revenue</a:t>
            </a:r>
          </a:p>
          <a:p>
            <a:pPr marR="16932" lvl="1" defTabSz="1205669">
              <a:spcAft>
                <a:spcPct val="0"/>
              </a:spcAft>
              <a:buClr>
                <a:srgbClr val="EB903D"/>
              </a:buClr>
              <a:defRPr/>
            </a:pPr>
            <a:r>
              <a:rPr lang="en-GB" sz="1867" dirty="0">
                <a:solidFill>
                  <a:srgbClr val="EB903D"/>
                </a:solidFill>
                <a:latin typeface="Arial"/>
                <a:cs typeface="Arial"/>
              </a:rPr>
              <a:t>(Question: C6.10)</a:t>
            </a:r>
          </a:p>
        </p:txBody>
      </p:sp>
      <p:pic>
        <p:nvPicPr>
          <p:cNvPr id="7" name="Picture 6">
            <a:extLst>
              <a:ext uri="{FF2B5EF4-FFF2-40B4-BE49-F238E27FC236}">
                <a16:creationId xmlns:a16="http://schemas.microsoft.com/office/drawing/2014/main" id="{89CC8C1A-8732-4E7E-A8E5-5EAFB9469082}"/>
              </a:ext>
            </a:extLst>
          </p:cNvPr>
          <p:cNvPicPr>
            <a:picLocks noChangeAspect="1"/>
          </p:cNvPicPr>
          <p:nvPr/>
        </p:nvPicPr>
        <p:blipFill>
          <a:blip r:embed="rId3"/>
          <a:stretch>
            <a:fillRect/>
          </a:stretch>
        </p:blipFill>
        <p:spPr>
          <a:xfrm>
            <a:off x="267956" y="2293019"/>
            <a:ext cx="11146971" cy="1899735"/>
          </a:xfrm>
          <a:prstGeom prst="rect">
            <a:avLst/>
          </a:prstGeom>
        </p:spPr>
      </p:pic>
      <p:pic>
        <p:nvPicPr>
          <p:cNvPr id="8" name="Picture 7">
            <a:extLst>
              <a:ext uri="{FF2B5EF4-FFF2-40B4-BE49-F238E27FC236}">
                <a16:creationId xmlns:a16="http://schemas.microsoft.com/office/drawing/2014/main" id="{D892F760-FDCE-4DF0-A487-4898409C09C0}"/>
              </a:ext>
            </a:extLst>
          </p:cNvPr>
          <p:cNvPicPr>
            <a:picLocks noChangeAspect="1"/>
          </p:cNvPicPr>
          <p:nvPr/>
        </p:nvPicPr>
        <p:blipFill>
          <a:blip r:embed="rId4"/>
          <a:stretch>
            <a:fillRect/>
          </a:stretch>
        </p:blipFill>
        <p:spPr>
          <a:xfrm>
            <a:off x="267956" y="4192753"/>
            <a:ext cx="11053187" cy="1904080"/>
          </a:xfrm>
          <a:prstGeom prst="rect">
            <a:avLst/>
          </a:prstGeom>
        </p:spPr>
      </p:pic>
    </p:spTree>
    <p:extLst>
      <p:ext uri="{BB962C8B-B14F-4D97-AF65-F5344CB8AC3E}">
        <p14:creationId xmlns:p14="http://schemas.microsoft.com/office/powerpoint/2010/main" val="82855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0650"/>
            <a:ext cx="10972800" cy="754095"/>
          </a:xfrm>
        </p:spPr>
        <p:txBody>
          <a:bodyPr>
            <a:noAutofit/>
          </a:bodyPr>
          <a:lstStyle/>
          <a:p>
            <a:r>
              <a:rPr lang="en-GB" sz="2667" b="1" dirty="0">
                <a:solidFill>
                  <a:srgbClr val="C00000"/>
                </a:solidFill>
              </a:rPr>
              <a:t>How to report emissions intensities</a:t>
            </a:r>
          </a:p>
        </p:txBody>
      </p:sp>
      <p:sp>
        <p:nvSpPr>
          <p:cNvPr id="4" name="Slide Number Placeholder 3"/>
          <p:cNvSpPr>
            <a:spLocks noGrp="1"/>
          </p:cNvSpPr>
          <p:nvPr>
            <p:ph type="sldNum" sz="quarter" idx="4294967295"/>
          </p:nvPr>
        </p:nvSpPr>
        <p:spPr>
          <a:xfrm>
            <a:off x="4655840" y="6164332"/>
            <a:ext cx="2844800" cy="365125"/>
          </a:xfrm>
          <a:prstGeom prst="rect">
            <a:avLst/>
          </a:prstGeom>
        </p:spPr>
        <p:txBody>
          <a:bodyPr/>
          <a:lstStyle/>
          <a:p>
            <a:r>
              <a:rPr lang="en-GB">
                <a:solidFill>
                  <a:srgbClr val="124191"/>
                </a:solidFill>
              </a:rPr>
              <a:t>Page </a:t>
            </a:r>
            <a:fld id="{45D3527D-D760-4252-A7F2-B4C9D1C491A7}" type="slidenum">
              <a:rPr lang="en-GB" smtClean="0">
                <a:solidFill>
                  <a:srgbClr val="124191"/>
                </a:solidFill>
              </a:rPr>
              <a:pPr/>
              <a:t>22</a:t>
            </a:fld>
            <a:r>
              <a:rPr lang="en-GB">
                <a:solidFill>
                  <a:srgbClr val="124191"/>
                </a:solidFill>
              </a:rPr>
              <a:t>  </a:t>
            </a:r>
            <a:endParaRPr lang="en-GB" dirty="0">
              <a:solidFill>
                <a:srgbClr val="124191"/>
              </a:solidFill>
            </a:endParaRPr>
          </a:p>
        </p:txBody>
      </p:sp>
      <p:sp>
        <p:nvSpPr>
          <p:cNvPr id="9" name="object 7"/>
          <p:cNvSpPr txBox="1">
            <a:spLocks noGrp="1"/>
          </p:cNvSpPr>
          <p:nvPr>
            <p:ph idx="1"/>
          </p:nvPr>
        </p:nvSpPr>
        <p:spPr>
          <a:xfrm>
            <a:off x="469028" y="1544876"/>
            <a:ext cx="1835395" cy="1496792"/>
          </a:xfrm>
          <a:prstGeom prst="rect">
            <a:avLst/>
          </a:prstGeom>
          <a:solidFill>
            <a:schemeClr val="bg1"/>
          </a:solidFill>
        </p:spPr>
        <p:txBody>
          <a:bodyPr vert="horz" wrap="square" lIns="0" tIns="0" rIns="0" bIns="0" rtlCol="0">
            <a:noAutofit/>
          </a:bodyPr>
          <a:lstStyle/>
          <a:p>
            <a:pPr marR="16932" lvl="1" defTabSz="1205669">
              <a:spcAft>
                <a:spcPct val="0"/>
              </a:spcAft>
              <a:buClr>
                <a:srgbClr val="EB903D"/>
              </a:buClr>
              <a:defRPr/>
            </a:pPr>
            <a:r>
              <a:rPr lang="en-GB" sz="1867" b="1" dirty="0">
                <a:solidFill>
                  <a:srgbClr val="EB903D"/>
                </a:solidFill>
                <a:latin typeface="Arial"/>
                <a:cs typeface="Arial"/>
              </a:rPr>
              <a:t>Example of inaccurate intensity figures</a:t>
            </a:r>
            <a:endParaRPr lang="en-GB" sz="1867" dirty="0">
              <a:solidFill>
                <a:srgbClr val="EB903D"/>
              </a:solidFill>
              <a:latin typeface="Arial"/>
              <a:cs typeface="Arial"/>
            </a:endParaRPr>
          </a:p>
        </p:txBody>
      </p:sp>
      <p:pic>
        <p:nvPicPr>
          <p:cNvPr id="8" name="Picture 7">
            <a:extLst>
              <a:ext uri="{FF2B5EF4-FFF2-40B4-BE49-F238E27FC236}">
                <a16:creationId xmlns:a16="http://schemas.microsoft.com/office/drawing/2014/main" id="{D892F760-FDCE-4DF0-A487-4898409C09C0}"/>
              </a:ext>
            </a:extLst>
          </p:cNvPr>
          <p:cNvPicPr>
            <a:picLocks noChangeAspect="1"/>
          </p:cNvPicPr>
          <p:nvPr/>
        </p:nvPicPr>
        <p:blipFill>
          <a:blip r:embed="rId3"/>
          <a:stretch>
            <a:fillRect/>
          </a:stretch>
        </p:blipFill>
        <p:spPr>
          <a:xfrm>
            <a:off x="276992" y="3566851"/>
            <a:ext cx="11602496" cy="2101443"/>
          </a:xfrm>
          <a:prstGeom prst="rect">
            <a:avLst/>
          </a:prstGeom>
        </p:spPr>
      </p:pic>
      <p:pic>
        <p:nvPicPr>
          <p:cNvPr id="3" name="Picture 2">
            <a:extLst>
              <a:ext uri="{FF2B5EF4-FFF2-40B4-BE49-F238E27FC236}">
                <a16:creationId xmlns:a16="http://schemas.microsoft.com/office/drawing/2014/main" id="{311C91CE-7D8D-43F1-8B8B-DF58B9EA4BFE}"/>
              </a:ext>
            </a:extLst>
          </p:cNvPr>
          <p:cNvPicPr>
            <a:picLocks noChangeAspect="1"/>
          </p:cNvPicPr>
          <p:nvPr/>
        </p:nvPicPr>
        <p:blipFill>
          <a:blip r:embed="rId4"/>
          <a:stretch>
            <a:fillRect/>
          </a:stretch>
        </p:blipFill>
        <p:spPr>
          <a:xfrm>
            <a:off x="2509541" y="1818560"/>
            <a:ext cx="2146300" cy="1320800"/>
          </a:xfrm>
          <a:prstGeom prst="rect">
            <a:avLst/>
          </a:prstGeom>
        </p:spPr>
      </p:pic>
      <p:sp>
        <p:nvSpPr>
          <p:cNvPr id="5" name="Rectangle: Rounded Corners 4">
            <a:extLst>
              <a:ext uri="{FF2B5EF4-FFF2-40B4-BE49-F238E27FC236}">
                <a16:creationId xmlns:a16="http://schemas.microsoft.com/office/drawing/2014/main" id="{ECB5F7FD-1086-44A9-A6FE-3207FF86BD7B}"/>
              </a:ext>
            </a:extLst>
          </p:cNvPr>
          <p:cNvSpPr/>
          <p:nvPr/>
        </p:nvSpPr>
        <p:spPr>
          <a:xfrm>
            <a:off x="3269063" y="3566851"/>
            <a:ext cx="3175280" cy="2290557"/>
          </a:xfrm>
          <a:prstGeom prst="roundRect">
            <a:avLst/>
          </a:prstGeom>
          <a:noFill/>
          <a:ln w="381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tIns="120000" bIns="120000" rtlCol="0" anchor="t" anchorCtr="0"/>
          <a:lstStyle/>
          <a:p>
            <a:pPr algn="ctr"/>
            <a:endParaRPr lang="en-GB" sz="2400" dirty="0">
              <a:solidFill>
                <a:schemeClr val="accent4"/>
              </a:solidFill>
            </a:endParaRPr>
          </a:p>
        </p:txBody>
      </p:sp>
      <p:pic>
        <p:nvPicPr>
          <p:cNvPr id="6" name="Picture 5">
            <a:extLst>
              <a:ext uri="{FF2B5EF4-FFF2-40B4-BE49-F238E27FC236}">
                <a16:creationId xmlns:a16="http://schemas.microsoft.com/office/drawing/2014/main" id="{A1E39714-9F56-436D-A211-EAE7D3A66C18}"/>
              </a:ext>
            </a:extLst>
          </p:cNvPr>
          <p:cNvPicPr>
            <a:picLocks noChangeAspect="1"/>
          </p:cNvPicPr>
          <p:nvPr/>
        </p:nvPicPr>
        <p:blipFill>
          <a:blip r:embed="rId5"/>
          <a:stretch>
            <a:fillRect/>
          </a:stretch>
        </p:blipFill>
        <p:spPr>
          <a:xfrm>
            <a:off x="8442847" y="2008860"/>
            <a:ext cx="2032000" cy="863600"/>
          </a:xfrm>
          <a:prstGeom prst="rect">
            <a:avLst/>
          </a:prstGeom>
        </p:spPr>
      </p:pic>
      <p:sp>
        <p:nvSpPr>
          <p:cNvPr id="10" name="object 7">
            <a:extLst>
              <a:ext uri="{FF2B5EF4-FFF2-40B4-BE49-F238E27FC236}">
                <a16:creationId xmlns:a16="http://schemas.microsoft.com/office/drawing/2014/main" id="{391498B5-ABD5-4FDB-BF4E-C40D6E07D6B9}"/>
              </a:ext>
            </a:extLst>
          </p:cNvPr>
          <p:cNvSpPr txBox="1">
            <a:spLocks/>
          </p:cNvSpPr>
          <p:nvPr/>
        </p:nvSpPr>
        <p:spPr bwMode="auto">
          <a:xfrm>
            <a:off x="6002265" y="1544876"/>
            <a:ext cx="2031999" cy="1496792"/>
          </a:xfrm>
          <a:prstGeom prst="rect">
            <a:avLst/>
          </a:prstGeom>
          <a:solidFill>
            <a:schemeClr val="bg1"/>
          </a:solidFill>
          <a:ln w="9525">
            <a:noFill/>
            <a:miter lim="800000"/>
            <a:headEnd/>
            <a:tailEnd/>
          </a:ln>
        </p:spPr>
        <p:txBody>
          <a:bodyPr vert="horz" wrap="square" lIns="0" tIns="0" rIns="0" bIns="0" numCol="1" rtlCol="0" anchor="t" anchorCtr="0" compatLnSpc="1">
            <a:prstTxWarp prst="textNoShape">
              <a:avLst/>
            </a:prstTxWarp>
            <a:noAutofit/>
          </a:bodyPr>
          <a:lstStyle>
            <a:lvl1pPr marL="230188" indent="-230188" algn="l" defTabSz="457200" rtl="0" eaLnBrk="1" fontAlgn="base" hangingPunct="1">
              <a:spcBef>
                <a:spcPct val="0"/>
              </a:spcBef>
              <a:spcAft>
                <a:spcPts val="600"/>
              </a:spcAft>
              <a:buFont typeface="Wingdings 3" pitchFamily="18" charset="2"/>
              <a:buChar char=""/>
              <a:defRPr sz="2400" kern="1200">
                <a:solidFill>
                  <a:schemeClr val="bg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000" kern="1200">
                <a:solidFill>
                  <a:schemeClr val="bg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1800" kern="1200">
                <a:solidFill>
                  <a:schemeClr val="bg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bg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bg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6932" lvl="1" indent="0" defTabSz="1205669">
              <a:lnSpc>
                <a:spcPct val="150000"/>
              </a:lnSpc>
              <a:spcAft>
                <a:spcPct val="0"/>
              </a:spcAft>
              <a:buClr>
                <a:srgbClr val="EB903D"/>
              </a:buClr>
              <a:buNone/>
              <a:defRPr/>
            </a:pPr>
            <a:r>
              <a:rPr lang="en-GB" sz="1867" b="1" dirty="0">
                <a:solidFill>
                  <a:srgbClr val="EB903D"/>
                </a:solidFill>
                <a:latin typeface="Arial"/>
                <a:cs typeface="Arial"/>
              </a:rPr>
              <a:t>Example of accurate intensity figures</a:t>
            </a:r>
            <a:endParaRPr lang="en-GB" sz="1867" dirty="0">
              <a:solidFill>
                <a:srgbClr val="EB903D"/>
              </a:solidFill>
              <a:latin typeface="Arial"/>
              <a:cs typeface="Arial"/>
            </a:endParaRPr>
          </a:p>
        </p:txBody>
      </p:sp>
    </p:spTree>
    <p:extLst>
      <p:ext uri="{BB962C8B-B14F-4D97-AF65-F5344CB8AC3E}">
        <p14:creationId xmlns:p14="http://schemas.microsoft.com/office/powerpoint/2010/main" val="71739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GB"/>
              <a:t>Page </a:t>
            </a:r>
            <a:fld id="{45D3527D-D760-4252-A7F2-B4C9D1C491A7}" type="slidenum">
              <a:rPr lang="en-GB" smtClean="0"/>
              <a:pPr/>
              <a:t>23</a:t>
            </a:fld>
            <a:r>
              <a:rPr lang="en-GB"/>
              <a:t>  </a:t>
            </a:r>
          </a:p>
        </p:txBody>
      </p:sp>
      <p:sp>
        <p:nvSpPr>
          <p:cNvPr id="3" name="object 4"/>
          <p:cNvSpPr txBox="1"/>
          <p:nvPr/>
        </p:nvSpPr>
        <p:spPr>
          <a:xfrm>
            <a:off x="625525" y="910086"/>
            <a:ext cx="10607884" cy="578711"/>
          </a:xfrm>
          <a:prstGeom prst="rect">
            <a:avLst/>
          </a:prstGeom>
        </p:spPr>
        <p:txBody>
          <a:bodyPr vert="horz" wrap="square" lIns="0" tIns="0" rIns="0" bIns="0" rtlCol="0">
            <a:noAutofit/>
          </a:bodyPr>
          <a:lstStyle/>
          <a:p>
            <a:pPr marL="0" lvl="1"/>
            <a:r>
              <a:rPr lang="en-GB" sz="1867" b="1" dirty="0">
                <a:solidFill>
                  <a:srgbClr val="EB903D"/>
                </a:solidFill>
                <a:latin typeface="Arial"/>
                <a:ea typeface="ヒラギノ角ゴ Pro W3" charset="0"/>
                <a:cs typeface="Arial"/>
              </a:rPr>
              <a:t>Collaborating to drive change </a:t>
            </a:r>
            <a:r>
              <a:rPr lang="en-GB" sz="1867" b="1" dirty="0">
                <a:solidFill>
                  <a:srgbClr val="EB903D"/>
                </a:solidFill>
                <a:latin typeface="Arial"/>
                <a:cs typeface="Arial"/>
              </a:rPr>
              <a:t>(Question: SC 2.1)</a:t>
            </a:r>
            <a:endParaRPr lang="en-GB" sz="1867" b="1" dirty="0">
              <a:solidFill>
                <a:srgbClr val="EB903D"/>
              </a:solidFill>
              <a:latin typeface="Arial"/>
              <a:ea typeface="ヒラギノ角ゴ Pro W3" charset="0"/>
              <a:cs typeface="Arial"/>
            </a:endParaRPr>
          </a:p>
        </p:txBody>
      </p:sp>
      <p:cxnSp>
        <p:nvCxnSpPr>
          <p:cNvPr id="5" name="Straight Connector 4"/>
          <p:cNvCxnSpPr/>
          <p:nvPr/>
        </p:nvCxnSpPr>
        <p:spPr>
          <a:xfrm>
            <a:off x="5711957" y="1627637"/>
            <a:ext cx="0" cy="4009609"/>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5524" y="1537490"/>
            <a:ext cx="5117195" cy="4689297"/>
          </a:xfrm>
          <a:prstGeom prst="rect">
            <a:avLst/>
          </a:prstGeom>
        </p:spPr>
        <p:txBody>
          <a:bodyPr wrap="square">
            <a:spAutoFit/>
          </a:bodyPr>
          <a:lstStyle/>
          <a:p>
            <a:r>
              <a:rPr lang="en-US" sz="1867" b="1" dirty="0">
                <a:solidFill>
                  <a:srgbClr val="B42E34"/>
                </a:solidFill>
                <a:latin typeface="Arial" pitchFamily="34" charset="0"/>
                <a:cs typeface="Arial" pitchFamily="34" charset="0"/>
              </a:rPr>
              <a:t>Sourcing alternatives</a:t>
            </a:r>
            <a:r>
              <a:rPr lang="en-US" sz="1600" b="1" dirty="0">
                <a:solidFill>
                  <a:srgbClr val="B42E34"/>
                </a:solidFill>
                <a:latin typeface="Arial" pitchFamily="34" charset="0"/>
                <a:cs typeface="Arial" pitchFamily="34" charset="0"/>
              </a:rPr>
              <a:t>: </a:t>
            </a:r>
          </a:p>
          <a:p>
            <a:r>
              <a:rPr lang="en-US" sz="1600" b="1" dirty="0">
                <a:solidFill>
                  <a:srgbClr val="B42E34"/>
                </a:solidFill>
                <a:latin typeface="Arial" pitchFamily="34" charset="0"/>
                <a:cs typeface="Arial" pitchFamily="34" charset="0"/>
              </a:rPr>
              <a:t>KPMG UK switching to push bike couriers saved  476tCO2 and £8200.</a:t>
            </a:r>
            <a:endParaRPr lang="en-US" sz="1867" i="1" dirty="0">
              <a:latin typeface="Arial" panose="020B0604020202020204" pitchFamily="34" charset="0"/>
              <a:ea typeface="PMingLiU" panose="02020500000000000000" pitchFamily="18" charset="-120"/>
            </a:endParaRPr>
          </a:p>
          <a:p>
            <a:endParaRPr lang="en-US" sz="533" i="1" dirty="0">
              <a:latin typeface="Arial" panose="020B0604020202020204" pitchFamily="34" charset="0"/>
              <a:ea typeface="PMingLiU" panose="02020500000000000000" pitchFamily="18" charset="-120"/>
            </a:endParaRPr>
          </a:p>
          <a:p>
            <a:r>
              <a:rPr lang="en-GB" sz="1867" b="1" dirty="0">
                <a:solidFill>
                  <a:schemeClr val="accent6">
                    <a:lumMod val="75000"/>
                  </a:schemeClr>
                </a:solidFill>
                <a:latin typeface="Arial" pitchFamily="34" charset="0"/>
                <a:cs typeface="Arial" pitchFamily="34" charset="0"/>
                <a:sym typeface="Wingdings 3"/>
              </a:rPr>
              <a:t> </a:t>
            </a:r>
          </a:p>
          <a:p>
            <a:r>
              <a:rPr lang="en-US" sz="1867" dirty="0">
                <a:solidFill>
                  <a:schemeClr val="accent6">
                    <a:lumMod val="75000"/>
                  </a:schemeClr>
                </a:solidFill>
                <a:latin typeface="Arial" pitchFamily="34" charset="0"/>
                <a:cs typeface="Arial" pitchFamily="34" charset="0"/>
              </a:rPr>
              <a:t>To achieve a reduction in KPMG’s scope 3 carbon emissions, Swiss Post Solutions has developed its management of KPMG’s courier suppliers with the objective of migrating motorbike courier deliveries to pushbikes, to achieve zero emissions. Swiss Post Solutions continued work with the courier suppliers has delivered an increased pushbike fleet capacity and resulted in 38% of same day deliveries being made using pushbikes</a:t>
            </a:r>
            <a:r>
              <a:rPr lang="en-GB" sz="1867" b="1" dirty="0">
                <a:solidFill>
                  <a:schemeClr val="accent6">
                    <a:lumMod val="75000"/>
                  </a:schemeClr>
                </a:solidFill>
                <a:latin typeface="Arial" pitchFamily="34" charset="0"/>
                <a:cs typeface="Arial" pitchFamily="34" charset="0"/>
                <a:sym typeface="Wingdings 3"/>
              </a:rPr>
              <a:t> </a:t>
            </a:r>
          </a:p>
          <a:p>
            <a:endParaRPr lang="en-US" sz="1867" dirty="0">
              <a:solidFill>
                <a:schemeClr val="accent6">
                  <a:lumMod val="75000"/>
                </a:schemeClr>
              </a:solidFill>
              <a:latin typeface="Arial" pitchFamily="34" charset="0"/>
              <a:cs typeface="Arial" pitchFamily="34" charset="0"/>
            </a:endParaRPr>
          </a:p>
          <a:p>
            <a:endParaRPr lang="en-US" sz="1867" i="1" dirty="0">
              <a:latin typeface="Arial" panose="020B0604020202020204" pitchFamily="34" charset="0"/>
              <a:ea typeface="PMingLiU" panose="02020500000000000000" pitchFamily="18" charset="-120"/>
            </a:endParaRPr>
          </a:p>
        </p:txBody>
      </p:sp>
      <p:pic>
        <p:nvPicPr>
          <p:cNvPr id="9" name="Picture 8"/>
          <p:cNvPicPr>
            <a:picLocks noChangeAspect="1"/>
          </p:cNvPicPr>
          <p:nvPr/>
        </p:nvPicPr>
        <p:blipFill>
          <a:blip r:embed="rId2"/>
          <a:stretch>
            <a:fillRect/>
          </a:stretch>
        </p:blipFill>
        <p:spPr>
          <a:xfrm>
            <a:off x="5929467" y="2204683"/>
            <a:ext cx="5829004" cy="3384853"/>
          </a:xfrm>
          <a:prstGeom prst="rect">
            <a:avLst/>
          </a:prstGeom>
        </p:spPr>
      </p:pic>
      <p:sp>
        <p:nvSpPr>
          <p:cNvPr id="10" name="Rectangle 9"/>
          <p:cNvSpPr/>
          <p:nvPr/>
        </p:nvSpPr>
        <p:spPr>
          <a:xfrm>
            <a:off x="5929465" y="1537490"/>
            <a:ext cx="6096000" cy="872098"/>
          </a:xfrm>
          <a:prstGeom prst="rect">
            <a:avLst/>
          </a:prstGeom>
          <a:solidFill>
            <a:schemeClr val="bg1"/>
          </a:solidFill>
        </p:spPr>
        <p:txBody>
          <a:bodyPr>
            <a:spAutoFit/>
          </a:bodyPr>
          <a:lstStyle/>
          <a:p>
            <a:r>
              <a:rPr lang="en-US" sz="1867" b="1" dirty="0">
                <a:solidFill>
                  <a:srgbClr val="B42E34"/>
                </a:solidFill>
                <a:latin typeface="Arial" pitchFamily="34" charset="0"/>
                <a:cs typeface="Arial" pitchFamily="34" charset="0"/>
              </a:rPr>
              <a:t>Changing the way you work together: </a:t>
            </a:r>
          </a:p>
          <a:p>
            <a:r>
              <a:rPr lang="en-US" sz="1600" dirty="0">
                <a:solidFill>
                  <a:srgbClr val="B42E34"/>
                </a:solidFill>
                <a:latin typeface="Arial" pitchFamily="34" charset="0"/>
                <a:cs typeface="Arial" pitchFamily="34" charset="0"/>
              </a:rPr>
              <a:t>L'Oréal on site production switch led to 400,000 freight miles being eliminated. </a:t>
            </a:r>
            <a:endParaRPr lang="en-GB" sz="1600" dirty="0">
              <a:solidFill>
                <a:srgbClr val="B42E34"/>
              </a:solidFill>
              <a:latin typeface="Arial" pitchFamily="34" charset="0"/>
              <a:cs typeface="Arial" pitchFamily="34" charset="0"/>
            </a:endParaRPr>
          </a:p>
        </p:txBody>
      </p:sp>
      <p:sp>
        <p:nvSpPr>
          <p:cNvPr id="4" name="Rectangle 3"/>
          <p:cNvSpPr/>
          <p:nvPr/>
        </p:nvSpPr>
        <p:spPr>
          <a:xfrm>
            <a:off x="594763" y="331796"/>
            <a:ext cx="4285147" cy="461665"/>
          </a:xfrm>
          <a:prstGeom prst="rect">
            <a:avLst/>
          </a:prstGeom>
        </p:spPr>
        <p:txBody>
          <a:bodyPr wrap="none">
            <a:spAutoFit/>
          </a:bodyPr>
          <a:lstStyle/>
          <a:p>
            <a:r>
              <a:rPr lang="en-GB" sz="2400" b="1" dirty="0">
                <a:solidFill>
                  <a:srgbClr val="C00000"/>
                </a:solidFill>
                <a:latin typeface="Arial" panose="020B0604020202020204" pitchFamily="34" charset="0"/>
                <a:cs typeface="Arial" panose="020B0604020202020204" pitchFamily="34" charset="0"/>
              </a:rPr>
              <a:t>What we ask - Collaboration</a:t>
            </a:r>
            <a:endParaRPr lang="en-GB" sz="2400" dirty="0"/>
          </a:p>
        </p:txBody>
      </p:sp>
    </p:spTree>
    <p:extLst>
      <p:ext uri="{BB962C8B-B14F-4D97-AF65-F5344CB8AC3E}">
        <p14:creationId xmlns:p14="http://schemas.microsoft.com/office/powerpoint/2010/main" val="41862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0650"/>
            <a:ext cx="10972800" cy="754095"/>
          </a:xfrm>
        </p:spPr>
        <p:txBody>
          <a:bodyPr>
            <a:noAutofit/>
          </a:bodyPr>
          <a:lstStyle/>
          <a:p>
            <a:r>
              <a:rPr lang="en-GB" sz="2667" b="1" dirty="0">
                <a:solidFill>
                  <a:srgbClr val="C00000"/>
                </a:solidFill>
              </a:rPr>
              <a:t>SC1.1 Emissions Allocation</a:t>
            </a:r>
          </a:p>
        </p:txBody>
      </p:sp>
      <p:sp>
        <p:nvSpPr>
          <p:cNvPr id="4" name="Slide Number Placeholder 3"/>
          <p:cNvSpPr>
            <a:spLocks noGrp="1"/>
          </p:cNvSpPr>
          <p:nvPr>
            <p:ph type="sldNum" sz="quarter" idx="4294967295"/>
          </p:nvPr>
        </p:nvSpPr>
        <p:spPr>
          <a:xfrm>
            <a:off x="4655840" y="6164332"/>
            <a:ext cx="2844800" cy="365125"/>
          </a:xfrm>
          <a:prstGeom prst="rect">
            <a:avLst/>
          </a:prstGeom>
        </p:spPr>
        <p:txBody>
          <a:bodyPr/>
          <a:lstStyle/>
          <a:p>
            <a:r>
              <a:rPr lang="en-GB">
                <a:solidFill>
                  <a:srgbClr val="124191"/>
                </a:solidFill>
              </a:rPr>
              <a:t>Page </a:t>
            </a:r>
            <a:fld id="{45D3527D-D760-4252-A7F2-B4C9D1C491A7}" type="slidenum">
              <a:rPr lang="en-GB" smtClean="0">
                <a:solidFill>
                  <a:srgbClr val="124191"/>
                </a:solidFill>
              </a:rPr>
              <a:pPr/>
              <a:t>24</a:t>
            </a:fld>
            <a:r>
              <a:rPr lang="en-GB">
                <a:solidFill>
                  <a:srgbClr val="124191"/>
                </a:solidFill>
              </a:rPr>
              <a:t>  </a:t>
            </a:r>
            <a:endParaRPr lang="en-GB" dirty="0">
              <a:solidFill>
                <a:srgbClr val="124191"/>
              </a:solidFill>
            </a:endParaRPr>
          </a:p>
        </p:txBody>
      </p:sp>
      <p:pic>
        <p:nvPicPr>
          <p:cNvPr id="12" name="Picture 11">
            <a:extLst>
              <a:ext uri="{FF2B5EF4-FFF2-40B4-BE49-F238E27FC236}">
                <a16:creationId xmlns:a16="http://schemas.microsoft.com/office/drawing/2014/main" id="{19CA7EFD-BCFB-4D46-8FCA-C822E1841A9B}"/>
              </a:ext>
            </a:extLst>
          </p:cNvPr>
          <p:cNvPicPr>
            <a:picLocks noChangeAspect="1"/>
          </p:cNvPicPr>
          <p:nvPr/>
        </p:nvPicPr>
        <p:blipFill>
          <a:blip r:embed="rId3"/>
          <a:stretch>
            <a:fillRect/>
          </a:stretch>
        </p:blipFill>
        <p:spPr>
          <a:xfrm>
            <a:off x="566878" y="2910367"/>
            <a:ext cx="11016821" cy="1322491"/>
          </a:xfrm>
          <a:prstGeom prst="rect">
            <a:avLst/>
          </a:prstGeom>
        </p:spPr>
      </p:pic>
      <p:pic>
        <p:nvPicPr>
          <p:cNvPr id="13" name="Content Placeholder 13">
            <a:extLst>
              <a:ext uri="{FF2B5EF4-FFF2-40B4-BE49-F238E27FC236}">
                <a16:creationId xmlns:a16="http://schemas.microsoft.com/office/drawing/2014/main" id="{2809D143-1D6D-41FA-A22B-229987E6BFE0}"/>
              </a:ext>
            </a:extLst>
          </p:cNvPr>
          <p:cNvPicPr>
            <a:picLocks noChangeAspect="1"/>
          </p:cNvPicPr>
          <p:nvPr/>
        </p:nvPicPr>
        <p:blipFill>
          <a:blip r:embed="rId4"/>
          <a:stretch>
            <a:fillRect/>
          </a:stretch>
        </p:blipFill>
        <p:spPr>
          <a:xfrm>
            <a:off x="2981721" y="1243066"/>
            <a:ext cx="5981700" cy="1358900"/>
          </a:xfrm>
          <a:prstGeom prst="rect">
            <a:avLst/>
          </a:prstGeom>
        </p:spPr>
      </p:pic>
      <p:sp>
        <p:nvSpPr>
          <p:cNvPr id="14" name="Callout: Line 13">
            <a:extLst>
              <a:ext uri="{FF2B5EF4-FFF2-40B4-BE49-F238E27FC236}">
                <a16:creationId xmlns:a16="http://schemas.microsoft.com/office/drawing/2014/main" id="{AD705F6D-8E87-49D4-A37B-C1DC85C66B0E}"/>
              </a:ext>
            </a:extLst>
          </p:cNvPr>
          <p:cNvSpPr/>
          <p:nvPr/>
        </p:nvSpPr>
        <p:spPr>
          <a:xfrm>
            <a:off x="247069" y="1475900"/>
            <a:ext cx="1607811" cy="733777"/>
          </a:xfrm>
          <a:prstGeom prst="borderCallout1">
            <a:avLst>
              <a:gd name="adj1" fmla="val 19886"/>
              <a:gd name="adj2" fmla="val 100989"/>
              <a:gd name="adj3" fmla="val 64426"/>
              <a:gd name="adj4" fmla="val 169566"/>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467" dirty="0">
                <a:solidFill>
                  <a:schemeClr val="tx1"/>
                </a:solidFill>
              </a:rPr>
              <a:t>Select your customer</a:t>
            </a:r>
            <a:endParaRPr lang="en-GB" sz="1467" b="1" dirty="0">
              <a:solidFill>
                <a:schemeClr val="tx1"/>
              </a:solidFill>
            </a:endParaRPr>
          </a:p>
        </p:txBody>
      </p:sp>
      <p:sp>
        <p:nvSpPr>
          <p:cNvPr id="15" name="Callout: Line 14">
            <a:extLst>
              <a:ext uri="{FF2B5EF4-FFF2-40B4-BE49-F238E27FC236}">
                <a16:creationId xmlns:a16="http://schemas.microsoft.com/office/drawing/2014/main" id="{33057D17-5D5F-423B-A06D-97AB47CEBAA5}"/>
              </a:ext>
            </a:extLst>
          </p:cNvPr>
          <p:cNvSpPr/>
          <p:nvPr/>
        </p:nvSpPr>
        <p:spPr>
          <a:xfrm>
            <a:off x="9641459" y="1124744"/>
            <a:ext cx="2201333" cy="1016000"/>
          </a:xfrm>
          <a:prstGeom prst="borderCallout1">
            <a:avLst>
              <a:gd name="adj1" fmla="val 51507"/>
              <a:gd name="adj2" fmla="val -879"/>
              <a:gd name="adj3" fmla="val 85539"/>
              <a:gd name="adj4" fmla="val -59500"/>
            </a:avLst>
          </a:prstGeom>
          <a:solidFill>
            <a:schemeClr val="accent5"/>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467" dirty="0">
                <a:solidFill>
                  <a:schemeClr val="tx1"/>
                </a:solidFill>
              </a:rPr>
              <a:t>Define the </a:t>
            </a:r>
            <a:r>
              <a:rPr lang="en-GB" sz="1467" b="1" dirty="0">
                <a:solidFill>
                  <a:schemeClr val="tx1"/>
                </a:solidFill>
              </a:rPr>
              <a:t>scope</a:t>
            </a:r>
            <a:r>
              <a:rPr lang="en-GB" sz="1467" dirty="0">
                <a:solidFill>
                  <a:schemeClr val="tx1"/>
                </a:solidFill>
              </a:rPr>
              <a:t> of your emissions to allocate to your customer</a:t>
            </a:r>
          </a:p>
        </p:txBody>
      </p:sp>
      <p:sp>
        <p:nvSpPr>
          <p:cNvPr id="16" name="Callout: Line 15">
            <a:extLst>
              <a:ext uri="{FF2B5EF4-FFF2-40B4-BE49-F238E27FC236}">
                <a16:creationId xmlns:a16="http://schemas.microsoft.com/office/drawing/2014/main" id="{1D5C5BB3-972E-406E-9358-6C409F6A0FA4}"/>
              </a:ext>
            </a:extLst>
          </p:cNvPr>
          <p:cNvSpPr/>
          <p:nvPr/>
        </p:nvSpPr>
        <p:spPr>
          <a:xfrm>
            <a:off x="305908" y="4808377"/>
            <a:ext cx="1607811" cy="922233"/>
          </a:xfrm>
          <a:prstGeom prst="borderCallout1">
            <a:avLst>
              <a:gd name="adj1" fmla="val 19886"/>
              <a:gd name="adj2" fmla="val 100989"/>
              <a:gd name="adj3" fmla="val -57113"/>
              <a:gd name="adj4" fmla="val 182907"/>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467" dirty="0">
                <a:solidFill>
                  <a:schemeClr val="tx1"/>
                </a:solidFill>
              </a:rPr>
              <a:t>Select your </a:t>
            </a:r>
            <a:r>
              <a:rPr lang="en-GB" sz="1467" b="1" dirty="0">
                <a:solidFill>
                  <a:schemeClr val="tx1"/>
                </a:solidFill>
              </a:rPr>
              <a:t>allocation method</a:t>
            </a:r>
          </a:p>
        </p:txBody>
      </p:sp>
      <p:sp>
        <p:nvSpPr>
          <p:cNvPr id="17" name="Rectangle: Rounded Corners 16">
            <a:extLst>
              <a:ext uri="{FF2B5EF4-FFF2-40B4-BE49-F238E27FC236}">
                <a16:creationId xmlns:a16="http://schemas.microsoft.com/office/drawing/2014/main" id="{22309791-0403-45AA-AC93-EA3E4EF3E223}"/>
              </a:ext>
            </a:extLst>
          </p:cNvPr>
          <p:cNvSpPr/>
          <p:nvPr/>
        </p:nvSpPr>
        <p:spPr>
          <a:xfrm>
            <a:off x="7744922" y="2849016"/>
            <a:ext cx="3939823" cy="1322491"/>
          </a:xfrm>
          <a:prstGeom prst="roundRect">
            <a:avLst/>
          </a:prstGeom>
          <a:noFill/>
          <a:ln w="38100">
            <a:solidFill>
              <a:schemeClr val="accent4"/>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1867" dirty="0">
              <a:solidFill>
                <a:schemeClr val="tx1"/>
              </a:solidFill>
            </a:endParaRPr>
          </a:p>
        </p:txBody>
      </p:sp>
    </p:spTree>
    <p:extLst>
      <p:ext uri="{BB962C8B-B14F-4D97-AF65-F5344CB8AC3E}">
        <p14:creationId xmlns:p14="http://schemas.microsoft.com/office/powerpoint/2010/main" val="159589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0650"/>
            <a:ext cx="10972800" cy="754095"/>
          </a:xfrm>
        </p:spPr>
        <p:txBody>
          <a:bodyPr>
            <a:noAutofit/>
          </a:bodyPr>
          <a:lstStyle/>
          <a:p>
            <a:r>
              <a:rPr lang="en-GB" sz="2667" b="1" dirty="0">
                <a:solidFill>
                  <a:srgbClr val="C00000"/>
                </a:solidFill>
              </a:rPr>
              <a:t>Allocation methods and factors </a:t>
            </a:r>
          </a:p>
        </p:txBody>
      </p:sp>
      <p:sp>
        <p:nvSpPr>
          <p:cNvPr id="4" name="Slide Number Placeholder 3"/>
          <p:cNvSpPr>
            <a:spLocks noGrp="1"/>
          </p:cNvSpPr>
          <p:nvPr>
            <p:ph type="sldNum" sz="quarter" idx="4294967295"/>
          </p:nvPr>
        </p:nvSpPr>
        <p:spPr>
          <a:xfrm>
            <a:off x="4655840" y="6164332"/>
            <a:ext cx="2844800" cy="365125"/>
          </a:xfrm>
          <a:prstGeom prst="rect">
            <a:avLst/>
          </a:prstGeom>
        </p:spPr>
        <p:txBody>
          <a:bodyPr/>
          <a:lstStyle/>
          <a:p>
            <a:r>
              <a:rPr lang="en-GB">
                <a:solidFill>
                  <a:srgbClr val="124191"/>
                </a:solidFill>
              </a:rPr>
              <a:t>Page </a:t>
            </a:r>
            <a:fld id="{45D3527D-D760-4252-A7F2-B4C9D1C491A7}" type="slidenum">
              <a:rPr lang="en-GB" smtClean="0">
                <a:solidFill>
                  <a:srgbClr val="124191"/>
                </a:solidFill>
              </a:rPr>
              <a:pPr/>
              <a:t>25</a:t>
            </a:fld>
            <a:r>
              <a:rPr lang="en-GB">
                <a:solidFill>
                  <a:srgbClr val="124191"/>
                </a:solidFill>
              </a:rPr>
              <a:t>  </a:t>
            </a:r>
            <a:endParaRPr lang="en-GB" dirty="0">
              <a:solidFill>
                <a:srgbClr val="124191"/>
              </a:solidFill>
            </a:endParaRPr>
          </a:p>
        </p:txBody>
      </p:sp>
      <p:pic>
        <p:nvPicPr>
          <p:cNvPr id="7" name="Content Placeholder 5">
            <a:extLst>
              <a:ext uri="{FF2B5EF4-FFF2-40B4-BE49-F238E27FC236}">
                <a16:creationId xmlns:a16="http://schemas.microsoft.com/office/drawing/2014/main" id="{5D230733-A01D-4B53-BA69-85B6B14E4251}"/>
              </a:ext>
            </a:extLst>
          </p:cNvPr>
          <p:cNvPicPr>
            <a:picLocks noChangeAspect="1"/>
          </p:cNvPicPr>
          <p:nvPr/>
        </p:nvPicPr>
        <p:blipFill>
          <a:blip r:embed="rId3"/>
          <a:stretch>
            <a:fillRect/>
          </a:stretch>
        </p:blipFill>
        <p:spPr>
          <a:xfrm>
            <a:off x="2901616" y="978422"/>
            <a:ext cx="7687733" cy="2896668"/>
          </a:xfrm>
          <a:prstGeom prst="rect">
            <a:avLst/>
          </a:prstGeom>
        </p:spPr>
      </p:pic>
      <p:sp>
        <p:nvSpPr>
          <p:cNvPr id="8" name="Rectangle: Rounded Corners 7">
            <a:extLst>
              <a:ext uri="{FF2B5EF4-FFF2-40B4-BE49-F238E27FC236}">
                <a16:creationId xmlns:a16="http://schemas.microsoft.com/office/drawing/2014/main" id="{F92137C5-EBAF-4EA2-8761-CC0B1CD7190A}"/>
              </a:ext>
            </a:extLst>
          </p:cNvPr>
          <p:cNvSpPr/>
          <p:nvPr/>
        </p:nvSpPr>
        <p:spPr>
          <a:xfrm>
            <a:off x="914771" y="1159044"/>
            <a:ext cx="1648179" cy="764821"/>
          </a:xfrm>
          <a:prstGeom prst="roundRect">
            <a:avLst/>
          </a:prstGeom>
          <a:solidFill>
            <a:srgbClr val="FF6D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867" dirty="0">
                <a:solidFill>
                  <a:schemeClr val="bg1"/>
                </a:solidFill>
              </a:rPr>
              <a:t>Physical allocation</a:t>
            </a:r>
          </a:p>
        </p:txBody>
      </p:sp>
      <p:pic>
        <p:nvPicPr>
          <p:cNvPr id="9" name="Picture 8">
            <a:extLst>
              <a:ext uri="{FF2B5EF4-FFF2-40B4-BE49-F238E27FC236}">
                <a16:creationId xmlns:a16="http://schemas.microsoft.com/office/drawing/2014/main" id="{7592F76A-149E-4F09-A96C-FCDC6F1A48D2}"/>
              </a:ext>
            </a:extLst>
          </p:cNvPr>
          <p:cNvPicPr>
            <a:picLocks noChangeAspect="1"/>
          </p:cNvPicPr>
          <p:nvPr/>
        </p:nvPicPr>
        <p:blipFill>
          <a:blip r:embed="rId4"/>
          <a:stretch>
            <a:fillRect/>
          </a:stretch>
        </p:blipFill>
        <p:spPr>
          <a:xfrm>
            <a:off x="3068833" y="4423266"/>
            <a:ext cx="7373761" cy="1149732"/>
          </a:xfrm>
          <a:prstGeom prst="rect">
            <a:avLst/>
          </a:prstGeom>
        </p:spPr>
      </p:pic>
      <p:sp>
        <p:nvSpPr>
          <p:cNvPr id="13" name="Rectangle: Rounded Corners 12">
            <a:extLst>
              <a:ext uri="{FF2B5EF4-FFF2-40B4-BE49-F238E27FC236}">
                <a16:creationId xmlns:a16="http://schemas.microsoft.com/office/drawing/2014/main" id="{D2A7D372-77FA-4B7F-863F-F712C5FA00E7}"/>
              </a:ext>
            </a:extLst>
          </p:cNvPr>
          <p:cNvSpPr/>
          <p:nvPr/>
        </p:nvSpPr>
        <p:spPr>
          <a:xfrm>
            <a:off x="914771" y="4448686"/>
            <a:ext cx="1648179" cy="764821"/>
          </a:xfrm>
          <a:prstGeom prst="roundRect">
            <a:avLst/>
          </a:prstGeom>
          <a:solidFill>
            <a:srgbClr val="82246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867" dirty="0">
                <a:solidFill>
                  <a:schemeClr val="bg1"/>
                </a:solidFill>
              </a:rPr>
              <a:t>Economic allocation</a:t>
            </a:r>
          </a:p>
        </p:txBody>
      </p:sp>
      <p:sp>
        <p:nvSpPr>
          <p:cNvPr id="14" name="TextBox 13">
            <a:extLst>
              <a:ext uri="{FF2B5EF4-FFF2-40B4-BE49-F238E27FC236}">
                <a16:creationId xmlns:a16="http://schemas.microsoft.com/office/drawing/2014/main" id="{E179212E-D047-41BD-828B-FD7800DDBFD6}"/>
              </a:ext>
            </a:extLst>
          </p:cNvPr>
          <p:cNvSpPr txBox="1"/>
          <p:nvPr/>
        </p:nvSpPr>
        <p:spPr>
          <a:xfrm>
            <a:off x="472769" y="5762521"/>
            <a:ext cx="9969825" cy="383269"/>
          </a:xfrm>
          <a:prstGeom prst="rect">
            <a:avLst/>
          </a:prstGeom>
          <a:noFill/>
        </p:spPr>
        <p:txBody>
          <a:bodyPr wrap="square" lIns="120000" tIns="62400" rIns="120000" bIns="62400" rtlCol="0">
            <a:spAutoFit/>
          </a:bodyPr>
          <a:lstStyle/>
          <a:p>
            <a:pPr>
              <a:lnSpc>
                <a:spcPct val="110000"/>
              </a:lnSpc>
              <a:spcBef>
                <a:spcPts val="800"/>
              </a:spcBef>
            </a:pPr>
            <a:r>
              <a:rPr lang="en-GB" sz="1600" dirty="0">
                <a:solidFill>
                  <a:srgbClr val="000000"/>
                </a:solidFill>
              </a:rPr>
              <a:t>You can find further guidance in the </a:t>
            </a:r>
            <a:r>
              <a:rPr lang="en-GB" sz="1600" dirty="0">
                <a:solidFill>
                  <a:srgbClr val="000000"/>
                </a:solidFill>
                <a:hlinkClick r:id="rId5"/>
              </a:rPr>
              <a:t>GHG Protocol Corporate Value Chain Standard </a:t>
            </a:r>
            <a:endParaRPr lang="en-GB" sz="1600" dirty="0">
              <a:solidFill>
                <a:srgbClr val="000000"/>
              </a:solidFill>
            </a:endParaRPr>
          </a:p>
        </p:txBody>
      </p:sp>
    </p:spTree>
    <p:extLst>
      <p:ext uri="{BB962C8B-B14F-4D97-AF65-F5344CB8AC3E}">
        <p14:creationId xmlns:p14="http://schemas.microsoft.com/office/powerpoint/2010/main" val="395882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7A4DB-9C1A-446E-B44C-5047190A28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Rectangle 5"/>
          <p:cNvSpPr/>
          <p:nvPr/>
        </p:nvSpPr>
        <p:spPr>
          <a:xfrm>
            <a:off x="0" y="0"/>
            <a:ext cx="12192000" cy="6858000"/>
          </a:xfrm>
          <a:prstGeom prst="rect">
            <a:avLst/>
          </a:prstGeom>
          <a:solidFill>
            <a:schemeClr val="tx1">
              <a:lumMod val="65000"/>
              <a:lumOff val="3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C27C19EA-4AB8-47BB-9C46-0EF27EA89A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2689" y="296441"/>
            <a:ext cx="1943704" cy="836804"/>
          </a:xfrm>
          <a:prstGeom prst="rect">
            <a:avLst/>
          </a:prstGeom>
        </p:spPr>
      </p:pic>
      <p:sp>
        <p:nvSpPr>
          <p:cNvPr id="17" name="Text Placeholder 3">
            <a:extLst>
              <a:ext uri="{FF2B5EF4-FFF2-40B4-BE49-F238E27FC236}">
                <a16:creationId xmlns:a16="http://schemas.microsoft.com/office/drawing/2014/main" id="{1F8AFD44-26F2-43BB-B9AB-1946B1FC4A15}"/>
              </a:ext>
            </a:extLst>
          </p:cNvPr>
          <p:cNvSpPr txBox="1">
            <a:spLocks/>
          </p:cNvSpPr>
          <p:nvPr/>
        </p:nvSpPr>
        <p:spPr>
          <a:xfrm>
            <a:off x="8202360" y="4719281"/>
            <a:ext cx="4614387" cy="1019339"/>
          </a:xfrm>
          <a:prstGeom prst="rect">
            <a:avLst/>
          </a:prstGeom>
        </p:spPr>
        <p:txBody>
          <a:bodyPr>
            <a:noAutofit/>
          </a:bodyPr>
          <a:lstStyle>
            <a:lvl1pPr marL="0" indent="0" algn="l" defTabSz="913568" rtl="0" eaLnBrk="1" latinLnBrk="0" hangingPunct="1">
              <a:lnSpc>
                <a:spcPct val="150000"/>
              </a:lnSpc>
              <a:spcBef>
                <a:spcPts val="0"/>
              </a:spcBef>
              <a:buClr>
                <a:srgbClr val="B42E3E"/>
              </a:buClr>
              <a:buFont typeface="Wingdings 3" pitchFamily="18" charset="2"/>
              <a:buNone/>
              <a:defRPr sz="2800" kern="1200">
                <a:solidFill>
                  <a:schemeClr val="tx1">
                    <a:lumMod val="75000"/>
                    <a:lumOff val="25000"/>
                  </a:schemeClr>
                </a:solidFill>
                <a:latin typeface="Arial" pitchFamily="34" charset="0"/>
                <a:ea typeface="+mn-ea"/>
                <a:cs typeface="Arial" pitchFamily="34" charset="0"/>
              </a:defRPr>
            </a:lvl1pPr>
            <a:lvl2pPr marL="0" indent="0" algn="l" defTabSz="913568"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2pPr>
            <a:lvl3pPr marL="0" indent="0" algn="l" defTabSz="913568" rtl="0" eaLnBrk="1" latinLnBrk="0" hangingPunct="1">
              <a:lnSpc>
                <a:spcPct val="150000"/>
              </a:lnSpc>
              <a:spcBef>
                <a:spcPts val="0"/>
              </a:spcBef>
              <a:buClr>
                <a:srgbClr val="B42E3E"/>
              </a:buClr>
              <a:buFont typeface="Wingdings 3" pitchFamily="18" charset="2"/>
              <a:buNone/>
              <a:defRPr sz="2000" kern="1200">
                <a:solidFill>
                  <a:schemeClr val="tx1">
                    <a:lumMod val="75000"/>
                    <a:lumOff val="25000"/>
                  </a:schemeClr>
                </a:solidFill>
                <a:latin typeface="Arial" pitchFamily="34" charset="0"/>
                <a:ea typeface="+mn-ea"/>
                <a:cs typeface="Arial" pitchFamily="34" charset="0"/>
              </a:defRPr>
            </a:lvl3pPr>
            <a:lvl4pPr marL="0" indent="0" algn="l" defTabSz="913568"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4pPr>
            <a:lvl5pPr marL="0" indent="0" algn="l" defTabSz="913568" rtl="0" eaLnBrk="1" latinLnBrk="0" hangingPunct="1">
              <a:lnSpc>
                <a:spcPct val="150000"/>
              </a:lnSpc>
              <a:spcBef>
                <a:spcPts val="0"/>
              </a:spcBef>
              <a:buClr>
                <a:srgbClr val="B42E3E"/>
              </a:buClr>
              <a:buFont typeface="Wingdings 3" pitchFamily="18" charset="2"/>
              <a:buNone/>
              <a:defRPr sz="1600" kern="1200">
                <a:solidFill>
                  <a:schemeClr val="tx1">
                    <a:lumMod val="75000"/>
                    <a:lumOff val="25000"/>
                  </a:schemeClr>
                </a:solidFill>
                <a:latin typeface="Arial" pitchFamily="34" charset="0"/>
                <a:ea typeface="+mn-ea"/>
                <a:cs typeface="Arial" pitchFamily="34" charset="0"/>
              </a:defRPr>
            </a:lvl5pPr>
            <a:lvl6pPr marL="2512312"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96"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81"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64"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8030"/>
            <a:r>
              <a:rPr lang="en-GB" sz="1600" b="1" dirty="0">
                <a:solidFill>
                  <a:prstClr val="white"/>
                </a:solidFill>
              </a:rPr>
              <a:t>Anna Spinelli</a:t>
            </a:r>
            <a:endParaRPr lang="en-US" sz="1600" b="1" dirty="0">
              <a:solidFill>
                <a:prstClr val="white"/>
              </a:solidFill>
            </a:endParaRPr>
          </a:p>
          <a:p>
            <a:pPr algn="ctr" defTabSz="1218030"/>
            <a:r>
              <a:rPr lang="en-GB" sz="1600" dirty="0">
                <a:solidFill>
                  <a:prstClr val="white"/>
                </a:solidFill>
              </a:rPr>
              <a:t>Senior Vice President Procurement</a:t>
            </a:r>
          </a:p>
          <a:p>
            <a:pPr algn="ctr" defTabSz="1218030"/>
            <a:r>
              <a:rPr lang="en-GB" sz="1600" dirty="0">
                <a:solidFill>
                  <a:prstClr val="white"/>
                </a:solidFill>
              </a:rPr>
              <a:t>Philips Lighting</a:t>
            </a:r>
            <a:endParaRPr lang="en-US" sz="1600" dirty="0">
              <a:solidFill>
                <a:prstClr val="white"/>
              </a:solidFill>
            </a:endParaRPr>
          </a:p>
        </p:txBody>
      </p:sp>
      <p:pic>
        <p:nvPicPr>
          <p:cNvPr id="7" name="Picture 6">
            <a:extLst>
              <a:ext uri="{FF2B5EF4-FFF2-40B4-BE49-F238E27FC236}">
                <a16:creationId xmlns:a16="http://schemas.microsoft.com/office/drawing/2014/main" id="{00DC69D4-B4BC-497C-AB09-F11CEE3504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28555" y="2276872"/>
            <a:ext cx="1937127" cy="2348323"/>
          </a:xfrm>
          <a:prstGeom prst="rect">
            <a:avLst/>
          </a:prstGeom>
        </p:spPr>
      </p:pic>
      <p:sp>
        <p:nvSpPr>
          <p:cNvPr id="13" name="Title 1">
            <a:extLst>
              <a:ext uri="{FF2B5EF4-FFF2-40B4-BE49-F238E27FC236}">
                <a16:creationId xmlns:a16="http://schemas.microsoft.com/office/drawing/2014/main" id="{BD59266D-B3E6-4556-ADDD-7379B5D454F9}"/>
              </a:ext>
            </a:extLst>
          </p:cNvPr>
          <p:cNvSpPr txBox="1">
            <a:spLocks/>
          </p:cNvSpPr>
          <p:nvPr/>
        </p:nvSpPr>
        <p:spPr>
          <a:xfrm>
            <a:off x="432725" y="228640"/>
            <a:ext cx="12192000" cy="1056117"/>
          </a:xfrm>
          <a:prstGeom prst="rect">
            <a:avLst/>
          </a:prstGeom>
        </p:spPr>
        <p:txBody>
          <a:bodyPr vert="horz" lIns="121811" tIns="60900" rIns="121811" bIns="60900" rtlCol="0" anchor="ctr">
            <a:normAutofit/>
          </a:bodyPr>
          <a:lstStyle>
            <a:lvl1pPr algn="l" defTabSz="913568" rtl="0" eaLnBrk="1" latinLnBrk="0" hangingPunct="1">
              <a:spcBef>
                <a:spcPct val="0"/>
              </a:spcBef>
              <a:buNone/>
              <a:defRPr sz="3200" kern="1200">
                <a:solidFill>
                  <a:srgbClr val="B42E3E"/>
                </a:solidFill>
                <a:latin typeface="Arial" pitchFamily="34" charset="0"/>
                <a:ea typeface="+mj-ea"/>
                <a:cs typeface="Arial" pitchFamily="34" charset="0"/>
              </a:defRPr>
            </a:lvl1pPr>
          </a:lstStyle>
          <a:p>
            <a:r>
              <a:rPr lang="en-US" sz="3867" b="1" dirty="0">
                <a:solidFill>
                  <a:schemeClr val="bg1"/>
                </a:solidFill>
              </a:rPr>
              <a:t>CPO insights</a:t>
            </a:r>
          </a:p>
        </p:txBody>
      </p:sp>
      <p:sp>
        <p:nvSpPr>
          <p:cNvPr id="12" name="object 10">
            <a:extLst>
              <a:ext uri="{FF2B5EF4-FFF2-40B4-BE49-F238E27FC236}">
                <a16:creationId xmlns:a16="http://schemas.microsoft.com/office/drawing/2014/main" id="{8CBF2C78-A5F3-4DEF-BF3F-8F5C6BEAA117}"/>
              </a:ext>
            </a:extLst>
          </p:cNvPr>
          <p:cNvSpPr txBox="1"/>
          <p:nvPr/>
        </p:nvSpPr>
        <p:spPr>
          <a:xfrm>
            <a:off x="424795" y="932724"/>
            <a:ext cx="8671035" cy="3179333"/>
          </a:xfrm>
          <a:prstGeom prst="rect">
            <a:avLst/>
          </a:prstGeom>
        </p:spPr>
        <p:txBody>
          <a:bodyPr vert="horz" wrap="square" lIns="0" tIns="199391" rIns="0" bIns="0" rtlCol="0">
            <a:spAutoFit/>
          </a:bodyPr>
          <a:lstStyle/>
          <a:p>
            <a:pPr marL="92072" defTabSz="914377">
              <a:spcBef>
                <a:spcPts val="1571"/>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a:p>
            <a:pPr marL="92072" marR="267328" defTabSz="914377">
              <a:lnSpc>
                <a:spcPct val="101000"/>
              </a:lnSpc>
              <a:spcBef>
                <a:spcPts val="20"/>
              </a:spcBef>
              <a:defRPr/>
            </a:pPr>
            <a:r>
              <a:rPr lang="en-GB" sz="2667" b="1" spc="11" dirty="0">
                <a:solidFill>
                  <a:srgbClr val="FFFFFF"/>
                </a:solidFill>
                <a:latin typeface="Arial"/>
                <a:cs typeface="Arial"/>
              </a:rPr>
              <a:t>We absolutely exit suppliers if they don't address environmental issues. We must take very serious measures. And the companies see who is no longer in the room </a:t>
            </a:r>
          </a:p>
          <a:p>
            <a:pPr marL="92072" marR="267328" algn="r" defTabSz="914377">
              <a:lnSpc>
                <a:spcPct val="101000"/>
              </a:lnSpc>
              <a:spcBef>
                <a:spcPts val="20"/>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p:txBody>
      </p:sp>
      <p:sp>
        <p:nvSpPr>
          <p:cNvPr id="15" name="object 10">
            <a:extLst>
              <a:ext uri="{FF2B5EF4-FFF2-40B4-BE49-F238E27FC236}">
                <a16:creationId xmlns:a16="http://schemas.microsoft.com/office/drawing/2014/main" id="{123AE398-B95E-417B-9C77-888060543828}"/>
              </a:ext>
            </a:extLst>
          </p:cNvPr>
          <p:cNvSpPr txBox="1"/>
          <p:nvPr/>
        </p:nvSpPr>
        <p:spPr>
          <a:xfrm>
            <a:off x="424795" y="3837556"/>
            <a:ext cx="8671035" cy="3179333"/>
          </a:xfrm>
          <a:prstGeom prst="rect">
            <a:avLst/>
          </a:prstGeom>
        </p:spPr>
        <p:txBody>
          <a:bodyPr vert="horz" wrap="square" lIns="0" tIns="199391" rIns="0" bIns="0" rtlCol="0">
            <a:spAutoFit/>
          </a:bodyPr>
          <a:lstStyle/>
          <a:p>
            <a:pPr marL="92072" defTabSz="914377">
              <a:spcBef>
                <a:spcPts val="1571"/>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a:p>
            <a:pPr marL="92072" marR="267328" defTabSz="914377">
              <a:lnSpc>
                <a:spcPct val="101000"/>
              </a:lnSpc>
              <a:spcBef>
                <a:spcPts val="20"/>
              </a:spcBef>
              <a:defRPr/>
            </a:pPr>
            <a:r>
              <a:rPr lang="en-US" sz="2667" b="1" spc="11" dirty="0">
                <a:solidFill>
                  <a:srgbClr val="FFFFFF"/>
                </a:solidFill>
                <a:latin typeface="Arial"/>
                <a:cs typeface="Arial"/>
              </a:rPr>
              <a:t>The focus of future supply chain sustainability is platforms like CDP's supply chain program. Cross working platforms getting organizations to work together</a:t>
            </a:r>
            <a:endParaRPr lang="en-GB" sz="2667" b="1" spc="11" dirty="0">
              <a:solidFill>
                <a:srgbClr val="FFFFFF"/>
              </a:solidFill>
              <a:latin typeface="Arial"/>
              <a:cs typeface="Arial"/>
            </a:endParaRPr>
          </a:p>
          <a:p>
            <a:pPr marL="92072" marR="267328" algn="r" defTabSz="914377">
              <a:lnSpc>
                <a:spcPct val="101000"/>
              </a:lnSpc>
              <a:spcBef>
                <a:spcPts val="20"/>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p:txBody>
      </p:sp>
    </p:spTree>
    <p:extLst>
      <p:ext uri="{BB962C8B-B14F-4D97-AF65-F5344CB8AC3E}">
        <p14:creationId xmlns:p14="http://schemas.microsoft.com/office/powerpoint/2010/main" val="122685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D31F-94B7-423A-AF84-FE7B987EF7AC}"/>
              </a:ext>
            </a:extLst>
          </p:cNvPr>
          <p:cNvSpPr>
            <a:spLocks noGrp="1"/>
          </p:cNvSpPr>
          <p:nvPr>
            <p:ph type="title"/>
          </p:nvPr>
        </p:nvSpPr>
        <p:spPr/>
        <p:txBody>
          <a:bodyPr>
            <a:normAutofit/>
          </a:bodyPr>
          <a:lstStyle/>
          <a:p>
            <a:r>
              <a:rPr lang="en-US" dirty="0"/>
              <a:t>Criteria companies didn’t meet</a:t>
            </a:r>
          </a:p>
        </p:txBody>
      </p:sp>
      <p:sp>
        <p:nvSpPr>
          <p:cNvPr id="3" name="Slide Number Placeholder 2">
            <a:extLst>
              <a:ext uri="{FF2B5EF4-FFF2-40B4-BE49-F238E27FC236}">
                <a16:creationId xmlns:a16="http://schemas.microsoft.com/office/drawing/2014/main" id="{145C2B8B-0F3C-4E22-A12A-D6D97C6D261D}"/>
              </a:ext>
            </a:extLst>
          </p:cNvPr>
          <p:cNvSpPr>
            <a:spLocks noGrp="1"/>
          </p:cNvSpPr>
          <p:nvPr>
            <p:ph type="sldNum" sz="quarter" idx="4"/>
          </p:nvPr>
        </p:nvSpPr>
        <p:spPr/>
        <p:txBody>
          <a:bodyPr/>
          <a:lstStyle/>
          <a:p>
            <a:pPr defTabSz="1219170">
              <a:defRPr/>
            </a:pPr>
            <a:r>
              <a:rPr lang="en-GB"/>
              <a:t>Page </a:t>
            </a:r>
            <a:fld id="{45D3527D-D760-4252-A7F2-B4C9D1C491A7}" type="slidenum">
              <a:rPr lang="en-GB"/>
              <a:pPr defTabSz="1219170">
                <a:defRPr/>
              </a:pPr>
              <a:t>27</a:t>
            </a:fld>
            <a:r>
              <a:rPr lang="en-GB"/>
              <a:t>  </a:t>
            </a:r>
          </a:p>
        </p:txBody>
      </p:sp>
      <p:graphicFrame>
        <p:nvGraphicFramePr>
          <p:cNvPr id="4" name="Chart 3">
            <a:extLst>
              <a:ext uri="{FF2B5EF4-FFF2-40B4-BE49-F238E27FC236}">
                <a16:creationId xmlns:a16="http://schemas.microsoft.com/office/drawing/2014/main" id="{6E54F525-F4B4-4F62-BF79-C68A306C6B0F}"/>
              </a:ext>
            </a:extLst>
          </p:cNvPr>
          <p:cNvGraphicFramePr>
            <a:graphicFrameLocks/>
          </p:cNvGraphicFramePr>
          <p:nvPr>
            <p:extLst/>
          </p:nvPr>
        </p:nvGraphicFramePr>
        <p:xfrm>
          <a:off x="609600" y="1248936"/>
          <a:ext cx="10972800" cy="45573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5DA15F1-9497-4551-90DE-ACA68A08C696}"/>
              </a:ext>
            </a:extLst>
          </p:cNvPr>
          <p:cNvSpPr txBox="1"/>
          <p:nvPr/>
        </p:nvSpPr>
        <p:spPr>
          <a:xfrm>
            <a:off x="1070663" y="1248937"/>
            <a:ext cx="2035277" cy="383457"/>
          </a:xfrm>
          <a:prstGeom prst="rect">
            <a:avLst/>
          </a:prstGeom>
          <a:solidFill>
            <a:schemeClr val="bg1">
              <a:lumMod val="50000"/>
            </a:schemeClr>
          </a:solidFill>
        </p:spPr>
        <p:txBody>
          <a:bodyPr vert="horz" wrap="square" lIns="121920" tIns="60960" rIns="121920" bIns="60960" rtlCol="0" anchor="ctr">
            <a:noAutofit/>
          </a:bodyPr>
          <a:lstStyle/>
          <a:p>
            <a:pPr defTabSz="1219170">
              <a:spcBef>
                <a:spcPct val="20000"/>
              </a:spcBef>
              <a:buClr>
                <a:srgbClr val="B42E3E"/>
              </a:buClr>
              <a:defRPr/>
            </a:pPr>
            <a:r>
              <a:rPr lang="en-US" sz="1867" dirty="0">
                <a:solidFill>
                  <a:prstClr val="white"/>
                </a:solidFill>
                <a:latin typeface="Arial" panose="020B0604020202020204" pitchFamily="34" charset="0"/>
                <a:cs typeface="Arial" panose="020B0604020202020204" pitchFamily="34" charset="0"/>
              </a:rPr>
              <a:t>Scopes 1 and 2</a:t>
            </a:r>
          </a:p>
        </p:txBody>
      </p:sp>
      <p:sp>
        <p:nvSpPr>
          <p:cNvPr id="6" name="TextBox 5">
            <a:extLst>
              <a:ext uri="{FF2B5EF4-FFF2-40B4-BE49-F238E27FC236}">
                <a16:creationId xmlns:a16="http://schemas.microsoft.com/office/drawing/2014/main" id="{C8E4D04C-FD12-4DA6-A458-7CF16294BC60}"/>
              </a:ext>
            </a:extLst>
          </p:cNvPr>
          <p:cNvSpPr txBox="1"/>
          <p:nvPr/>
        </p:nvSpPr>
        <p:spPr>
          <a:xfrm>
            <a:off x="8380907" y="1749502"/>
            <a:ext cx="2035277" cy="383457"/>
          </a:xfrm>
          <a:prstGeom prst="rect">
            <a:avLst/>
          </a:prstGeom>
          <a:solidFill>
            <a:schemeClr val="bg1">
              <a:lumMod val="50000"/>
            </a:schemeClr>
          </a:solidFill>
        </p:spPr>
        <p:txBody>
          <a:bodyPr vert="horz" wrap="square" lIns="121920" tIns="60960" rIns="121920" bIns="60960" rtlCol="0" anchor="ctr">
            <a:noAutofit/>
          </a:bodyPr>
          <a:lstStyle/>
          <a:p>
            <a:pPr algn="ctr" defTabSz="1219170">
              <a:spcBef>
                <a:spcPct val="20000"/>
              </a:spcBef>
              <a:buClr>
                <a:srgbClr val="B42E3E"/>
              </a:buClr>
              <a:defRPr/>
            </a:pPr>
            <a:r>
              <a:rPr lang="en-US" sz="1867" dirty="0">
                <a:solidFill>
                  <a:prstClr val="white"/>
                </a:solidFill>
                <a:latin typeface="Arial" panose="020B0604020202020204" pitchFamily="34" charset="0"/>
                <a:cs typeface="Arial" panose="020B0604020202020204" pitchFamily="34" charset="0"/>
              </a:rPr>
              <a:t>Scope 3</a:t>
            </a:r>
          </a:p>
        </p:txBody>
      </p:sp>
      <p:sp>
        <p:nvSpPr>
          <p:cNvPr id="7" name="Rectangle 6">
            <a:extLst>
              <a:ext uri="{FF2B5EF4-FFF2-40B4-BE49-F238E27FC236}">
                <a16:creationId xmlns:a16="http://schemas.microsoft.com/office/drawing/2014/main" id="{DB4BE8B4-D971-4752-B505-D6995B8F2CC7}"/>
              </a:ext>
            </a:extLst>
          </p:cNvPr>
          <p:cNvSpPr/>
          <p:nvPr/>
        </p:nvSpPr>
        <p:spPr>
          <a:xfrm>
            <a:off x="6096000" y="1248936"/>
            <a:ext cx="5486400" cy="4243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80435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5" y="1206503"/>
            <a:ext cx="4484601" cy="4305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46"/>
            <a:endParaRPr lang="en-US" sz="2400">
              <a:solidFill>
                <a:prstClr val="white"/>
              </a:solidFill>
              <a:latin typeface="Calibri"/>
            </a:endParaRPr>
          </a:p>
        </p:txBody>
      </p:sp>
      <p:sp>
        <p:nvSpPr>
          <p:cNvPr id="2" name="Title 1"/>
          <p:cNvSpPr>
            <a:spLocks noGrp="1"/>
          </p:cNvSpPr>
          <p:nvPr>
            <p:ph type="title"/>
          </p:nvPr>
        </p:nvSpPr>
        <p:spPr>
          <a:xfrm>
            <a:off x="609600" y="274675"/>
            <a:ext cx="10972800" cy="754060"/>
          </a:xfrm>
        </p:spPr>
        <p:txBody>
          <a:bodyPr>
            <a:normAutofit fontScale="90000"/>
          </a:bodyPr>
          <a:lstStyle/>
          <a:p>
            <a:r>
              <a:rPr lang="en-GB" sz="2667" b="1" dirty="0"/>
              <a:t>Achieving SBT: BT - encouraging renewable energy purchasing</a:t>
            </a:r>
            <a:endParaRPr lang="en-US" sz="2667" b="1" dirty="0"/>
          </a:p>
        </p:txBody>
      </p:sp>
      <p:sp>
        <p:nvSpPr>
          <p:cNvPr id="4" name="Slide Number Placeholder 3"/>
          <p:cNvSpPr>
            <a:spLocks noGrp="1"/>
          </p:cNvSpPr>
          <p:nvPr>
            <p:ph type="sldNum" sz="quarter" idx="4"/>
          </p:nvPr>
        </p:nvSpPr>
        <p:spPr/>
        <p:txBody>
          <a:bodyPr/>
          <a:lstStyle/>
          <a:p>
            <a:pPr defTabSz="1218946"/>
            <a:r>
              <a:rPr lang="en-GB"/>
              <a:t>Page </a:t>
            </a:r>
            <a:fld id="{45D3527D-D760-4252-A7F2-B4C9D1C491A7}" type="slidenum">
              <a:rPr lang="en-GB"/>
              <a:pPr defTabSz="1218946"/>
              <a:t>28</a:t>
            </a:fld>
            <a:r>
              <a:rPr lang="en-GB"/>
              <a:t>  </a:t>
            </a:r>
          </a:p>
        </p:txBody>
      </p:sp>
      <p:sp>
        <p:nvSpPr>
          <p:cNvPr id="5" name="TextBox 4"/>
          <p:cNvSpPr txBox="1"/>
          <p:nvPr/>
        </p:nvSpPr>
        <p:spPr>
          <a:xfrm>
            <a:off x="609600" y="1206500"/>
            <a:ext cx="4432301" cy="4114844"/>
          </a:xfrm>
          <a:prstGeom prst="rect">
            <a:avLst/>
          </a:prstGeom>
          <a:noFill/>
          <a:ln w="12700">
            <a:noFill/>
          </a:ln>
        </p:spPr>
        <p:txBody>
          <a:bodyPr wrap="square" rtlCol="0" anchor="t">
            <a:spAutoFit/>
          </a:bodyPr>
          <a:lstStyle/>
          <a:p>
            <a:pPr defTabSz="1218946"/>
            <a:r>
              <a:rPr lang="en-GB" sz="1867" dirty="0">
                <a:solidFill>
                  <a:prstClr val="white"/>
                </a:solidFill>
                <a:latin typeface="Arial" panose="020B0604020202020204" pitchFamily="34" charset="0"/>
                <a:cs typeface="Arial" panose="020B0604020202020204" pitchFamily="34" charset="0"/>
                <a:sym typeface="Wingdings 3" panose="05040102010807070707" pitchFamily="18" charset="2"/>
              </a:rPr>
              <a:t> </a:t>
            </a:r>
            <a:r>
              <a:rPr lang="en-US" sz="1867" dirty="0">
                <a:solidFill>
                  <a:prstClr val="white"/>
                </a:solidFill>
                <a:latin typeface="Arial" panose="020B0604020202020204" pitchFamily="34" charset="0"/>
                <a:cs typeface="Arial" panose="020B0604020202020204" pitchFamily="34" charset="0"/>
              </a:rPr>
              <a:t>“How will we meet our new supply chain target? Close cooperation with our suppliers will be key. </a:t>
            </a:r>
            <a:r>
              <a:rPr lang="en-US" sz="1867" b="1" dirty="0">
                <a:solidFill>
                  <a:prstClr val="white"/>
                </a:solidFill>
                <a:latin typeface="Arial" panose="020B0604020202020204" pitchFamily="34" charset="0"/>
                <a:cs typeface="Arial" panose="020B0604020202020204" pitchFamily="34" charset="0"/>
              </a:rPr>
              <a:t>We will be working together to help them switch to renewable energy, and encouraging more of them to report to CDP. </a:t>
            </a:r>
            <a:r>
              <a:rPr lang="en-US" sz="1867" dirty="0">
                <a:solidFill>
                  <a:prstClr val="white"/>
                </a:solidFill>
                <a:latin typeface="Arial" panose="020B0604020202020204" pitchFamily="34" charset="0"/>
                <a:cs typeface="Arial" panose="020B0604020202020204" pitchFamily="34" charset="0"/>
              </a:rPr>
              <a:t>This is a critical first step towards action for suppliers, and the data they disclose will enable us to track emissions reductions and uptake of renewable energy in our supply chain”.</a:t>
            </a:r>
          </a:p>
          <a:p>
            <a:pPr algn="r" defTabSz="1218946"/>
            <a:r>
              <a:rPr lang="en-GB" sz="1867" dirty="0">
                <a:solidFill>
                  <a:prstClr val="white"/>
                </a:solidFill>
                <a:latin typeface="Arial" panose="020B0604020202020204" pitchFamily="34" charset="0"/>
                <a:cs typeface="Arial" panose="020B0604020202020204" pitchFamily="34" charset="0"/>
                <a:sym typeface="Wingdings 3" panose="05040102010807070707" pitchFamily="18" charset="2"/>
              </a:rPr>
              <a:t></a:t>
            </a:r>
            <a:endParaRPr lang="en-GB" sz="1867" dirty="0">
              <a:solidFill>
                <a:prstClr val="white"/>
              </a:solidFill>
              <a:latin typeface="Arial" panose="020B0604020202020204" pitchFamily="34" charset="0"/>
              <a:cs typeface="Arial" panose="020B0604020202020204" pitchFamily="34" charset="0"/>
            </a:endParaRPr>
          </a:p>
          <a:p>
            <a:pPr algn="r" defTabSz="1218946"/>
            <a:r>
              <a:rPr lang="en-US" sz="1867" b="1" dirty="0">
                <a:solidFill>
                  <a:prstClr val="white"/>
                </a:solidFill>
                <a:latin typeface="Arial" panose="020B0604020202020204" pitchFamily="34" charset="0"/>
                <a:cs typeface="Arial" panose="020B0604020202020204" pitchFamily="34" charset="0"/>
              </a:rPr>
              <a:t>Gabrielle </a:t>
            </a:r>
            <a:r>
              <a:rPr lang="en-US" sz="1867" b="1" dirty="0" err="1">
                <a:solidFill>
                  <a:prstClr val="white"/>
                </a:solidFill>
                <a:latin typeface="Arial" panose="020B0604020202020204" pitchFamily="34" charset="0"/>
                <a:cs typeface="Arial" panose="020B0604020202020204" pitchFamily="34" charset="0"/>
              </a:rPr>
              <a:t>Ginér</a:t>
            </a:r>
            <a:r>
              <a:rPr lang="en-US" sz="1867" b="1" dirty="0">
                <a:solidFill>
                  <a:prstClr val="white"/>
                </a:solidFill>
                <a:latin typeface="Arial" panose="020B0604020202020204" pitchFamily="34" charset="0"/>
                <a:cs typeface="Arial" panose="020B0604020202020204" pitchFamily="34" charset="0"/>
              </a:rPr>
              <a:t>, Head of Sustainable Business Policy at BT Group</a:t>
            </a:r>
            <a:endParaRPr lang="en-GB" sz="1867" b="1" dirty="0">
              <a:solidFill>
                <a:prstClr val="white"/>
              </a:solidFill>
              <a:latin typeface="Arial" panose="020B0604020202020204" pitchFamily="34" charset="0"/>
              <a:cs typeface="Arial" panose="020B0604020202020204" pitchFamily="34" charset="0"/>
            </a:endParaRPr>
          </a:p>
        </p:txBody>
      </p:sp>
      <p:sp>
        <p:nvSpPr>
          <p:cNvPr id="8" name="Rounded Rectangle 8">
            <a:extLst>
              <a:ext uri="{FF2B5EF4-FFF2-40B4-BE49-F238E27FC236}">
                <a16:creationId xmlns:a16="http://schemas.microsoft.com/office/drawing/2014/main" id="{CE9B731D-F518-426B-ACF4-616F1FFFCD0B}"/>
              </a:ext>
            </a:extLst>
          </p:cNvPr>
          <p:cNvSpPr/>
          <p:nvPr/>
        </p:nvSpPr>
        <p:spPr>
          <a:xfrm>
            <a:off x="5454365" y="4290328"/>
            <a:ext cx="6585235" cy="1181609"/>
          </a:xfrm>
          <a:prstGeom prst="roundRect">
            <a:avLst/>
          </a:prstGeom>
          <a:solidFill>
            <a:srgbClr val="64379B"/>
          </a:solidFill>
          <a:ln w="9525" cap="flat" cmpd="sng" algn="ctr">
            <a:noFill/>
            <a:prstDash val="solid"/>
            <a:round/>
            <a:headEnd type="none" w="med" len="med"/>
            <a:tailEnd type="none" w="med" len="med"/>
          </a:ln>
          <a:effectLst/>
        </p:spPr>
        <p:txBody>
          <a:bodyPr vert="horz" wrap="square" lIns="112541" tIns="56271" rIns="112541" bIns="56271" numCol="1" rtlCol="0" anchor="t" anchorCtr="0" compatLnSpc="1">
            <a:prstTxWarp prst="textNoShape">
              <a:avLst/>
            </a:prstTxWarp>
          </a:bodyPr>
          <a:lstStyle/>
          <a:p>
            <a:pPr defTabSz="1125360"/>
            <a:r>
              <a:rPr lang="en-GB" sz="1867" dirty="0">
                <a:solidFill>
                  <a:prstClr val="white"/>
                </a:solidFill>
                <a:latin typeface="Calibri" panose="020F0502020204030204" pitchFamily="34" charset="0"/>
                <a:ea typeface="ＭＳ Ｐゴシック"/>
                <a:cs typeface="Calibri" panose="020F0502020204030204" pitchFamily="34" charset="0"/>
              </a:rPr>
              <a:t>We will reduce the carbon emissions </a:t>
            </a:r>
          </a:p>
          <a:p>
            <a:pPr defTabSz="1125360"/>
            <a:r>
              <a:rPr lang="en-GB" sz="1867" dirty="0">
                <a:solidFill>
                  <a:prstClr val="white"/>
                </a:solidFill>
                <a:latin typeface="Calibri" panose="020F0502020204030204" pitchFamily="34" charset="0"/>
                <a:ea typeface="ＭＳ Ｐゴシック"/>
                <a:cs typeface="Calibri" panose="020F0502020204030204" pitchFamily="34" charset="0"/>
              </a:rPr>
              <a:t>Associated with our supply chain on </a:t>
            </a:r>
          </a:p>
          <a:p>
            <a:pPr defTabSz="1125360"/>
            <a:r>
              <a:rPr lang="en-GB" sz="1867" dirty="0">
                <a:solidFill>
                  <a:prstClr val="white"/>
                </a:solidFill>
                <a:latin typeface="Calibri" panose="020F0502020204030204" pitchFamily="34" charset="0"/>
                <a:ea typeface="ＭＳ Ｐゴシック"/>
                <a:cs typeface="Calibri" panose="020F0502020204030204" pitchFamily="34" charset="0"/>
              </a:rPr>
              <a:t>2016/17 levels by  29% by 2030</a:t>
            </a:r>
          </a:p>
        </p:txBody>
      </p:sp>
      <p:sp>
        <p:nvSpPr>
          <p:cNvPr id="9" name="TextBox 8">
            <a:extLst>
              <a:ext uri="{FF2B5EF4-FFF2-40B4-BE49-F238E27FC236}">
                <a16:creationId xmlns:a16="http://schemas.microsoft.com/office/drawing/2014/main" id="{E700812A-A46F-431A-8350-37DFD3F75CE4}"/>
              </a:ext>
            </a:extLst>
          </p:cNvPr>
          <p:cNvSpPr txBox="1"/>
          <p:nvPr/>
        </p:nvSpPr>
        <p:spPr>
          <a:xfrm>
            <a:off x="5354207" y="2626106"/>
            <a:ext cx="1418004" cy="774315"/>
          </a:xfrm>
          <a:prstGeom prst="rect">
            <a:avLst/>
          </a:prstGeom>
          <a:noFill/>
        </p:spPr>
        <p:txBody>
          <a:bodyPr wrap="square" rtlCol="0">
            <a:spAutoFit/>
          </a:bodyPr>
          <a:lstStyle/>
          <a:p>
            <a:pPr algn="r" defTabSz="1218946"/>
            <a:r>
              <a:rPr lang="en-US" sz="1108" dirty="0">
                <a:solidFill>
                  <a:srgbClr val="FFFFFF"/>
                </a:solidFill>
                <a:latin typeface="Calibri" panose="020F0502020204030204" pitchFamily="34" charset="0"/>
                <a:ea typeface="ＭＳ Ｐゴシック"/>
                <a:cs typeface="Calibri" panose="020F0502020204030204" pitchFamily="34" charset="0"/>
              </a:rPr>
              <a:t>We will help</a:t>
            </a:r>
            <a:br>
              <a:rPr lang="en-US" sz="1108" dirty="0">
                <a:solidFill>
                  <a:srgbClr val="FFFFFF"/>
                </a:solidFill>
                <a:latin typeface="Calibri" panose="020F0502020204030204" pitchFamily="34" charset="0"/>
                <a:ea typeface="ＭＳ Ｐゴシック"/>
                <a:cs typeface="Calibri" panose="020F0502020204030204" pitchFamily="34" charset="0"/>
              </a:rPr>
            </a:br>
            <a:r>
              <a:rPr lang="en-US" sz="1108" dirty="0">
                <a:solidFill>
                  <a:srgbClr val="FFFFFF"/>
                </a:solidFill>
                <a:latin typeface="Calibri" panose="020F0502020204030204" pitchFamily="34" charset="0"/>
                <a:ea typeface="ＭＳ Ｐゴシック"/>
                <a:cs typeface="Calibri" panose="020F0502020204030204" pitchFamily="34" charset="0"/>
              </a:rPr>
              <a:t>customers reduce</a:t>
            </a:r>
            <a:br>
              <a:rPr lang="en-US" sz="1108" dirty="0">
                <a:solidFill>
                  <a:srgbClr val="FFFFFF"/>
                </a:solidFill>
                <a:latin typeface="Calibri" panose="020F0502020204030204" pitchFamily="34" charset="0"/>
                <a:ea typeface="ＭＳ Ｐゴシック"/>
                <a:cs typeface="Calibri" panose="020F0502020204030204" pitchFamily="34" charset="0"/>
              </a:rPr>
            </a:br>
            <a:r>
              <a:rPr lang="en-US" sz="1108" dirty="0">
                <a:solidFill>
                  <a:srgbClr val="FFFFFF"/>
                </a:solidFill>
                <a:latin typeface="Calibri" panose="020F0502020204030204" pitchFamily="34" charset="0"/>
                <a:ea typeface="ＭＳ Ｐゴシック"/>
                <a:cs typeface="Calibri" panose="020F0502020204030204" pitchFamily="34" charset="0"/>
              </a:rPr>
              <a:t>carbon by three</a:t>
            </a:r>
            <a:br>
              <a:rPr lang="en-US" sz="1108" dirty="0">
                <a:solidFill>
                  <a:srgbClr val="FFFFFF"/>
                </a:solidFill>
                <a:latin typeface="Calibri" panose="020F0502020204030204" pitchFamily="34" charset="0"/>
                <a:ea typeface="ＭＳ Ｐゴシック"/>
                <a:cs typeface="Calibri" panose="020F0502020204030204" pitchFamily="34" charset="0"/>
              </a:rPr>
            </a:br>
            <a:r>
              <a:rPr lang="en-US" sz="1108" dirty="0">
                <a:solidFill>
                  <a:srgbClr val="FFFFFF"/>
                </a:solidFill>
                <a:latin typeface="Calibri" panose="020F0502020204030204" pitchFamily="34" charset="0"/>
                <a:ea typeface="ＭＳ Ｐゴシック"/>
                <a:cs typeface="Calibri" panose="020F0502020204030204" pitchFamily="34" charset="0"/>
              </a:rPr>
              <a:t>times</a:t>
            </a:r>
            <a:r>
              <a:rPr lang="is-IS" sz="1108" dirty="0">
                <a:solidFill>
                  <a:srgbClr val="FFFFFF"/>
                </a:solidFill>
                <a:latin typeface="Calibri" panose="020F0502020204030204" pitchFamily="34" charset="0"/>
                <a:ea typeface="ＭＳ Ｐゴシック"/>
                <a:cs typeface="Calibri" panose="020F0502020204030204" pitchFamily="34" charset="0"/>
              </a:rPr>
              <a:t>…</a:t>
            </a:r>
            <a:endParaRPr lang="en-US" sz="1108" dirty="0">
              <a:solidFill>
                <a:srgbClr val="64379B"/>
              </a:solidFill>
              <a:latin typeface="Calibri" panose="020F0502020204030204" pitchFamily="34" charset="0"/>
              <a:ea typeface="ＭＳ Ｐゴシック"/>
              <a:cs typeface="Calibri" panose="020F0502020204030204" pitchFamily="34" charset="0"/>
            </a:endParaRPr>
          </a:p>
        </p:txBody>
      </p:sp>
      <p:sp>
        <p:nvSpPr>
          <p:cNvPr id="10" name="TextBox 9">
            <a:extLst>
              <a:ext uri="{FF2B5EF4-FFF2-40B4-BE49-F238E27FC236}">
                <a16:creationId xmlns:a16="http://schemas.microsoft.com/office/drawing/2014/main" id="{6A66FF74-E674-4B77-BA1A-0D6700161D4B}"/>
              </a:ext>
            </a:extLst>
          </p:cNvPr>
          <p:cNvSpPr txBox="1"/>
          <p:nvPr/>
        </p:nvSpPr>
        <p:spPr>
          <a:xfrm>
            <a:off x="10317219" y="1567703"/>
            <a:ext cx="620376" cy="262829"/>
          </a:xfrm>
          <a:prstGeom prst="rect">
            <a:avLst/>
          </a:prstGeom>
          <a:noFill/>
        </p:spPr>
        <p:txBody>
          <a:bodyPr wrap="square" rtlCol="0">
            <a:spAutoFit/>
          </a:bodyPr>
          <a:lstStyle/>
          <a:p>
            <a:pPr defTabSz="1218946"/>
            <a:r>
              <a:rPr lang="en-GB" sz="1108" dirty="0">
                <a:solidFill>
                  <a:srgbClr val="FFFFFF"/>
                </a:solidFill>
                <a:latin typeface="Calibri" panose="020F0502020204030204" pitchFamily="34" charset="0"/>
                <a:ea typeface="ＭＳ Ｐゴシック"/>
                <a:cs typeface="Calibri" panose="020F0502020204030204" pitchFamily="34" charset="0"/>
              </a:rPr>
              <a:t>67.6%</a:t>
            </a:r>
            <a:endParaRPr lang="en-US" sz="1108" dirty="0">
              <a:solidFill>
                <a:srgbClr val="FFFFFF"/>
              </a:solidFill>
              <a:latin typeface="Calibri" panose="020F0502020204030204" pitchFamily="34" charset="0"/>
              <a:ea typeface="ＭＳ Ｐゴシック"/>
              <a:cs typeface="Calibri" panose="020F0502020204030204" pitchFamily="34" charset="0"/>
            </a:endParaRPr>
          </a:p>
        </p:txBody>
      </p:sp>
      <p:sp>
        <p:nvSpPr>
          <p:cNvPr id="11" name="TextBox 10">
            <a:extLst>
              <a:ext uri="{FF2B5EF4-FFF2-40B4-BE49-F238E27FC236}">
                <a16:creationId xmlns:a16="http://schemas.microsoft.com/office/drawing/2014/main" id="{9912F535-97F8-42BD-B447-055E53C4C06C}"/>
              </a:ext>
            </a:extLst>
          </p:cNvPr>
          <p:cNvSpPr txBox="1"/>
          <p:nvPr/>
        </p:nvSpPr>
        <p:spPr>
          <a:xfrm>
            <a:off x="10631424" y="2250059"/>
            <a:ext cx="620377" cy="262829"/>
          </a:xfrm>
          <a:prstGeom prst="rect">
            <a:avLst/>
          </a:prstGeom>
          <a:noFill/>
        </p:spPr>
        <p:txBody>
          <a:bodyPr wrap="square" rtlCol="0">
            <a:spAutoFit/>
          </a:bodyPr>
          <a:lstStyle/>
          <a:p>
            <a:pPr defTabSz="1218946"/>
            <a:r>
              <a:rPr lang="en-GB" sz="1108" dirty="0">
                <a:solidFill>
                  <a:srgbClr val="FFFFFF"/>
                </a:solidFill>
                <a:latin typeface="Calibri" panose="020F0502020204030204" pitchFamily="34" charset="0"/>
                <a:ea typeface="ＭＳ Ｐゴシック"/>
                <a:cs typeface="Calibri" panose="020F0502020204030204" pitchFamily="34" charset="0"/>
              </a:rPr>
              <a:t>6.7%</a:t>
            </a:r>
            <a:endParaRPr lang="en-US" sz="1108" dirty="0">
              <a:solidFill>
                <a:srgbClr val="FFFFFF"/>
              </a:solidFill>
              <a:latin typeface="Calibri" panose="020F0502020204030204" pitchFamily="34" charset="0"/>
              <a:ea typeface="ＭＳ Ｐゴシック"/>
              <a:cs typeface="Calibri" panose="020F0502020204030204" pitchFamily="34" charset="0"/>
            </a:endParaRPr>
          </a:p>
        </p:txBody>
      </p:sp>
      <p:sp>
        <p:nvSpPr>
          <p:cNvPr id="12" name="TextBox 11">
            <a:extLst>
              <a:ext uri="{FF2B5EF4-FFF2-40B4-BE49-F238E27FC236}">
                <a16:creationId xmlns:a16="http://schemas.microsoft.com/office/drawing/2014/main" id="{687954E4-34F8-4152-AC6C-9E184D90EF23}"/>
              </a:ext>
            </a:extLst>
          </p:cNvPr>
          <p:cNvSpPr txBox="1"/>
          <p:nvPr/>
        </p:nvSpPr>
        <p:spPr>
          <a:xfrm>
            <a:off x="10317219" y="2972760"/>
            <a:ext cx="620376" cy="262829"/>
          </a:xfrm>
          <a:prstGeom prst="rect">
            <a:avLst/>
          </a:prstGeom>
          <a:noFill/>
        </p:spPr>
        <p:txBody>
          <a:bodyPr wrap="square" rtlCol="0">
            <a:spAutoFit/>
          </a:bodyPr>
          <a:lstStyle/>
          <a:p>
            <a:pPr defTabSz="1218946"/>
            <a:r>
              <a:rPr lang="en-GB" sz="1108" dirty="0">
                <a:solidFill>
                  <a:srgbClr val="FFFFFF"/>
                </a:solidFill>
                <a:latin typeface="Calibri" panose="020F0502020204030204" pitchFamily="34" charset="0"/>
                <a:ea typeface="ＭＳ Ｐゴシック"/>
                <a:cs typeface="Calibri" panose="020F0502020204030204" pitchFamily="34" charset="0"/>
              </a:rPr>
              <a:t>25.7%</a:t>
            </a:r>
            <a:endParaRPr lang="en-US" sz="1108" dirty="0">
              <a:solidFill>
                <a:srgbClr val="FFFFFF"/>
              </a:solidFill>
              <a:latin typeface="Calibri" panose="020F0502020204030204" pitchFamily="34" charset="0"/>
              <a:ea typeface="ＭＳ Ｐゴシック"/>
              <a:cs typeface="Calibri" panose="020F0502020204030204" pitchFamily="34" charset="0"/>
            </a:endParaRPr>
          </a:p>
        </p:txBody>
      </p:sp>
      <p:sp>
        <p:nvSpPr>
          <p:cNvPr id="13" name="Oval 12">
            <a:extLst>
              <a:ext uri="{FF2B5EF4-FFF2-40B4-BE49-F238E27FC236}">
                <a16:creationId xmlns:a16="http://schemas.microsoft.com/office/drawing/2014/main" id="{0DCFA769-8477-46DB-A094-61888D9D37F0}"/>
              </a:ext>
            </a:extLst>
          </p:cNvPr>
          <p:cNvSpPr/>
          <p:nvPr/>
        </p:nvSpPr>
        <p:spPr bwMode="auto">
          <a:xfrm>
            <a:off x="5258950" y="1257303"/>
            <a:ext cx="2801783" cy="2801783"/>
          </a:xfrm>
          <a:prstGeom prst="ellipse">
            <a:avLst/>
          </a:prstGeom>
          <a:solidFill>
            <a:srgbClr val="64379B"/>
          </a:solidFill>
          <a:ln w="9525" cap="flat" cmpd="sng" algn="ctr">
            <a:noFill/>
            <a:prstDash val="solid"/>
            <a:round/>
            <a:headEnd type="none" w="med" len="med"/>
            <a:tailEnd type="none" w="med" len="med"/>
          </a:ln>
          <a:effectLst/>
          <a:extLst/>
        </p:spPr>
        <p:txBody>
          <a:bodyPr vert="horz" wrap="square" lIns="112541" tIns="56271" rIns="112541" bIns="56271" numCol="1" rtlCol="0" anchor="t" anchorCtr="0" compatLnSpc="1">
            <a:prstTxWarp prst="textNoShape">
              <a:avLst/>
            </a:prstTxWarp>
          </a:bodyPr>
          <a:lstStyle/>
          <a:p>
            <a:pPr defTabSz="1125360"/>
            <a:endParaRPr lang="en-US" sz="2953">
              <a:solidFill>
                <a:srgbClr val="64379B"/>
              </a:solidFill>
              <a:latin typeface="Calibri" panose="020F0502020204030204" pitchFamily="34" charset="0"/>
              <a:ea typeface="ＭＳ Ｐゴシック"/>
              <a:cs typeface="Calibri" panose="020F0502020204030204" pitchFamily="34" charset="0"/>
            </a:endParaRPr>
          </a:p>
        </p:txBody>
      </p:sp>
      <p:sp>
        <p:nvSpPr>
          <p:cNvPr id="14" name="Oval 13">
            <a:extLst>
              <a:ext uri="{FF2B5EF4-FFF2-40B4-BE49-F238E27FC236}">
                <a16:creationId xmlns:a16="http://schemas.microsoft.com/office/drawing/2014/main" id="{1BEB4453-95F7-4283-BF1E-5228C35F597B}"/>
              </a:ext>
            </a:extLst>
          </p:cNvPr>
          <p:cNvSpPr/>
          <p:nvPr/>
        </p:nvSpPr>
        <p:spPr bwMode="auto">
          <a:xfrm>
            <a:off x="6417699" y="1879504"/>
            <a:ext cx="1584936" cy="158493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112541" tIns="56271" rIns="112541" bIns="56271" numCol="1" rtlCol="0" anchor="t" anchorCtr="0" compatLnSpc="1">
            <a:prstTxWarp prst="textNoShape">
              <a:avLst/>
            </a:prstTxWarp>
          </a:bodyPr>
          <a:lstStyle/>
          <a:p>
            <a:pPr defTabSz="1125360"/>
            <a:endParaRPr lang="en-US" sz="2953">
              <a:solidFill>
                <a:srgbClr val="000000"/>
              </a:solidFill>
              <a:latin typeface="Calibri" panose="020F0502020204030204" pitchFamily="34" charset="0"/>
              <a:ea typeface="ＭＳ Ｐゴシック"/>
              <a:cs typeface="Calibri" panose="020F0502020204030204" pitchFamily="34" charset="0"/>
            </a:endParaRPr>
          </a:p>
        </p:txBody>
      </p:sp>
      <p:sp>
        <p:nvSpPr>
          <p:cNvPr id="15" name="TextBox 14">
            <a:extLst>
              <a:ext uri="{FF2B5EF4-FFF2-40B4-BE49-F238E27FC236}">
                <a16:creationId xmlns:a16="http://schemas.microsoft.com/office/drawing/2014/main" id="{ACF917C9-9A63-4E76-A761-456E35D544C4}"/>
              </a:ext>
            </a:extLst>
          </p:cNvPr>
          <p:cNvSpPr txBox="1"/>
          <p:nvPr/>
        </p:nvSpPr>
        <p:spPr>
          <a:xfrm>
            <a:off x="5735904" y="2130162"/>
            <a:ext cx="1136850" cy="849913"/>
          </a:xfrm>
          <a:prstGeom prst="rect">
            <a:avLst/>
          </a:prstGeom>
          <a:noFill/>
        </p:spPr>
        <p:txBody>
          <a:bodyPr wrap="none" rtlCol="0">
            <a:spAutoFit/>
          </a:bodyPr>
          <a:lstStyle/>
          <a:p>
            <a:pPr defTabSz="1218946"/>
            <a:r>
              <a:rPr lang="en-US" sz="4923" dirty="0">
                <a:solidFill>
                  <a:srgbClr val="FFFFFF"/>
                </a:solidFill>
                <a:latin typeface="Calibri" panose="020F0502020204030204" pitchFamily="34" charset="0"/>
                <a:ea typeface="ＭＳ Ｐゴシック"/>
                <a:cs typeface="Calibri" panose="020F0502020204030204" pitchFamily="34" charset="0"/>
              </a:rPr>
              <a:t>3: </a:t>
            </a:r>
            <a:r>
              <a:rPr lang="en-US" sz="4923" dirty="0">
                <a:solidFill>
                  <a:srgbClr val="64379B"/>
                </a:solidFill>
                <a:latin typeface="Calibri" panose="020F0502020204030204" pitchFamily="34" charset="0"/>
                <a:ea typeface="ＭＳ Ｐゴシック"/>
                <a:cs typeface="Calibri" panose="020F0502020204030204" pitchFamily="34" charset="0"/>
              </a:rPr>
              <a:t>1</a:t>
            </a:r>
          </a:p>
        </p:txBody>
      </p:sp>
      <p:sp>
        <p:nvSpPr>
          <p:cNvPr id="16" name="TextBox 15">
            <a:extLst>
              <a:ext uri="{FF2B5EF4-FFF2-40B4-BE49-F238E27FC236}">
                <a16:creationId xmlns:a16="http://schemas.microsoft.com/office/drawing/2014/main" id="{7DB1F1ED-1FED-471A-A4F9-8534A05323B5}"/>
              </a:ext>
            </a:extLst>
          </p:cNvPr>
          <p:cNvSpPr txBox="1"/>
          <p:nvPr/>
        </p:nvSpPr>
        <p:spPr>
          <a:xfrm>
            <a:off x="5162187" y="2899774"/>
            <a:ext cx="1418004" cy="774315"/>
          </a:xfrm>
          <a:prstGeom prst="rect">
            <a:avLst/>
          </a:prstGeom>
          <a:noFill/>
        </p:spPr>
        <p:txBody>
          <a:bodyPr wrap="square" rtlCol="0">
            <a:spAutoFit/>
          </a:bodyPr>
          <a:lstStyle/>
          <a:p>
            <a:pPr algn="r" defTabSz="1218946"/>
            <a:r>
              <a:rPr lang="en-US" sz="1108" dirty="0">
                <a:solidFill>
                  <a:srgbClr val="FFFFFF"/>
                </a:solidFill>
                <a:latin typeface="Calibri" panose="020F0502020204030204" pitchFamily="34" charset="0"/>
                <a:ea typeface="ＭＳ Ｐゴシック"/>
                <a:cs typeface="Calibri" panose="020F0502020204030204" pitchFamily="34" charset="0"/>
              </a:rPr>
              <a:t>We will help</a:t>
            </a:r>
            <a:br>
              <a:rPr lang="en-US" sz="1108" dirty="0">
                <a:solidFill>
                  <a:srgbClr val="FFFFFF"/>
                </a:solidFill>
                <a:latin typeface="Calibri" panose="020F0502020204030204" pitchFamily="34" charset="0"/>
                <a:ea typeface="ＭＳ Ｐゴシック"/>
                <a:cs typeface="Calibri" panose="020F0502020204030204" pitchFamily="34" charset="0"/>
              </a:rPr>
            </a:br>
            <a:r>
              <a:rPr lang="en-US" sz="1108" dirty="0">
                <a:solidFill>
                  <a:srgbClr val="FFFFFF"/>
                </a:solidFill>
                <a:latin typeface="Calibri" panose="020F0502020204030204" pitchFamily="34" charset="0"/>
                <a:ea typeface="ＭＳ Ｐゴシック"/>
                <a:cs typeface="Calibri" panose="020F0502020204030204" pitchFamily="34" charset="0"/>
              </a:rPr>
              <a:t>customers reduce</a:t>
            </a:r>
            <a:br>
              <a:rPr lang="en-US" sz="1108" dirty="0">
                <a:solidFill>
                  <a:srgbClr val="FFFFFF"/>
                </a:solidFill>
                <a:latin typeface="Calibri" panose="020F0502020204030204" pitchFamily="34" charset="0"/>
                <a:ea typeface="ＭＳ Ｐゴシック"/>
                <a:cs typeface="Calibri" panose="020F0502020204030204" pitchFamily="34" charset="0"/>
              </a:rPr>
            </a:br>
            <a:r>
              <a:rPr lang="en-US" sz="1108" dirty="0">
                <a:solidFill>
                  <a:srgbClr val="FFFFFF"/>
                </a:solidFill>
                <a:latin typeface="Calibri" panose="020F0502020204030204" pitchFamily="34" charset="0"/>
                <a:ea typeface="ＭＳ Ｐゴシック"/>
                <a:cs typeface="Calibri" panose="020F0502020204030204" pitchFamily="34" charset="0"/>
              </a:rPr>
              <a:t>carbon by three</a:t>
            </a:r>
            <a:br>
              <a:rPr lang="en-US" sz="1108" dirty="0">
                <a:solidFill>
                  <a:srgbClr val="FFFFFF"/>
                </a:solidFill>
                <a:latin typeface="Calibri" panose="020F0502020204030204" pitchFamily="34" charset="0"/>
                <a:ea typeface="ＭＳ Ｐゴシック"/>
                <a:cs typeface="Calibri" panose="020F0502020204030204" pitchFamily="34" charset="0"/>
              </a:rPr>
            </a:br>
            <a:r>
              <a:rPr lang="en-US" sz="1108" dirty="0">
                <a:solidFill>
                  <a:srgbClr val="FFFFFF"/>
                </a:solidFill>
                <a:latin typeface="Calibri" panose="020F0502020204030204" pitchFamily="34" charset="0"/>
                <a:ea typeface="ＭＳ Ｐゴシック"/>
                <a:cs typeface="Calibri" panose="020F0502020204030204" pitchFamily="34" charset="0"/>
              </a:rPr>
              <a:t>times</a:t>
            </a:r>
            <a:r>
              <a:rPr lang="is-IS" sz="1108" dirty="0">
                <a:solidFill>
                  <a:srgbClr val="FFFFFF"/>
                </a:solidFill>
                <a:latin typeface="Calibri" panose="020F0502020204030204" pitchFamily="34" charset="0"/>
                <a:ea typeface="ＭＳ Ｐゴシック"/>
                <a:cs typeface="Calibri" panose="020F0502020204030204" pitchFamily="34" charset="0"/>
              </a:rPr>
              <a:t>…</a:t>
            </a:r>
            <a:endParaRPr lang="en-US" sz="1108" dirty="0">
              <a:solidFill>
                <a:srgbClr val="64379B"/>
              </a:solidFill>
              <a:latin typeface="Calibri" panose="020F0502020204030204" pitchFamily="34" charset="0"/>
              <a:ea typeface="ＭＳ Ｐゴシック"/>
              <a:cs typeface="Calibri" panose="020F0502020204030204" pitchFamily="34" charset="0"/>
            </a:endParaRPr>
          </a:p>
        </p:txBody>
      </p:sp>
      <p:sp>
        <p:nvSpPr>
          <p:cNvPr id="17" name="TextBox 16">
            <a:extLst>
              <a:ext uri="{FF2B5EF4-FFF2-40B4-BE49-F238E27FC236}">
                <a16:creationId xmlns:a16="http://schemas.microsoft.com/office/drawing/2014/main" id="{7FA08E13-2011-4A69-9EE5-8284D3C4F0BD}"/>
              </a:ext>
            </a:extLst>
          </p:cNvPr>
          <p:cNvSpPr txBox="1"/>
          <p:nvPr/>
        </p:nvSpPr>
        <p:spPr>
          <a:xfrm>
            <a:off x="6599727" y="2899771"/>
            <a:ext cx="1418004" cy="433324"/>
          </a:xfrm>
          <a:prstGeom prst="rect">
            <a:avLst/>
          </a:prstGeom>
          <a:noFill/>
        </p:spPr>
        <p:txBody>
          <a:bodyPr wrap="square" rtlCol="0">
            <a:spAutoFit/>
          </a:bodyPr>
          <a:lstStyle/>
          <a:p>
            <a:pPr defTabSz="1218946"/>
            <a:r>
              <a:rPr lang="is-IS" sz="1108" dirty="0">
                <a:solidFill>
                  <a:srgbClr val="64379B"/>
                </a:solidFill>
                <a:latin typeface="Calibri" panose="020F0502020204030204" pitchFamily="34" charset="0"/>
                <a:ea typeface="ＭＳ Ｐゴシック"/>
                <a:cs typeface="Calibri" panose="020F0502020204030204" pitchFamily="34" charset="0"/>
              </a:rPr>
              <a:t>…BT’s end-to-end carbon emissions</a:t>
            </a:r>
            <a:endParaRPr lang="en-US" sz="1108" dirty="0">
              <a:solidFill>
                <a:srgbClr val="64379B"/>
              </a:solidFill>
              <a:latin typeface="Calibri" panose="020F0502020204030204" pitchFamily="34" charset="0"/>
              <a:ea typeface="ＭＳ Ｐゴシック"/>
              <a:cs typeface="Calibri" panose="020F0502020204030204" pitchFamily="34" charset="0"/>
            </a:endParaRPr>
          </a:p>
        </p:txBody>
      </p:sp>
      <p:pic>
        <p:nvPicPr>
          <p:cNvPr id="18" name="Picture 17">
            <a:extLst>
              <a:ext uri="{FF2B5EF4-FFF2-40B4-BE49-F238E27FC236}">
                <a16:creationId xmlns:a16="http://schemas.microsoft.com/office/drawing/2014/main" id="{301C0928-9A56-4356-A60E-6E519D7A6C41}"/>
              </a:ext>
            </a:extLst>
          </p:cNvPr>
          <p:cNvPicPr>
            <a:picLocks noChangeAspect="1"/>
          </p:cNvPicPr>
          <p:nvPr/>
        </p:nvPicPr>
        <p:blipFill>
          <a:blip r:embed="rId3" cstate="email">
            <a:alphaModFix amt="88000"/>
            <a:extLst>
              <a:ext uri="{28A0092B-C50C-407E-A947-70E740481C1C}">
                <a14:useLocalDpi xmlns:a14="http://schemas.microsoft.com/office/drawing/2010/main"/>
              </a:ext>
            </a:extLst>
          </a:blip>
          <a:stretch>
            <a:fillRect/>
          </a:stretch>
        </p:blipFill>
        <p:spPr>
          <a:xfrm>
            <a:off x="8584916" y="1525208"/>
            <a:ext cx="2304256" cy="2304256"/>
          </a:xfrm>
          <a:prstGeom prst="rect">
            <a:avLst/>
          </a:prstGeom>
        </p:spPr>
      </p:pic>
      <p:sp>
        <p:nvSpPr>
          <p:cNvPr id="19" name="TextBox 18">
            <a:extLst>
              <a:ext uri="{FF2B5EF4-FFF2-40B4-BE49-F238E27FC236}">
                <a16:creationId xmlns:a16="http://schemas.microsoft.com/office/drawing/2014/main" id="{7A8F9402-D567-479B-86B5-8B2806FB204A}"/>
              </a:ext>
            </a:extLst>
          </p:cNvPr>
          <p:cNvSpPr txBox="1"/>
          <p:nvPr/>
        </p:nvSpPr>
        <p:spPr>
          <a:xfrm>
            <a:off x="10125197" y="1841371"/>
            <a:ext cx="620376" cy="262829"/>
          </a:xfrm>
          <a:prstGeom prst="rect">
            <a:avLst/>
          </a:prstGeom>
          <a:noFill/>
        </p:spPr>
        <p:txBody>
          <a:bodyPr wrap="square" rtlCol="0">
            <a:spAutoFit/>
          </a:bodyPr>
          <a:lstStyle/>
          <a:p>
            <a:pPr defTabSz="1218946"/>
            <a:r>
              <a:rPr lang="en-GB" sz="1108" dirty="0">
                <a:solidFill>
                  <a:srgbClr val="FFFFFF"/>
                </a:solidFill>
                <a:latin typeface="Calibri" panose="020F0502020204030204" pitchFamily="34" charset="0"/>
                <a:ea typeface="ＭＳ Ｐゴシック"/>
                <a:cs typeface="Calibri" panose="020F0502020204030204" pitchFamily="34" charset="0"/>
              </a:rPr>
              <a:t>67.6%</a:t>
            </a:r>
            <a:endParaRPr lang="en-US" sz="1108" dirty="0">
              <a:solidFill>
                <a:srgbClr val="FFFFFF"/>
              </a:solidFill>
              <a:latin typeface="Calibri" panose="020F0502020204030204" pitchFamily="34" charset="0"/>
              <a:ea typeface="ＭＳ Ｐゴシック"/>
              <a:cs typeface="Calibri" panose="020F0502020204030204" pitchFamily="34" charset="0"/>
            </a:endParaRPr>
          </a:p>
        </p:txBody>
      </p:sp>
      <p:sp>
        <p:nvSpPr>
          <p:cNvPr id="20" name="TextBox 19">
            <a:extLst>
              <a:ext uri="{FF2B5EF4-FFF2-40B4-BE49-F238E27FC236}">
                <a16:creationId xmlns:a16="http://schemas.microsoft.com/office/drawing/2014/main" id="{7835783E-6673-4ED8-A6F4-FCE73B7B80F9}"/>
              </a:ext>
            </a:extLst>
          </p:cNvPr>
          <p:cNvSpPr txBox="1"/>
          <p:nvPr/>
        </p:nvSpPr>
        <p:spPr>
          <a:xfrm>
            <a:off x="10439402" y="2523727"/>
            <a:ext cx="620377" cy="262829"/>
          </a:xfrm>
          <a:prstGeom prst="rect">
            <a:avLst/>
          </a:prstGeom>
          <a:noFill/>
        </p:spPr>
        <p:txBody>
          <a:bodyPr wrap="square" rtlCol="0">
            <a:spAutoFit/>
          </a:bodyPr>
          <a:lstStyle/>
          <a:p>
            <a:pPr defTabSz="1218946"/>
            <a:r>
              <a:rPr lang="en-GB" sz="1108" dirty="0">
                <a:solidFill>
                  <a:srgbClr val="FFFFFF"/>
                </a:solidFill>
                <a:latin typeface="Calibri" panose="020F0502020204030204" pitchFamily="34" charset="0"/>
                <a:ea typeface="ＭＳ Ｐゴシック"/>
                <a:cs typeface="Calibri" panose="020F0502020204030204" pitchFamily="34" charset="0"/>
              </a:rPr>
              <a:t>6.7%</a:t>
            </a:r>
            <a:endParaRPr lang="en-US" sz="1108" dirty="0">
              <a:solidFill>
                <a:srgbClr val="FFFFFF"/>
              </a:solidFill>
              <a:latin typeface="Calibri" panose="020F0502020204030204" pitchFamily="34" charset="0"/>
              <a:ea typeface="ＭＳ Ｐゴシック"/>
              <a:cs typeface="Calibri" panose="020F0502020204030204" pitchFamily="34" charset="0"/>
            </a:endParaRPr>
          </a:p>
        </p:txBody>
      </p:sp>
      <p:sp>
        <p:nvSpPr>
          <p:cNvPr id="21" name="TextBox 20">
            <a:extLst>
              <a:ext uri="{FF2B5EF4-FFF2-40B4-BE49-F238E27FC236}">
                <a16:creationId xmlns:a16="http://schemas.microsoft.com/office/drawing/2014/main" id="{EEA40CC7-C661-4BB4-9232-9D7629EA5C25}"/>
              </a:ext>
            </a:extLst>
          </p:cNvPr>
          <p:cNvSpPr txBox="1"/>
          <p:nvPr/>
        </p:nvSpPr>
        <p:spPr>
          <a:xfrm>
            <a:off x="10125197" y="3246428"/>
            <a:ext cx="620376" cy="262829"/>
          </a:xfrm>
          <a:prstGeom prst="rect">
            <a:avLst/>
          </a:prstGeom>
          <a:noFill/>
        </p:spPr>
        <p:txBody>
          <a:bodyPr wrap="square" rtlCol="0">
            <a:spAutoFit/>
          </a:bodyPr>
          <a:lstStyle/>
          <a:p>
            <a:pPr defTabSz="1218946"/>
            <a:r>
              <a:rPr lang="en-GB" sz="1108" dirty="0">
                <a:solidFill>
                  <a:srgbClr val="FFFFFF"/>
                </a:solidFill>
                <a:latin typeface="Calibri" panose="020F0502020204030204" pitchFamily="34" charset="0"/>
                <a:ea typeface="ＭＳ Ｐゴシック"/>
                <a:cs typeface="Calibri" panose="020F0502020204030204" pitchFamily="34" charset="0"/>
              </a:rPr>
              <a:t>25.7%</a:t>
            </a:r>
            <a:endParaRPr lang="en-US" sz="1108" dirty="0">
              <a:solidFill>
                <a:srgbClr val="FFFFFF"/>
              </a:solidFill>
              <a:latin typeface="Calibri" panose="020F0502020204030204" pitchFamily="34" charset="0"/>
              <a:ea typeface="ＭＳ Ｐゴシック"/>
              <a:cs typeface="Calibri" panose="020F0502020204030204" pitchFamily="34" charset="0"/>
            </a:endParaRPr>
          </a:p>
        </p:txBody>
      </p:sp>
      <p:sp>
        <p:nvSpPr>
          <p:cNvPr id="22" name="TextBox 21">
            <a:extLst>
              <a:ext uri="{FF2B5EF4-FFF2-40B4-BE49-F238E27FC236}">
                <a16:creationId xmlns:a16="http://schemas.microsoft.com/office/drawing/2014/main" id="{244E20E6-261E-4BB4-B07B-F716FBBBA735}"/>
              </a:ext>
            </a:extLst>
          </p:cNvPr>
          <p:cNvSpPr txBox="1"/>
          <p:nvPr/>
        </p:nvSpPr>
        <p:spPr>
          <a:xfrm>
            <a:off x="10989899" y="1745160"/>
            <a:ext cx="1418004" cy="297454"/>
          </a:xfrm>
          <a:prstGeom prst="rect">
            <a:avLst/>
          </a:prstGeom>
          <a:noFill/>
        </p:spPr>
        <p:txBody>
          <a:bodyPr wrap="square" rtlCol="0">
            <a:spAutoFit/>
          </a:bodyPr>
          <a:lstStyle/>
          <a:p>
            <a:pPr defTabSz="1218946"/>
            <a:r>
              <a:rPr lang="is-IS" sz="1333" dirty="0">
                <a:solidFill>
                  <a:srgbClr val="000000"/>
                </a:solidFill>
                <a:latin typeface="Calibri" panose="020F0502020204030204" pitchFamily="34" charset="0"/>
                <a:ea typeface="ＭＳ Ｐゴシック"/>
                <a:cs typeface="Calibri" panose="020F0502020204030204" pitchFamily="34" charset="0"/>
              </a:rPr>
              <a:t>Our  supply chain</a:t>
            </a:r>
            <a:endParaRPr lang="en-US" sz="1333" dirty="0">
              <a:solidFill>
                <a:srgbClr val="000000"/>
              </a:solidFill>
              <a:latin typeface="Calibri" panose="020F0502020204030204" pitchFamily="34" charset="0"/>
              <a:ea typeface="ＭＳ Ｐゴシック"/>
              <a:cs typeface="Calibri" panose="020F0502020204030204" pitchFamily="34" charset="0"/>
            </a:endParaRPr>
          </a:p>
        </p:txBody>
      </p:sp>
      <p:sp>
        <p:nvSpPr>
          <p:cNvPr id="23" name="TextBox 22">
            <a:extLst>
              <a:ext uri="{FF2B5EF4-FFF2-40B4-BE49-F238E27FC236}">
                <a16:creationId xmlns:a16="http://schemas.microsoft.com/office/drawing/2014/main" id="{F73781F6-7E91-4485-8645-4BF3068A05E3}"/>
              </a:ext>
            </a:extLst>
          </p:cNvPr>
          <p:cNvSpPr txBox="1"/>
          <p:nvPr/>
        </p:nvSpPr>
        <p:spPr>
          <a:xfrm>
            <a:off x="10899339" y="3148634"/>
            <a:ext cx="1418004" cy="707694"/>
          </a:xfrm>
          <a:prstGeom prst="rect">
            <a:avLst/>
          </a:prstGeom>
          <a:noFill/>
        </p:spPr>
        <p:txBody>
          <a:bodyPr wrap="square" rtlCol="0">
            <a:spAutoFit/>
          </a:bodyPr>
          <a:lstStyle/>
          <a:p>
            <a:pPr defTabSz="1218946"/>
            <a:r>
              <a:rPr lang="is-IS" sz="1333" dirty="0">
                <a:solidFill>
                  <a:srgbClr val="000000"/>
                </a:solidFill>
                <a:latin typeface="Calibri" panose="020F0502020204030204" pitchFamily="34" charset="0"/>
                <a:ea typeface="ＭＳ Ｐゴシック"/>
                <a:cs typeface="Calibri" panose="020F0502020204030204" pitchFamily="34" charset="0"/>
              </a:rPr>
              <a:t>Customer use and disposal of </a:t>
            </a:r>
          </a:p>
          <a:p>
            <a:pPr defTabSz="1218946"/>
            <a:r>
              <a:rPr lang="en-US" sz="1333" dirty="0">
                <a:solidFill>
                  <a:srgbClr val="000000"/>
                </a:solidFill>
                <a:latin typeface="Calibri" panose="020F0502020204030204" pitchFamily="34" charset="0"/>
                <a:ea typeface="ＭＳ Ｐゴシック"/>
                <a:cs typeface="Calibri" panose="020F0502020204030204" pitchFamily="34" charset="0"/>
              </a:rPr>
              <a:t>our </a:t>
            </a:r>
            <a:r>
              <a:rPr lang="is-IS" sz="1333" dirty="0">
                <a:solidFill>
                  <a:srgbClr val="000000"/>
                </a:solidFill>
                <a:latin typeface="Calibri" panose="020F0502020204030204" pitchFamily="34" charset="0"/>
                <a:ea typeface="ＭＳ Ｐゴシック"/>
                <a:cs typeface="Calibri" panose="020F0502020204030204" pitchFamily="34" charset="0"/>
              </a:rPr>
              <a:t>products</a:t>
            </a:r>
            <a:endParaRPr lang="en-US" sz="1333" dirty="0">
              <a:solidFill>
                <a:srgbClr val="000000"/>
              </a:solidFill>
              <a:latin typeface="Calibri" panose="020F0502020204030204" pitchFamily="34" charset="0"/>
              <a:ea typeface="ＭＳ Ｐゴシック"/>
              <a:cs typeface="Calibri" panose="020F0502020204030204" pitchFamily="34" charset="0"/>
            </a:endParaRPr>
          </a:p>
        </p:txBody>
      </p:sp>
      <p:sp>
        <p:nvSpPr>
          <p:cNvPr id="24" name="TextBox 23">
            <a:extLst>
              <a:ext uri="{FF2B5EF4-FFF2-40B4-BE49-F238E27FC236}">
                <a16:creationId xmlns:a16="http://schemas.microsoft.com/office/drawing/2014/main" id="{5E9471AD-176F-4142-925E-A8F440705582}"/>
              </a:ext>
            </a:extLst>
          </p:cNvPr>
          <p:cNvSpPr txBox="1"/>
          <p:nvPr/>
        </p:nvSpPr>
        <p:spPr>
          <a:xfrm>
            <a:off x="10983747" y="2425717"/>
            <a:ext cx="1418004" cy="502573"/>
          </a:xfrm>
          <a:prstGeom prst="rect">
            <a:avLst/>
          </a:prstGeom>
          <a:noFill/>
        </p:spPr>
        <p:txBody>
          <a:bodyPr wrap="square" rtlCol="0">
            <a:spAutoFit/>
          </a:bodyPr>
          <a:lstStyle/>
          <a:p>
            <a:pPr defTabSz="1218946"/>
            <a:r>
              <a:rPr lang="en-GB" sz="1333" dirty="0">
                <a:solidFill>
                  <a:srgbClr val="000000"/>
                </a:solidFill>
                <a:latin typeface="Calibri" panose="020F0502020204030204" pitchFamily="34" charset="0"/>
                <a:ea typeface="ＭＳ Ｐゴシック"/>
                <a:cs typeface="Calibri" panose="020F0502020204030204" pitchFamily="34" charset="0"/>
              </a:rPr>
              <a:t>Our own operations</a:t>
            </a:r>
            <a:endParaRPr lang="en-US" sz="1333" dirty="0">
              <a:solidFill>
                <a:srgbClr val="000000"/>
              </a:solidFill>
              <a:latin typeface="Calibri" panose="020F0502020204030204" pitchFamily="34" charset="0"/>
              <a:ea typeface="ＭＳ Ｐゴシック"/>
              <a:cs typeface="Calibri" panose="020F0502020204030204" pitchFamily="34" charset="0"/>
            </a:endParaRPr>
          </a:p>
        </p:txBody>
      </p:sp>
      <p:sp>
        <p:nvSpPr>
          <p:cNvPr id="25" name="TextBox 24">
            <a:extLst>
              <a:ext uri="{FF2B5EF4-FFF2-40B4-BE49-F238E27FC236}">
                <a16:creationId xmlns:a16="http://schemas.microsoft.com/office/drawing/2014/main" id="{D56AE50B-A77F-430B-B75D-3CF76C5E60D9}"/>
              </a:ext>
            </a:extLst>
          </p:cNvPr>
          <p:cNvSpPr txBox="1"/>
          <p:nvPr/>
        </p:nvSpPr>
        <p:spPr>
          <a:xfrm>
            <a:off x="8650478" y="2289954"/>
            <a:ext cx="2215631" cy="774315"/>
          </a:xfrm>
          <a:prstGeom prst="rect">
            <a:avLst/>
          </a:prstGeom>
          <a:noFill/>
        </p:spPr>
        <p:txBody>
          <a:bodyPr wrap="square" rtlCol="0">
            <a:spAutoFit/>
          </a:bodyPr>
          <a:lstStyle/>
          <a:p>
            <a:pPr algn="ctr" defTabSz="1218946"/>
            <a:r>
              <a:rPr lang="is-IS" sz="1108" dirty="0">
                <a:solidFill>
                  <a:srgbClr val="7030A0"/>
                </a:solidFill>
                <a:latin typeface="Calibri" panose="020F0502020204030204" pitchFamily="34" charset="0"/>
                <a:ea typeface="ＭＳ Ｐゴシック"/>
                <a:cs typeface="Calibri" panose="020F0502020204030204" pitchFamily="34" charset="0"/>
              </a:rPr>
              <a:t>BT’s end-to-end</a:t>
            </a:r>
            <a:br>
              <a:rPr lang="is-IS" sz="1108" dirty="0">
                <a:solidFill>
                  <a:srgbClr val="7030A0"/>
                </a:solidFill>
                <a:latin typeface="Calibri" panose="020F0502020204030204" pitchFamily="34" charset="0"/>
                <a:ea typeface="ＭＳ Ｐゴシック"/>
                <a:cs typeface="Calibri" panose="020F0502020204030204" pitchFamily="34" charset="0"/>
              </a:rPr>
            </a:br>
            <a:r>
              <a:rPr lang="is-IS" sz="1108" dirty="0">
                <a:solidFill>
                  <a:srgbClr val="7030A0"/>
                </a:solidFill>
                <a:latin typeface="Calibri" panose="020F0502020204030204" pitchFamily="34" charset="0"/>
                <a:ea typeface="ＭＳ Ｐゴシック"/>
                <a:cs typeface="Calibri" panose="020F0502020204030204" pitchFamily="34" charset="0"/>
              </a:rPr>
              <a:t>carbon emissions</a:t>
            </a:r>
          </a:p>
          <a:p>
            <a:pPr algn="ctr" defTabSz="1218946"/>
            <a:r>
              <a:rPr lang="en-US" sz="1108" dirty="0">
                <a:solidFill>
                  <a:srgbClr val="7030A0"/>
                </a:solidFill>
                <a:latin typeface="Calibri" panose="020F0502020204030204" pitchFamily="34" charset="0"/>
                <a:ea typeface="ＭＳ Ｐゴシック"/>
                <a:cs typeface="Calibri" panose="020F0502020204030204" pitchFamily="34" charset="0"/>
              </a:rPr>
              <a:t>A</a:t>
            </a:r>
            <a:r>
              <a:rPr lang="is-IS" sz="1108" dirty="0">
                <a:solidFill>
                  <a:srgbClr val="7030A0"/>
                </a:solidFill>
                <a:latin typeface="Calibri" panose="020F0502020204030204" pitchFamily="34" charset="0"/>
                <a:ea typeface="ＭＳ Ｐゴシック"/>
                <a:cs typeface="Calibri" panose="020F0502020204030204" pitchFamily="34" charset="0"/>
              </a:rPr>
              <a:t>s at 31 March </a:t>
            </a:r>
            <a:br>
              <a:rPr lang="is-IS" sz="1108" dirty="0">
                <a:solidFill>
                  <a:srgbClr val="7030A0"/>
                </a:solidFill>
                <a:latin typeface="Calibri" panose="020F0502020204030204" pitchFamily="34" charset="0"/>
                <a:ea typeface="ＭＳ Ｐゴシック"/>
                <a:cs typeface="Calibri" panose="020F0502020204030204" pitchFamily="34" charset="0"/>
              </a:rPr>
            </a:br>
            <a:r>
              <a:rPr lang="is-IS" sz="1108" dirty="0">
                <a:solidFill>
                  <a:srgbClr val="7030A0"/>
                </a:solidFill>
                <a:latin typeface="Calibri" panose="020F0502020204030204" pitchFamily="34" charset="0"/>
                <a:ea typeface="ＭＳ Ｐゴシック"/>
                <a:cs typeface="Calibri" panose="020F0502020204030204" pitchFamily="34" charset="0"/>
              </a:rPr>
              <a:t>2017</a:t>
            </a:r>
            <a:endParaRPr lang="en-US" sz="1108" dirty="0">
              <a:solidFill>
                <a:srgbClr val="7030A0"/>
              </a:solidFill>
              <a:latin typeface="Calibri" panose="020F0502020204030204" pitchFamily="34" charset="0"/>
              <a:ea typeface="ＭＳ Ｐゴシック"/>
              <a:cs typeface="Calibri" panose="020F0502020204030204" pitchFamily="34" charset="0"/>
            </a:endParaRPr>
          </a:p>
        </p:txBody>
      </p:sp>
      <p:cxnSp>
        <p:nvCxnSpPr>
          <p:cNvPr id="26" name="Straight Connector 25">
            <a:extLst>
              <a:ext uri="{FF2B5EF4-FFF2-40B4-BE49-F238E27FC236}">
                <a16:creationId xmlns:a16="http://schemas.microsoft.com/office/drawing/2014/main" id="{6B171787-8DF3-4EB3-BD6F-7D50C8E1CB09}"/>
              </a:ext>
            </a:extLst>
          </p:cNvPr>
          <p:cNvCxnSpPr>
            <a:stCxn id="14" idx="4"/>
          </p:cNvCxnSpPr>
          <p:nvPr/>
        </p:nvCxnSpPr>
        <p:spPr bwMode="auto">
          <a:xfrm>
            <a:off x="7210170" y="3464440"/>
            <a:ext cx="2383279" cy="344909"/>
          </a:xfrm>
          <a:prstGeom prst="line">
            <a:avLst/>
          </a:prstGeom>
          <a:solidFill>
            <a:schemeClr val="accent1"/>
          </a:solidFill>
          <a:ln w="9525" cap="flat" cmpd="sng" algn="ctr">
            <a:solidFill>
              <a:srgbClr val="A5A6A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CF0C8825-E578-4EF3-8165-111DA6720547}"/>
              </a:ext>
            </a:extLst>
          </p:cNvPr>
          <p:cNvCxnSpPr>
            <a:endCxn id="18" idx="0"/>
          </p:cNvCxnSpPr>
          <p:nvPr/>
        </p:nvCxnSpPr>
        <p:spPr bwMode="auto">
          <a:xfrm flipV="1">
            <a:off x="7210168" y="1525211"/>
            <a:ext cx="2526877" cy="352468"/>
          </a:xfrm>
          <a:prstGeom prst="line">
            <a:avLst/>
          </a:prstGeom>
          <a:solidFill>
            <a:schemeClr val="accent1"/>
          </a:solidFill>
          <a:ln w="9525" cap="flat" cmpd="sng" algn="ctr">
            <a:solidFill>
              <a:srgbClr val="A5A6A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8" name="Picture 27">
            <a:extLst>
              <a:ext uri="{FF2B5EF4-FFF2-40B4-BE49-F238E27FC236}">
                <a16:creationId xmlns:a16="http://schemas.microsoft.com/office/drawing/2014/main" id="{A815F70D-6852-4447-BC15-486DD378CF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2695" y="4512273"/>
            <a:ext cx="1414164" cy="657480"/>
          </a:xfrm>
          <a:prstGeom prst="rect">
            <a:avLst/>
          </a:prstGeom>
        </p:spPr>
      </p:pic>
    </p:spTree>
    <p:extLst>
      <p:ext uri="{BB962C8B-B14F-4D97-AF65-F5344CB8AC3E}">
        <p14:creationId xmlns:p14="http://schemas.microsoft.com/office/powerpoint/2010/main" val="3363705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88345-6DF1-4FB2-BC34-687D9C58EF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182255"/>
            <a:ext cx="5698555" cy="3429000"/>
          </a:xfrm>
          <a:prstGeom prst="rect">
            <a:avLst/>
          </a:prstGeom>
        </p:spPr>
      </p:pic>
      <p:sp>
        <p:nvSpPr>
          <p:cNvPr id="2" name="Title 1"/>
          <p:cNvSpPr>
            <a:spLocks noGrp="1"/>
          </p:cNvSpPr>
          <p:nvPr>
            <p:ph type="title"/>
          </p:nvPr>
        </p:nvSpPr>
        <p:spPr>
          <a:xfrm>
            <a:off x="609600" y="274675"/>
            <a:ext cx="10972800" cy="754060"/>
          </a:xfrm>
        </p:spPr>
        <p:txBody>
          <a:bodyPr>
            <a:normAutofit fontScale="90000"/>
          </a:bodyPr>
          <a:lstStyle/>
          <a:p>
            <a:r>
              <a:rPr lang="en-GB" sz="2667" b="1" dirty="0"/>
              <a:t>Achieving SBT: Walmart - encouraging more action on emissions</a:t>
            </a:r>
            <a:endParaRPr lang="en-US" sz="2667" b="1" dirty="0"/>
          </a:p>
        </p:txBody>
      </p:sp>
      <p:sp>
        <p:nvSpPr>
          <p:cNvPr id="4" name="Slide Number Placeholder 3"/>
          <p:cNvSpPr>
            <a:spLocks noGrp="1"/>
          </p:cNvSpPr>
          <p:nvPr>
            <p:ph type="sldNum" sz="quarter" idx="4"/>
          </p:nvPr>
        </p:nvSpPr>
        <p:spPr/>
        <p:txBody>
          <a:bodyPr/>
          <a:lstStyle/>
          <a:p>
            <a:pPr defTabSz="1218946"/>
            <a:r>
              <a:rPr lang="en-GB"/>
              <a:t>Page </a:t>
            </a:r>
            <a:fld id="{45D3527D-D760-4252-A7F2-B4C9D1C491A7}" type="slidenum">
              <a:rPr lang="en-GB"/>
              <a:pPr defTabSz="1218946"/>
              <a:t>29</a:t>
            </a:fld>
            <a:r>
              <a:rPr lang="en-GB"/>
              <a:t>  </a:t>
            </a:r>
          </a:p>
        </p:txBody>
      </p:sp>
      <p:pic>
        <p:nvPicPr>
          <p:cNvPr id="29" name="Picture 28">
            <a:extLst>
              <a:ext uri="{FF2B5EF4-FFF2-40B4-BE49-F238E27FC236}">
                <a16:creationId xmlns:a16="http://schemas.microsoft.com/office/drawing/2014/main" id="{E673BC78-FC40-4F58-B1E7-39DAD2460DF5}"/>
              </a:ext>
            </a:extLst>
          </p:cNvPr>
          <p:cNvPicPr>
            <a:picLocks noChangeAspect="1"/>
          </p:cNvPicPr>
          <p:nvPr/>
        </p:nvPicPr>
        <p:blipFill>
          <a:blip r:embed="rId4"/>
          <a:stretch>
            <a:fillRect/>
          </a:stretch>
        </p:blipFill>
        <p:spPr>
          <a:xfrm>
            <a:off x="4488873" y="3081552"/>
            <a:ext cx="6557816" cy="2452697"/>
          </a:xfrm>
          <a:prstGeom prst="rect">
            <a:avLst/>
          </a:prstGeom>
        </p:spPr>
      </p:pic>
      <p:pic>
        <p:nvPicPr>
          <p:cNvPr id="30" name="Picture 29">
            <a:extLst>
              <a:ext uri="{FF2B5EF4-FFF2-40B4-BE49-F238E27FC236}">
                <a16:creationId xmlns:a16="http://schemas.microsoft.com/office/drawing/2014/main" id="{93E2B47B-F577-4929-AC8D-6A2CB158BD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4789" y="2842055"/>
            <a:ext cx="2068945" cy="544459"/>
          </a:xfrm>
          <a:prstGeom prst="rect">
            <a:avLst/>
          </a:prstGeom>
        </p:spPr>
      </p:pic>
    </p:spTree>
    <p:extLst>
      <p:ext uri="{BB962C8B-B14F-4D97-AF65-F5344CB8AC3E}">
        <p14:creationId xmlns:p14="http://schemas.microsoft.com/office/powerpoint/2010/main" val="674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0662"/>
            <a:ext cx="10972800" cy="754095"/>
          </a:xfrm>
        </p:spPr>
        <p:txBody>
          <a:bodyPr vert="horz" lIns="0" tIns="45712" rIns="0" bIns="45712" rtlCol="0" anchor="ctr">
            <a:noAutofit/>
          </a:bodyPr>
          <a:lstStyle/>
          <a:p>
            <a:r>
              <a:rPr lang="en-GB" dirty="0"/>
              <a:t>The global environmental disclosure platform</a:t>
            </a:r>
          </a:p>
        </p:txBody>
      </p:sp>
      <p:grpSp>
        <p:nvGrpSpPr>
          <p:cNvPr id="10" name="Group 9"/>
          <p:cNvGrpSpPr/>
          <p:nvPr/>
        </p:nvGrpSpPr>
        <p:grpSpPr>
          <a:xfrm>
            <a:off x="623405" y="1124744"/>
            <a:ext cx="10944831" cy="4492080"/>
            <a:chOff x="467544" y="843558"/>
            <a:chExt cx="8208623" cy="3369060"/>
          </a:xfrm>
        </p:grpSpPr>
        <p:sp>
          <p:nvSpPr>
            <p:cNvPr id="6" name="Content Placeholder 5"/>
            <p:cNvSpPr txBox="1">
              <a:spLocks/>
            </p:cNvSpPr>
            <p:nvPr/>
          </p:nvSpPr>
          <p:spPr>
            <a:xfrm>
              <a:off x="467544" y="3766656"/>
              <a:ext cx="8208623" cy="445962"/>
            </a:xfrm>
            <a:prstGeom prst="rect">
              <a:avLst/>
            </a:prstGeom>
            <a:solidFill>
              <a:srgbClr val="00A8CB"/>
            </a:solidFill>
          </p:spPr>
          <p:txBody>
            <a:bodyPr vert="horz" lIns="0" tIns="48000" rIns="0" bIns="144000" rtlCol="0" anchor="t" anchorCtr="0">
              <a:noAutofit/>
            </a:bodyPr>
            <a:lstStyle>
              <a:lvl1pPr marL="0" indent="0" algn="l" defTabSz="914400" rtl="0" eaLnBrk="1" latinLnBrk="0" hangingPunct="1">
                <a:lnSpc>
                  <a:spcPct val="150000"/>
                </a:lnSpc>
                <a:spcBef>
                  <a:spcPts val="0"/>
                </a:spcBef>
                <a:buClr>
                  <a:srgbClr val="B42E3E"/>
                </a:buClr>
                <a:buFont typeface="Wingdings 3" pitchFamily="18" charset="2"/>
                <a:buChar char=""/>
                <a:defRPr sz="2400" kern="1200">
                  <a:solidFill>
                    <a:schemeClr val="tx1">
                      <a:lumMod val="75000"/>
                      <a:lumOff val="25000"/>
                    </a:schemeClr>
                  </a:solidFill>
                  <a:latin typeface="Arial" pitchFamily="34" charset="0"/>
                  <a:ea typeface="+mn-ea"/>
                  <a:cs typeface="Arial" pitchFamily="34" charset="0"/>
                </a:defRPr>
              </a:lvl1pPr>
              <a:lvl2pPr marL="0" indent="0" algn="l" defTabSz="914400" rtl="0" eaLnBrk="1" latinLnBrk="0" hangingPunct="1">
                <a:lnSpc>
                  <a:spcPct val="150000"/>
                </a:lnSpc>
                <a:spcBef>
                  <a:spcPts val="0"/>
                </a:spcBef>
                <a:buClr>
                  <a:srgbClr val="B42E3E"/>
                </a:buClr>
                <a:buFont typeface="Wingdings 3" pitchFamily="18" charset="2"/>
                <a:buNone/>
                <a:defRPr sz="2000" kern="1200">
                  <a:solidFill>
                    <a:schemeClr val="tx1">
                      <a:lumMod val="75000"/>
                      <a:lumOff val="25000"/>
                    </a:schemeClr>
                  </a:solidFill>
                  <a:latin typeface="Arial" pitchFamily="34" charset="0"/>
                  <a:ea typeface="+mn-ea"/>
                  <a:cs typeface="Arial" pitchFamily="34" charset="0"/>
                </a:defRPr>
              </a:lvl2pPr>
              <a:lvl3pPr marL="0" indent="0" algn="l" defTabSz="914400"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3pPr>
              <a:lvl4pPr marL="0" indent="0" algn="l" defTabSz="914400"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4pPr>
              <a:lvl5pPr marL="0" indent="0" algn="l" defTabSz="914400" rtl="0" eaLnBrk="1" latinLnBrk="0" hangingPunct="1">
                <a:lnSpc>
                  <a:spcPct val="150000"/>
                </a:lnSpc>
                <a:spcBef>
                  <a:spcPts val="0"/>
                </a:spcBef>
                <a:buClr>
                  <a:srgbClr val="B42E3E"/>
                </a:buClr>
                <a:buFont typeface="Wingdings 3" pitchFamily="18" charset="2"/>
                <a:buNone/>
                <a:defRPr sz="16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1219140">
                <a:lnSpc>
                  <a:spcPct val="100000"/>
                </a:lnSpc>
                <a:buNone/>
              </a:pPr>
              <a:endParaRPr lang="en-GB" sz="3200" b="1" dirty="0">
                <a:solidFill>
                  <a:prstClr val="white"/>
                </a:solidFill>
              </a:endParaRPr>
            </a:p>
          </p:txBody>
        </p:sp>
        <p:pic>
          <p:nvPicPr>
            <p:cNvPr id="7" name="Picture 6"/>
            <p:cNvPicPr>
              <a:picLocks noChangeAspect="1"/>
            </p:cNvPicPr>
            <p:nvPr/>
          </p:nvPicPr>
          <p:blipFill>
            <a:blip r:embed="rId3"/>
            <a:stretch>
              <a:fillRect/>
            </a:stretch>
          </p:blipFill>
          <p:spPr>
            <a:xfrm>
              <a:off x="957908" y="843558"/>
              <a:ext cx="7228184" cy="2938414"/>
            </a:xfrm>
            <a:prstGeom prst="rect">
              <a:avLst/>
            </a:prstGeom>
            <a:ln>
              <a:noFill/>
            </a:ln>
          </p:spPr>
        </p:pic>
        <p:sp>
          <p:nvSpPr>
            <p:cNvPr id="8" name="Rectangle 7"/>
            <p:cNvSpPr/>
            <p:nvPr/>
          </p:nvSpPr>
          <p:spPr>
            <a:xfrm>
              <a:off x="467544" y="843558"/>
              <a:ext cx="576064" cy="2938414"/>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2400" kern="0" dirty="0">
                <a:solidFill>
                  <a:prstClr val="white"/>
                </a:solidFill>
              </a:endParaRPr>
            </a:p>
          </p:txBody>
        </p:sp>
        <p:sp>
          <p:nvSpPr>
            <p:cNvPr id="9" name="Rectangle 8"/>
            <p:cNvSpPr/>
            <p:nvPr/>
          </p:nvSpPr>
          <p:spPr>
            <a:xfrm>
              <a:off x="8172400" y="843558"/>
              <a:ext cx="503767" cy="2938414"/>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2400" kern="0" dirty="0">
                <a:solidFill>
                  <a:prstClr val="white"/>
                </a:solidFill>
              </a:endParaRPr>
            </a:p>
          </p:txBody>
        </p:sp>
      </p:grpSp>
      <p:sp>
        <p:nvSpPr>
          <p:cNvPr id="11" name="Rectangle 10"/>
          <p:cNvSpPr/>
          <p:nvPr/>
        </p:nvSpPr>
        <p:spPr>
          <a:xfrm>
            <a:off x="4468573" y="4869162"/>
            <a:ext cx="3516136" cy="74819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421" tIns="38219" rIns="76421" bIns="38219" rtlCol="0" anchor="ctr"/>
          <a:lstStyle/>
          <a:p>
            <a:pPr algn="ctr" defTabSz="1219140">
              <a:defRPr/>
            </a:pPr>
            <a:r>
              <a:rPr lang="en-US" sz="2400" b="1" kern="0" dirty="0">
                <a:solidFill>
                  <a:srgbClr val="FFFFFF"/>
                </a:solidFill>
                <a:latin typeface="Arial" pitchFamily="34" charset="0"/>
                <a:ea typeface="ＭＳ Ｐゴシック" pitchFamily="34" charset="-128"/>
                <a:cs typeface="Arial" pitchFamily="34" charset="0"/>
              </a:rPr>
              <a:t>6300+ Companies and 500+ cities</a:t>
            </a:r>
          </a:p>
        </p:txBody>
      </p:sp>
      <p:sp>
        <p:nvSpPr>
          <p:cNvPr id="12" name="AutoShape 5"/>
          <p:cNvSpPr>
            <a:spLocks noChangeArrowheads="1"/>
          </p:cNvSpPr>
          <p:nvPr/>
        </p:nvSpPr>
        <p:spPr bwMode="auto">
          <a:xfrm>
            <a:off x="8096263" y="1393032"/>
            <a:ext cx="2143124" cy="2516021"/>
          </a:xfrm>
          <a:prstGeom prst="curvedLeftArrow">
            <a:avLst>
              <a:gd name="adj1" fmla="val 17309"/>
              <a:gd name="adj2" fmla="val 43741"/>
              <a:gd name="adj3" fmla="val 33333"/>
            </a:avLst>
          </a:prstGeom>
          <a:solidFill>
            <a:schemeClr val="tx1">
              <a:alpha val="74901"/>
            </a:schemeClr>
          </a:solidFill>
          <a:ln w="9525">
            <a:noFill/>
            <a:miter lim="800000"/>
            <a:headEnd/>
            <a:tailEnd/>
          </a:ln>
        </p:spPr>
        <p:txBody>
          <a:bodyPr wrap="none" lIns="76421" tIns="38219" rIns="76421" bIns="38219" anchor="ctr"/>
          <a:lstStyle/>
          <a:p>
            <a:pPr defTabSz="1219140"/>
            <a:endParaRPr lang="en-US" sz="2400" kern="0">
              <a:solidFill>
                <a:srgbClr val="000000"/>
              </a:solidFill>
              <a:ea typeface="ＭＳ Ｐゴシック" pitchFamily="34" charset="-128"/>
            </a:endParaRPr>
          </a:p>
        </p:txBody>
      </p:sp>
      <p:sp>
        <p:nvSpPr>
          <p:cNvPr id="13" name="AutoShape 6"/>
          <p:cNvSpPr>
            <a:spLocks noChangeArrowheads="1"/>
          </p:cNvSpPr>
          <p:nvPr/>
        </p:nvSpPr>
        <p:spPr bwMode="auto">
          <a:xfrm>
            <a:off x="5423925" y="4210581"/>
            <a:ext cx="553640" cy="562571"/>
          </a:xfrm>
          <a:prstGeom prst="upArrow">
            <a:avLst>
              <a:gd name="adj1" fmla="val 50000"/>
              <a:gd name="adj2" fmla="val 47050"/>
            </a:avLst>
          </a:prstGeom>
          <a:solidFill>
            <a:srgbClr val="B42E3E">
              <a:alpha val="70000"/>
            </a:srgbClr>
          </a:solidFill>
          <a:ln w="9525">
            <a:noFill/>
            <a:miter lim="800000"/>
            <a:headEnd/>
            <a:tailEnd/>
          </a:ln>
        </p:spPr>
        <p:txBody>
          <a:bodyPr vert="eaVert" wrap="none" lIns="76421" tIns="38219" rIns="76421" bIns="38219" anchor="ctr"/>
          <a:lstStyle/>
          <a:p>
            <a:pPr defTabSz="1219140"/>
            <a:endParaRPr lang="en-US" sz="2400" kern="0">
              <a:solidFill>
                <a:srgbClr val="000000"/>
              </a:solidFill>
              <a:ea typeface="ＭＳ Ｐゴシック" pitchFamily="34" charset="-128"/>
            </a:endParaRPr>
          </a:p>
        </p:txBody>
      </p:sp>
      <p:sp>
        <p:nvSpPr>
          <p:cNvPr id="15" name="TextBox 14"/>
          <p:cNvSpPr txBox="1">
            <a:spLocks noChangeArrowheads="1"/>
          </p:cNvSpPr>
          <p:nvPr/>
        </p:nvSpPr>
        <p:spPr bwMode="auto">
          <a:xfrm>
            <a:off x="10262274" y="2468906"/>
            <a:ext cx="1269945" cy="343861"/>
          </a:xfrm>
          <a:prstGeom prst="rect">
            <a:avLst/>
          </a:prstGeom>
          <a:solidFill>
            <a:schemeClr val="bg1">
              <a:alpha val="50195"/>
            </a:schemeClr>
          </a:solidFill>
          <a:ln w="9525">
            <a:noFill/>
            <a:miter lim="800000"/>
            <a:headEnd/>
            <a:tailEnd/>
          </a:ln>
        </p:spPr>
        <p:txBody>
          <a:bodyPr wrap="square" lIns="76421" tIns="38219" rIns="76421" bIns="38219">
            <a:spAutoFit/>
          </a:bodyPr>
          <a:lstStyle/>
          <a:p>
            <a:pPr defTabSz="1219140"/>
            <a:r>
              <a:rPr lang="en-US" sz="1733" b="1" kern="0" dirty="0">
                <a:solidFill>
                  <a:srgbClr val="000000"/>
                </a:solidFill>
                <a:latin typeface="Arial" pitchFamily="34" charset="0"/>
                <a:cs typeface="Arial" pitchFamily="34" charset="0"/>
              </a:rPr>
              <a:t>Authority</a:t>
            </a:r>
          </a:p>
        </p:txBody>
      </p:sp>
      <p:sp>
        <p:nvSpPr>
          <p:cNvPr id="16" name="TextBox 17"/>
          <p:cNvSpPr txBox="1">
            <a:spLocks noChangeArrowheads="1"/>
          </p:cNvSpPr>
          <p:nvPr/>
        </p:nvSpPr>
        <p:spPr bwMode="auto">
          <a:xfrm>
            <a:off x="650344" y="3621021"/>
            <a:ext cx="1218781" cy="1943914"/>
          </a:xfrm>
          <a:prstGeom prst="rect">
            <a:avLst/>
          </a:prstGeom>
          <a:solidFill>
            <a:schemeClr val="bg1">
              <a:alpha val="50195"/>
            </a:schemeClr>
          </a:solidFill>
          <a:ln w="9525">
            <a:noFill/>
            <a:miter lim="800000"/>
            <a:headEnd/>
            <a:tailEnd/>
          </a:ln>
        </p:spPr>
        <p:txBody>
          <a:bodyPr wrap="square" lIns="76421" tIns="38219" rIns="76421" bIns="38219">
            <a:spAutoFit/>
          </a:bodyPr>
          <a:lstStyle/>
          <a:p>
            <a:pPr algn="ctr" defTabSz="1219140"/>
            <a:r>
              <a:rPr lang="en-US" sz="1733" b="1" kern="0" dirty="0">
                <a:solidFill>
                  <a:srgbClr val="000000"/>
                </a:solidFill>
                <a:latin typeface="Arial" pitchFamily="34" charset="0"/>
                <a:cs typeface="Arial" pitchFamily="34" charset="0"/>
              </a:rPr>
              <a:t>Impact on Nature:   Climate change, water, </a:t>
            </a:r>
            <a:r>
              <a:rPr lang="en-US" sz="1733" b="1" kern="0" dirty="0" err="1">
                <a:solidFill>
                  <a:srgbClr val="000000"/>
                </a:solidFill>
                <a:latin typeface="Arial" pitchFamily="34" charset="0"/>
                <a:cs typeface="Arial" pitchFamily="34" charset="0"/>
              </a:rPr>
              <a:t>defore</a:t>
            </a:r>
            <a:r>
              <a:rPr lang="en-US" sz="1733" b="1" kern="0" dirty="0">
                <a:solidFill>
                  <a:srgbClr val="000000"/>
                </a:solidFill>
                <a:latin typeface="Arial" pitchFamily="34" charset="0"/>
                <a:cs typeface="Arial" pitchFamily="34" charset="0"/>
              </a:rPr>
              <a:t>-station</a:t>
            </a:r>
          </a:p>
        </p:txBody>
      </p:sp>
      <p:sp>
        <p:nvSpPr>
          <p:cNvPr id="17" name="object 14"/>
          <p:cNvSpPr/>
          <p:nvPr/>
        </p:nvSpPr>
        <p:spPr>
          <a:xfrm>
            <a:off x="4738688" y="3116527"/>
            <a:ext cx="2357437" cy="98454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pPr defTabSz="1219140"/>
            <a:endParaRPr sz="2400" kern="0">
              <a:solidFill>
                <a:prstClr val="black"/>
              </a:solidFill>
            </a:endParaRPr>
          </a:p>
        </p:txBody>
      </p:sp>
      <p:sp>
        <p:nvSpPr>
          <p:cNvPr id="18" name="TextBox 15"/>
          <p:cNvSpPr txBox="1">
            <a:spLocks noChangeArrowheads="1"/>
          </p:cNvSpPr>
          <p:nvPr/>
        </p:nvSpPr>
        <p:spPr bwMode="auto">
          <a:xfrm>
            <a:off x="5999991" y="4326560"/>
            <a:ext cx="1968808" cy="343861"/>
          </a:xfrm>
          <a:prstGeom prst="rect">
            <a:avLst/>
          </a:prstGeom>
          <a:solidFill>
            <a:schemeClr val="bg1">
              <a:alpha val="50195"/>
            </a:schemeClr>
          </a:solidFill>
          <a:ln w="9525">
            <a:noFill/>
            <a:miter lim="800000"/>
            <a:headEnd/>
            <a:tailEnd/>
          </a:ln>
        </p:spPr>
        <p:txBody>
          <a:bodyPr wrap="square" lIns="76421" tIns="38219" rIns="76421" bIns="38219">
            <a:spAutoFit/>
          </a:bodyPr>
          <a:lstStyle/>
          <a:p>
            <a:pPr defTabSz="1219140"/>
            <a:r>
              <a:rPr lang="en-US" sz="1733" b="1" kern="0" dirty="0">
                <a:solidFill>
                  <a:srgbClr val="000000"/>
                </a:solidFill>
                <a:latin typeface="Arial" pitchFamily="34" charset="0"/>
                <a:cs typeface="Arial" pitchFamily="34" charset="0"/>
              </a:rPr>
              <a:t>Information</a:t>
            </a:r>
          </a:p>
        </p:txBody>
      </p:sp>
      <p:sp>
        <p:nvSpPr>
          <p:cNvPr id="19" name="AutoShape 6"/>
          <p:cNvSpPr>
            <a:spLocks noChangeArrowheads="1"/>
          </p:cNvSpPr>
          <p:nvPr/>
        </p:nvSpPr>
        <p:spPr bwMode="auto">
          <a:xfrm>
            <a:off x="5423925" y="2341224"/>
            <a:ext cx="553640" cy="562571"/>
          </a:xfrm>
          <a:prstGeom prst="upArrow">
            <a:avLst>
              <a:gd name="adj1" fmla="val 50000"/>
              <a:gd name="adj2" fmla="val 47050"/>
            </a:avLst>
          </a:prstGeom>
          <a:solidFill>
            <a:srgbClr val="B42E3E">
              <a:alpha val="70000"/>
            </a:srgbClr>
          </a:solidFill>
          <a:ln w="9525">
            <a:noFill/>
            <a:miter lim="800000"/>
            <a:headEnd/>
            <a:tailEnd/>
          </a:ln>
        </p:spPr>
        <p:txBody>
          <a:bodyPr vert="eaVert" wrap="none" lIns="76421" tIns="38219" rIns="76421" bIns="38219" anchor="ctr"/>
          <a:lstStyle/>
          <a:p>
            <a:pPr defTabSz="1219140"/>
            <a:endParaRPr lang="en-US" sz="2400" kern="0">
              <a:solidFill>
                <a:srgbClr val="000000"/>
              </a:solidFill>
              <a:ea typeface="ＭＳ Ｐゴシック" pitchFamily="34" charset="-128"/>
            </a:endParaRPr>
          </a:p>
        </p:txBody>
      </p:sp>
      <p:sp>
        <p:nvSpPr>
          <p:cNvPr id="20" name="Rectangle 19"/>
          <p:cNvSpPr/>
          <p:nvPr/>
        </p:nvSpPr>
        <p:spPr>
          <a:xfrm>
            <a:off x="4367819" y="1155152"/>
            <a:ext cx="3616903" cy="953136"/>
          </a:xfrm>
          <a:prstGeom prst="rect">
            <a:avLst/>
          </a:prstGeom>
          <a:gradFill flip="none" rotWithShape="1">
            <a:gsLst>
              <a:gs pos="0">
                <a:srgbClr val="7D0049">
                  <a:shade val="30000"/>
                  <a:satMod val="115000"/>
                </a:srgbClr>
              </a:gs>
              <a:gs pos="50000">
                <a:srgbClr val="7D0049">
                  <a:shade val="67500"/>
                  <a:satMod val="115000"/>
                </a:srgbClr>
              </a:gs>
              <a:gs pos="100000">
                <a:srgbClr val="7D004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421" tIns="38219" rIns="76421" bIns="38219" rtlCol="0" anchor="ctr"/>
          <a:lstStyle/>
          <a:p>
            <a:pPr algn="ctr" defTabSz="1219140">
              <a:defRPr/>
            </a:pPr>
            <a:r>
              <a:rPr lang="en-US" sz="2400" b="1" kern="0" dirty="0">
                <a:solidFill>
                  <a:srgbClr val="FFFFFF"/>
                </a:solidFill>
                <a:latin typeface="Arial" pitchFamily="34" charset="0"/>
                <a:ea typeface="ＭＳ Ｐゴシック" pitchFamily="34" charset="-128"/>
                <a:cs typeface="Arial" pitchFamily="34" charset="0"/>
              </a:rPr>
              <a:t>600+ Investors and </a:t>
            </a:r>
          </a:p>
          <a:p>
            <a:pPr algn="ctr" defTabSz="1219140">
              <a:defRPr/>
            </a:pPr>
            <a:r>
              <a:rPr lang="en-US" sz="2400" b="1" kern="0" dirty="0">
                <a:solidFill>
                  <a:srgbClr val="FFFFFF"/>
                </a:solidFill>
                <a:latin typeface="Arial" pitchFamily="34" charset="0"/>
                <a:ea typeface="ＭＳ Ｐゴシック" pitchFamily="34" charset="-128"/>
                <a:cs typeface="Arial" pitchFamily="34" charset="0"/>
              </a:rPr>
              <a:t>100+ large corporations</a:t>
            </a:r>
          </a:p>
        </p:txBody>
      </p:sp>
      <p:sp>
        <p:nvSpPr>
          <p:cNvPr id="21" name="TextBox 20"/>
          <p:cNvSpPr txBox="1">
            <a:spLocks noChangeArrowheads="1"/>
          </p:cNvSpPr>
          <p:nvPr/>
        </p:nvSpPr>
        <p:spPr bwMode="auto">
          <a:xfrm>
            <a:off x="5995427" y="2316999"/>
            <a:ext cx="2116821" cy="610536"/>
          </a:xfrm>
          <a:prstGeom prst="rect">
            <a:avLst/>
          </a:prstGeom>
          <a:solidFill>
            <a:schemeClr val="bg1">
              <a:alpha val="50195"/>
            </a:schemeClr>
          </a:solidFill>
          <a:ln w="9525">
            <a:noFill/>
            <a:miter lim="800000"/>
            <a:headEnd/>
            <a:tailEnd/>
          </a:ln>
        </p:spPr>
        <p:txBody>
          <a:bodyPr wrap="square" lIns="76421" tIns="38219" rIns="76421" bIns="38219">
            <a:spAutoFit/>
          </a:bodyPr>
          <a:lstStyle/>
          <a:p>
            <a:pPr defTabSz="1219140"/>
            <a:r>
              <a:rPr lang="en-US" sz="1733" b="1" kern="0" dirty="0">
                <a:solidFill>
                  <a:srgbClr val="000000"/>
                </a:solidFill>
                <a:latin typeface="Arial" pitchFamily="34" charset="0"/>
                <a:cs typeface="Arial" pitchFamily="34" charset="0"/>
              </a:rPr>
              <a:t>Decision Criteria: Scores</a:t>
            </a:r>
          </a:p>
        </p:txBody>
      </p:sp>
      <p:sp>
        <p:nvSpPr>
          <p:cNvPr id="23" name="TextBox 22"/>
          <p:cNvSpPr txBox="1">
            <a:spLocks noChangeArrowheads="1"/>
          </p:cNvSpPr>
          <p:nvPr/>
        </p:nvSpPr>
        <p:spPr bwMode="auto">
          <a:xfrm>
            <a:off x="9690071" y="5083329"/>
            <a:ext cx="1689575" cy="343861"/>
          </a:xfrm>
          <a:prstGeom prst="rect">
            <a:avLst/>
          </a:prstGeom>
          <a:solidFill>
            <a:schemeClr val="bg1">
              <a:alpha val="50195"/>
            </a:schemeClr>
          </a:solidFill>
          <a:ln w="9525">
            <a:noFill/>
            <a:miter lim="800000"/>
            <a:headEnd/>
            <a:tailEnd/>
          </a:ln>
        </p:spPr>
        <p:txBody>
          <a:bodyPr wrap="square" lIns="76421" tIns="38219" rIns="76421" bIns="38219">
            <a:spAutoFit/>
          </a:bodyPr>
          <a:lstStyle/>
          <a:p>
            <a:pPr defTabSz="1219140"/>
            <a:r>
              <a:rPr lang="en-US" sz="1733" b="1" kern="0" dirty="0">
                <a:solidFill>
                  <a:srgbClr val="000000"/>
                </a:solidFill>
                <a:latin typeface="Arial" pitchFamily="34" charset="0"/>
                <a:cs typeface="Arial" pitchFamily="34" charset="0"/>
              </a:rPr>
              <a:t>&gt; 80 countries</a:t>
            </a:r>
          </a:p>
        </p:txBody>
      </p:sp>
      <p:sp>
        <p:nvSpPr>
          <p:cNvPr id="3" name="Foliennummernplatzhalter 2"/>
          <p:cNvSpPr>
            <a:spLocks noGrp="1"/>
          </p:cNvSpPr>
          <p:nvPr>
            <p:ph type="sldNum" sz="quarter" idx="4"/>
          </p:nvPr>
        </p:nvSpPr>
        <p:spPr/>
        <p:txBody>
          <a:bodyPr vert="horz" lIns="91440" tIns="45720" rIns="91440" bIns="45720" rtlCol="0" anchor="ctr"/>
          <a:lstStyle/>
          <a:p>
            <a:r>
              <a:rPr lang="en-GB" dirty="0"/>
              <a:t>Page </a:t>
            </a:r>
            <a:fld id="{45D3527D-D760-4252-A7F2-B4C9D1C491A7}" type="slidenum">
              <a:rPr lang="en-GB" smtClean="0"/>
              <a:pPr/>
              <a:t>3</a:t>
            </a:fld>
            <a:r>
              <a:rPr lang="en-GB" dirty="0"/>
              <a:t>  </a:t>
            </a:r>
          </a:p>
        </p:txBody>
      </p:sp>
      <p:sp>
        <p:nvSpPr>
          <p:cNvPr id="14" name="AutoShape 9"/>
          <p:cNvSpPr>
            <a:spLocks noChangeArrowheads="1"/>
          </p:cNvSpPr>
          <p:nvPr/>
        </p:nvSpPr>
        <p:spPr bwMode="auto">
          <a:xfrm flipH="1">
            <a:off x="1889787" y="3161117"/>
            <a:ext cx="2286000" cy="2476128"/>
          </a:xfrm>
          <a:prstGeom prst="curvedLeftArrow">
            <a:avLst>
              <a:gd name="adj1" fmla="val 18558"/>
              <a:gd name="adj2" fmla="val 43060"/>
              <a:gd name="adj3" fmla="val 33333"/>
            </a:avLst>
          </a:prstGeom>
          <a:solidFill>
            <a:schemeClr val="tx1">
              <a:alpha val="74901"/>
            </a:schemeClr>
          </a:solidFill>
          <a:ln w="9525">
            <a:noFill/>
            <a:miter lim="800000"/>
            <a:headEnd/>
            <a:tailEnd/>
          </a:ln>
        </p:spPr>
        <p:txBody>
          <a:bodyPr wrap="none" lIns="76421" tIns="38219" rIns="76421" bIns="38219" anchor="ctr"/>
          <a:lstStyle/>
          <a:p>
            <a:pPr defTabSz="1219140"/>
            <a:endParaRPr lang="en-US" sz="2400" kern="0">
              <a:solidFill>
                <a:srgbClr val="000000"/>
              </a:solidFill>
              <a:ea typeface="ＭＳ Ｐゴシック" pitchFamily="34" charset="-128"/>
            </a:endParaRPr>
          </a:p>
        </p:txBody>
      </p:sp>
    </p:spTree>
    <p:extLst>
      <p:ext uri="{BB962C8B-B14F-4D97-AF65-F5344CB8AC3E}">
        <p14:creationId xmlns:p14="http://schemas.microsoft.com/office/powerpoint/2010/main" val="290383913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318" y="1124711"/>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defRPr/>
            </a:pPr>
            <a:endParaRPr>
              <a:solidFill>
                <a:prstClr val="black"/>
              </a:solidFill>
              <a:latin typeface="Calibri"/>
            </a:endParaRPr>
          </a:p>
        </p:txBody>
      </p:sp>
      <p:sp>
        <p:nvSpPr>
          <p:cNvPr id="3" name="object 3"/>
          <p:cNvSpPr/>
          <p:nvPr/>
        </p:nvSpPr>
        <p:spPr>
          <a:xfrm>
            <a:off x="9744457" y="5817108"/>
            <a:ext cx="1824227" cy="78028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sp>
        <p:nvSpPr>
          <p:cNvPr id="4" name="object 4"/>
          <p:cNvSpPr txBox="1"/>
          <p:nvPr/>
        </p:nvSpPr>
        <p:spPr>
          <a:xfrm>
            <a:off x="0" y="0"/>
            <a:ext cx="12192000" cy="6789038"/>
          </a:xfrm>
          <a:prstGeom prst="rect">
            <a:avLst/>
          </a:prstGeom>
        </p:spPr>
        <p:txBody>
          <a:bodyPr vert="horz" wrap="square" lIns="0" tIns="0" rIns="0" bIns="0" rtlCol="0">
            <a:spAutoFit/>
          </a:bodyPr>
          <a:lstStyle/>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marL="744836" defTabSz="914377">
              <a:spcBef>
                <a:spcPts val="1145"/>
              </a:spcBef>
              <a:defRPr/>
            </a:pPr>
            <a:r>
              <a:rPr sz="1600" b="1" spc="-5" dirty="0">
                <a:solidFill>
                  <a:srgbClr val="B42D3D"/>
                </a:solidFill>
                <a:latin typeface="Arial"/>
                <a:cs typeface="Arial"/>
                <a:hlinkClick r:id="rId3"/>
              </a:rPr>
              <a:t>www.cdp.net</a:t>
            </a:r>
            <a:r>
              <a:rPr sz="1600" b="1" spc="-5" dirty="0">
                <a:solidFill>
                  <a:srgbClr val="B42D3D"/>
                </a:solidFill>
                <a:latin typeface="Arial"/>
                <a:cs typeface="Arial"/>
              </a:rPr>
              <a:t> |</a:t>
            </a:r>
            <a:r>
              <a:rPr sz="1600" b="1" spc="-80" dirty="0">
                <a:solidFill>
                  <a:srgbClr val="B42D3D"/>
                </a:solidFill>
                <a:latin typeface="Arial"/>
                <a:cs typeface="Arial"/>
              </a:rPr>
              <a:t> </a:t>
            </a:r>
            <a:r>
              <a:rPr sz="1600" b="1" spc="-5" dirty="0">
                <a:solidFill>
                  <a:srgbClr val="B42D3D"/>
                </a:solidFill>
                <a:latin typeface="Arial"/>
                <a:cs typeface="Arial"/>
              </a:rPr>
              <a:t>@CDP</a:t>
            </a:r>
            <a:endParaRPr sz="1600">
              <a:solidFill>
                <a:prstClr val="black"/>
              </a:solidFill>
              <a:latin typeface="Arial"/>
              <a:cs typeface="Arial"/>
            </a:endParaRPr>
          </a:p>
        </p:txBody>
      </p:sp>
      <p:sp>
        <p:nvSpPr>
          <p:cNvPr id="5" name="object 5"/>
          <p:cNvSpPr/>
          <p:nvPr/>
        </p:nvSpPr>
        <p:spPr>
          <a:xfrm>
            <a:off x="623318" y="5637276"/>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defRPr/>
            </a:pPr>
            <a:endParaRPr>
              <a:solidFill>
                <a:prstClr val="black"/>
              </a:solidFill>
              <a:latin typeface="Calibri"/>
            </a:endParaRPr>
          </a:p>
        </p:txBody>
      </p:sp>
      <p:sp>
        <p:nvSpPr>
          <p:cNvPr id="6" name="object 6"/>
          <p:cNvSpPr/>
          <p:nvPr/>
        </p:nvSpPr>
        <p:spPr>
          <a:xfrm>
            <a:off x="0" y="2"/>
            <a:ext cx="12192000" cy="685799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sp>
        <p:nvSpPr>
          <p:cNvPr id="7" name="object 7"/>
          <p:cNvSpPr txBox="1"/>
          <p:nvPr/>
        </p:nvSpPr>
        <p:spPr>
          <a:xfrm>
            <a:off x="5682488" y="6221070"/>
            <a:ext cx="792480" cy="246221"/>
          </a:xfrm>
          <a:prstGeom prst="rect">
            <a:avLst/>
          </a:prstGeom>
        </p:spPr>
        <p:txBody>
          <a:bodyPr vert="horz" wrap="square" lIns="0" tIns="0" rIns="0" bIns="0" rtlCol="0">
            <a:spAutoFit/>
          </a:bodyPr>
          <a:lstStyle/>
          <a:p>
            <a:pPr marL="12700" defTabSz="914377">
              <a:defRPr/>
            </a:pPr>
            <a:r>
              <a:rPr sz="1600" b="1" spc="-5" dirty="0">
                <a:solidFill>
                  <a:prstClr val="white"/>
                </a:solidFill>
                <a:latin typeface="Arial"/>
                <a:cs typeface="Arial"/>
              </a:rPr>
              <a:t>Page</a:t>
            </a:r>
            <a:r>
              <a:rPr sz="1600" b="1" spc="-85" dirty="0">
                <a:solidFill>
                  <a:prstClr val="white"/>
                </a:solidFill>
                <a:latin typeface="Arial"/>
                <a:cs typeface="Arial"/>
              </a:rPr>
              <a:t> </a:t>
            </a:r>
            <a:r>
              <a:rPr lang="en-GB" sz="1600" b="1" spc="-85" dirty="0">
                <a:solidFill>
                  <a:prstClr val="white"/>
                </a:solidFill>
                <a:latin typeface="Arial"/>
                <a:cs typeface="Arial"/>
              </a:rPr>
              <a:t>28</a:t>
            </a:r>
            <a:endParaRPr sz="1600" dirty="0">
              <a:solidFill>
                <a:prstClr val="white"/>
              </a:solidFill>
              <a:latin typeface="Arial"/>
              <a:cs typeface="Arial"/>
            </a:endParaRPr>
          </a:p>
        </p:txBody>
      </p:sp>
      <p:sp>
        <p:nvSpPr>
          <p:cNvPr id="8" name="object 8"/>
          <p:cNvSpPr txBox="1">
            <a:spLocks noGrp="1"/>
          </p:cNvSpPr>
          <p:nvPr>
            <p:ph type="title"/>
          </p:nvPr>
        </p:nvSpPr>
        <p:spPr>
          <a:xfrm>
            <a:off x="623112" y="384162"/>
            <a:ext cx="10502088" cy="553998"/>
          </a:xfrm>
          <a:prstGeom prst="rect">
            <a:avLst/>
          </a:prstGeom>
        </p:spPr>
        <p:txBody>
          <a:bodyPr vert="horz" wrap="square" lIns="0" tIns="0" rIns="0" bIns="0" rtlCol="0" anchor="ctr">
            <a:spAutoFit/>
          </a:bodyPr>
          <a:lstStyle/>
          <a:p>
            <a:pPr marL="12700"/>
            <a:r>
              <a:rPr sz="3600" b="1" spc="-5" dirty="0">
                <a:solidFill>
                  <a:srgbClr val="FFFFFF"/>
                </a:solidFill>
              </a:rPr>
              <a:t>L'Oréal: Scorecards and procurement</a:t>
            </a:r>
            <a:r>
              <a:rPr sz="3600" b="1" spc="111" dirty="0">
                <a:solidFill>
                  <a:srgbClr val="FFFFFF"/>
                </a:solidFill>
              </a:rPr>
              <a:t> </a:t>
            </a:r>
            <a:r>
              <a:rPr sz="3600" b="1" spc="-5" dirty="0">
                <a:solidFill>
                  <a:srgbClr val="FFFFFF"/>
                </a:solidFill>
              </a:rPr>
              <a:t>training</a:t>
            </a:r>
          </a:p>
        </p:txBody>
      </p:sp>
      <p:sp>
        <p:nvSpPr>
          <p:cNvPr id="9" name="object 9"/>
          <p:cNvSpPr txBox="1">
            <a:spLocks noGrp="1"/>
          </p:cNvSpPr>
          <p:nvPr>
            <p:ph sz="half" idx="1"/>
          </p:nvPr>
        </p:nvSpPr>
        <p:spPr>
          <a:prstGeom prst="rect">
            <a:avLst/>
          </a:prstGeom>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55"/>
              </a:spcBef>
            </a:pPr>
            <a:endParaRPr sz="1900">
              <a:latin typeface="Times New Roman"/>
              <a:cs typeface="Times New Roman"/>
            </a:endParaRPr>
          </a:p>
          <a:p>
            <a:pPr marR="74929" algn="r">
              <a:lnSpc>
                <a:spcPts val="2205"/>
              </a:lnSpc>
            </a:pPr>
            <a:r>
              <a:rPr spc="-380" dirty="0"/>
              <a:t>✓</a:t>
            </a:r>
          </a:p>
        </p:txBody>
      </p:sp>
      <p:sp>
        <p:nvSpPr>
          <p:cNvPr id="10" name="object 10"/>
          <p:cNvSpPr/>
          <p:nvPr/>
        </p:nvSpPr>
        <p:spPr>
          <a:xfrm>
            <a:off x="6696457" y="1165860"/>
            <a:ext cx="4919980" cy="3881755"/>
          </a:xfrm>
          <a:custGeom>
            <a:avLst/>
            <a:gdLst/>
            <a:ahLst/>
            <a:cxnLst/>
            <a:rect l="l" t="t" r="r" b="b"/>
            <a:pathLst>
              <a:path w="4919980" h="3881754">
                <a:moveTo>
                  <a:pt x="0" y="3881628"/>
                </a:moveTo>
                <a:lnTo>
                  <a:pt x="4919472" y="3881628"/>
                </a:lnTo>
                <a:lnTo>
                  <a:pt x="4919472" y="0"/>
                </a:lnTo>
                <a:lnTo>
                  <a:pt x="0" y="0"/>
                </a:lnTo>
                <a:lnTo>
                  <a:pt x="0" y="3881628"/>
                </a:lnTo>
                <a:close/>
              </a:path>
            </a:pathLst>
          </a:custGeom>
          <a:solidFill>
            <a:srgbClr val="7E7E7E">
              <a:alpha val="52156"/>
            </a:srgbClr>
          </a:solidFill>
        </p:spPr>
        <p:txBody>
          <a:bodyPr wrap="square" lIns="0" tIns="0" rIns="0" bIns="0" rtlCol="0"/>
          <a:lstStyle/>
          <a:p>
            <a:pPr defTabSz="914377">
              <a:defRPr/>
            </a:pPr>
            <a:endParaRPr>
              <a:solidFill>
                <a:prstClr val="black"/>
              </a:solidFill>
              <a:latin typeface="Calibri"/>
            </a:endParaRPr>
          </a:p>
        </p:txBody>
      </p:sp>
      <p:sp>
        <p:nvSpPr>
          <p:cNvPr id="11" name="object 11"/>
          <p:cNvSpPr txBox="1"/>
          <p:nvPr/>
        </p:nvSpPr>
        <p:spPr>
          <a:xfrm>
            <a:off x="6696457" y="1165860"/>
            <a:ext cx="4919980" cy="3823226"/>
          </a:xfrm>
          <a:prstGeom prst="rect">
            <a:avLst/>
          </a:prstGeom>
        </p:spPr>
        <p:txBody>
          <a:bodyPr vert="horz" wrap="square" lIns="0" tIns="35560" rIns="0" bIns="0" rtlCol="0">
            <a:spAutoFit/>
          </a:bodyPr>
          <a:lstStyle/>
          <a:p>
            <a:pPr marL="85723" defTabSz="914377">
              <a:spcBef>
                <a:spcPts val="280"/>
              </a:spcBef>
              <a:defRPr/>
            </a:pPr>
            <a:r>
              <a:rPr sz="2651" b="1" spc="20" dirty="0">
                <a:solidFill>
                  <a:srgbClr val="FFFFFF"/>
                </a:solidFill>
                <a:latin typeface="Wingdings 3"/>
                <a:cs typeface="Wingdings 3"/>
              </a:rPr>
              <a:t></a:t>
            </a:r>
            <a:endParaRPr sz="2651">
              <a:solidFill>
                <a:prstClr val="black"/>
              </a:solidFill>
              <a:latin typeface="Wingdings 3"/>
              <a:cs typeface="Wingdings 3"/>
            </a:endParaRPr>
          </a:p>
          <a:p>
            <a:pPr marL="85723" marR="179066" defTabSz="914377">
              <a:lnSpc>
                <a:spcPct val="102000"/>
              </a:lnSpc>
              <a:spcBef>
                <a:spcPts val="20"/>
              </a:spcBef>
              <a:defRPr/>
            </a:pPr>
            <a:r>
              <a:rPr sz="1700" spc="11" dirty="0">
                <a:solidFill>
                  <a:srgbClr val="FFFFFF"/>
                </a:solidFill>
                <a:latin typeface="Arial"/>
                <a:cs typeface="Arial"/>
              </a:rPr>
              <a:t>Engaging and </a:t>
            </a:r>
            <a:r>
              <a:rPr sz="1700" spc="5" dirty="0">
                <a:solidFill>
                  <a:srgbClr val="FFFFFF"/>
                </a:solidFill>
                <a:latin typeface="Arial"/>
                <a:cs typeface="Arial"/>
              </a:rPr>
              <a:t>training </a:t>
            </a:r>
            <a:r>
              <a:rPr sz="1700" spc="-11" dirty="0">
                <a:solidFill>
                  <a:srgbClr val="FFFFFF"/>
                </a:solidFill>
                <a:latin typeface="Arial"/>
                <a:cs typeface="Arial"/>
              </a:rPr>
              <a:t>L’Oréal </a:t>
            </a:r>
            <a:r>
              <a:rPr sz="1700" dirty="0">
                <a:solidFill>
                  <a:srgbClr val="FFFFFF"/>
                </a:solidFill>
                <a:latin typeface="Arial"/>
                <a:cs typeface="Arial"/>
              </a:rPr>
              <a:t>buyers </a:t>
            </a:r>
            <a:r>
              <a:rPr sz="1700" spc="11" dirty="0">
                <a:solidFill>
                  <a:srgbClr val="FFFFFF"/>
                </a:solidFill>
                <a:latin typeface="Arial"/>
                <a:cs typeface="Arial"/>
              </a:rPr>
              <a:t>has made  </a:t>
            </a:r>
            <a:r>
              <a:rPr sz="1700" spc="5" dirty="0">
                <a:solidFill>
                  <a:srgbClr val="FFFFFF"/>
                </a:solidFill>
                <a:latin typeface="Arial"/>
                <a:cs typeface="Arial"/>
              </a:rPr>
              <a:t>it </a:t>
            </a:r>
            <a:r>
              <a:rPr sz="1700" spc="11" dirty="0">
                <a:solidFill>
                  <a:srgbClr val="FFFFFF"/>
                </a:solidFill>
                <a:latin typeface="Arial"/>
                <a:cs typeface="Arial"/>
              </a:rPr>
              <a:t>possible to mobilize suppliers </a:t>
            </a:r>
            <a:r>
              <a:rPr sz="1700" spc="15" dirty="0">
                <a:solidFill>
                  <a:srgbClr val="FFFFFF"/>
                </a:solidFill>
                <a:latin typeface="Arial"/>
                <a:cs typeface="Arial"/>
              </a:rPr>
              <a:t>and </a:t>
            </a:r>
            <a:r>
              <a:rPr sz="1700" spc="11" dirty="0">
                <a:solidFill>
                  <a:srgbClr val="FFFFFF"/>
                </a:solidFill>
                <a:latin typeface="Arial"/>
                <a:cs typeface="Arial"/>
              </a:rPr>
              <a:t>convince  that </a:t>
            </a:r>
            <a:r>
              <a:rPr sz="1700" spc="15" dirty="0">
                <a:solidFill>
                  <a:srgbClr val="FFFFFF"/>
                </a:solidFill>
                <a:latin typeface="Arial"/>
                <a:cs typeface="Arial"/>
              </a:rPr>
              <a:t>measures aimed </a:t>
            </a:r>
            <a:r>
              <a:rPr sz="1700" spc="11" dirty="0">
                <a:solidFill>
                  <a:srgbClr val="FFFFFF"/>
                </a:solidFill>
                <a:latin typeface="Arial"/>
                <a:cs typeface="Arial"/>
              </a:rPr>
              <a:t>at reducing greenhouse  gas emissions play </a:t>
            </a:r>
            <a:r>
              <a:rPr sz="1700" spc="15" dirty="0">
                <a:solidFill>
                  <a:srgbClr val="FFFFFF"/>
                </a:solidFill>
                <a:latin typeface="Arial"/>
                <a:cs typeface="Arial"/>
              </a:rPr>
              <a:t>an </a:t>
            </a:r>
            <a:r>
              <a:rPr sz="1700" spc="11" dirty="0">
                <a:solidFill>
                  <a:srgbClr val="FFFFFF"/>
                </a:solidFill>
                <a:latin typeface="Arial"/>
                <a:cs typeface="Arial"/>
              </a:rPr>
              <a:t>inevitable part of </a:t>
            </a:r>
            <a:r>
              <a:rPr sz="1700" spc="15" dirty="0">
                <a:solidFill>
                  <a:srgbClr val="FFFFFF"/>
                </a:solidFill>
                <a:latin typeface="Arial"/>
                <a:cs typeface="Arial"/>
              </a:rPr>
              <a:t>a  </a:t>
            </a:r>
            <a:r>
              <a:rPr sz="1700" spc="5" dirty="0">
                <a:solidFill>
                  <a:srgbClr val="FFFFFF"/>
                </a:solidFill>
                <a:latin typeface="Arial"/>
                <a:cs typeface="Arial"/>
              </a:rPr>
              <a:t>company’s </a:t>
            </a:r>
            <a:r>
              <a:rPr sz="1700" spc="11" dirty="0">
                <a:solidFill>
                  <a:srgbClr val="FFFFFF"/>
                </a:solidFill>
                <a:latin typeface="Arial"/>
                <a:cs typeface="Arial"/>
              </a:rPr>
              <a:t>global performance. </a:t>
            </a:r>
            <a:r>
              <a:rPr sz="1700" b="1" dirty="0">
                <a:solidFill>
                  <a:srgbClr val="FFFFFF"/>
                </a:solidFill>
                <a:latin typeface="Arial"/>
                <a:cs typeface="Arial"/>
              </a:rPr>
              <a:t>CDP’s </a:t>
            </a:r>
            <a:r>
              <a:rPr sz="1700" b="1" spc="15" dirty="0">
                <a:solidFill>
                  <a:srgbClr val="FFFFFF"/>
                </a:solidFill>
                <a:latin typeface="Arial"/>
                <a:cs typeface="Arial"/>
              </a:rPr>
              <a:t>supply  </a:t>
            </a:r>
            <a:r>
              <a:rPr sz="1700" b="1" spc="11" dirty="0">
                <a:solidFill>
                  <a:srgbClr val="FFFFFF"/>
                </a:solidFill>
                <a:latin typeface="Arial"/>
                <a:cs typeface="Arial"/>
              </a:rPr>
              <a:t>chain scoring is then part of supplier’s  evaluation. </a:t>
            </a:r>
            <a:r>
              <a:rPr sz="1700" spc="5" dirty="0">
                <a:solidFill>
                  <a:srgbClr val="FFFFFF"/>
                </a:solidFill>
                <a:latin typeface="Arial"/>
                <a:cs typeface="Arial"/>
              </a:rPr>
              <a:t>Suppliers’ performance </a:t>
            </a:r>
            <a:r>
              <a:rPr sz="1700" spc="11" dirty="0">
                <a:solidFill>
                  <a:srgbClr val="FFFFFF"/>
                </a:solidFill>
                <a:latin typeface="Arial"/>
                <a:cs typeface="Arial"/>
              </a:rPr>
              <a:t>on </a:t>
            </a:r>
            <a:r>
              <a:rPr sz="1700" spc="5" dirty="0">
                <a:solidFill>
                  <a:srgbClr val="FFFFFF"/>
                </a:solidFill>
                <a:latin typeface="Arial"/>
                <a:cs typeface="Arial"/>
              </a:rPr>
              <a:t>climate  </a:t>
            </a:r>
            <a:r>
              <a:rPr sz="1700" spc="15" dirty="0">
                <a:solidFill>
                  <a:srgbClr val="FFFFFF"/>
                </a:solidFill>
                <a:latin typeface="Arial"/>
                <a:cs typeface="Arial"/>
              </a:rPr>
              <a:t>change </a:t>
            </a:r>
            <a:r>
              <a:rPr sz="1700" spc="11" dirty="0">
                <a:solidFill>
                  <a:srgbClr val="FFFFFF"/>
                </a:solidFill>
                <a:latin typeface="Arial"/>
                <a:cs typeface="Arial"/>
              </a:rPr>
              <a:t>is </a:t>
            </a:r>
            <a:r>
              <a:rPr sz="1700" spc="5" dirty="0">
                <a:solidFill>
                  <a:srgbClr val="FFFFFF"/>
                </a:solidFill>
                <a:latin typeface="Arial"/>
                <a:cs typeface="Arial"/>
              </a:rPr>
              <a:t>fully </a:t>
            </a:r>
            <a:r>
              <a:rPr sz="1700" spc="11" dirty="0">
                <a:solidFill>
                  <a:srgbClr val="FFFFFF"/>
                </a:solidFill>
                <a:latin typeface="Arial"/>
                <a:cs typeface="Arial"/>
              </a:rPr>
              <a:t>included in supplier relationship  </a:t>
            </a:r>
            <a:r>
              <a:rPr sz="1700" spc="15" dirty="0">
                <a:solidFill>
                  <a:srgbClr val="FFFFFF"/>
                </a:solidFill>
                <a:latin typeface="Arial"/>
                <a:cs typeface="Arial"/>
              </a:rPr>
              <a:t>and </a:t>
            </a:r>
            <a:r>
              <a:rPr sz="1700" spc="11" dirty="0">
                <a:solidFill>
                  <a:srgbClr val="FFFFFF"/>
                </a:solidFill>
                <a:latin typeface="Arial"/>
                <a:cs typeface="Arial"/>
              </a:rPr>
              <a:t>challenged during business</a:t>
            </a:r>
            <a:r>
              <a:rPr sz="1700" spc="25" dirty="0">
                <a:solidFill>
                  <a:srgbClr val="FFFFFF"/>
                </a:solidFill>
                <a:latin typeface="Arial"/>
                <a:cs typeface="Arial"/>
              </a:rPr>
              <a:t> </a:t>
            </a:r>
            <a:r>
              <a:rPr sz="1700" spc="11" dirty="0">
                <a:solidFill>
                  <a:srgbClr val="FFFFFF"/>
                </a:solidFill>
                <a:latin typeface="Arial"/>
                <a:cs typeface="Arial"/>
              </a:rPr>
              <a:t>reviews.</a:t>
            </a:r>
            <a:endParaRPr sz="1700">
              <a:solidFill>
                <a:prstClr val="black"/>
              </a:solidFill>
              <a:latin typeface="Arial"/>
              <a:cs typeface="Arial"/>
            </a:endParaRPr>
          </a:p>
          <a:p>
            <a:pPr marL="867389" marR="79373" indent="-9525" algn="r" defTabSz="914377">
              <a:lnSpc>
                <a:spcPct val="100499"/>
              </a:lnSpc>
              <a:spcBef>
                <a:spcPts val="5"/>
              </a:spcBef>
              <a:defRPr/>
            </a:pPr>
            <a:r>
              <a:rPr sz="1851" i="1" spc="11" dirty="0">
                <a:solidFill>
                  <a:srgbClr val="FFFFFF"/>
                </a:solidFill>
                <a:latin typeface="Arial"/>
                <a:cs typeface="Arial"/>
              </a:rPr>
              <a:t>Miguel </a:t>
            </a:r>
            <a:r>
              <a:rPr sz="1851" i="1" spc="5" dirty="0">
                <a:solidFill>
                  <a:srgbClr val="FFFFFF"/>
                </a:solidFill>
                <a:latin typeface="Arial"/>
                <a:cs typeface="Arial"/>
              </a:rPr>
              <a:t>Castellanos, </a:t>
            </a:r>
            <a:r>
              <a:rPr sz="1851" i="1" spc="11" dirty="0">
                <a:solidFill>
                  <a:srgbClr val="FFFFFF"/>
                </a:solidFill>
                <a:latin typeface="Arial"/>
                <a:cs typeface="Arial"/>
              </a:rPr>
              <a:t>Director</a:t>
            </a:r>
            <a:r>
              <a:rPr sz="1851" i="1" spc="-160" dirty="0">
                <a:solidFill>
                  <a:srgbClr val="FFFFFF"/>
                </a:solidFill>
                <a:latin typeface="Arial"/>
                <a:cs typeface="Arial"/>
              </a:rPr>
              <a:t> </a:t>
            </a:r>
            <a:r>
              <a:rPr sz="1851" i="1" spc="5" dirty="0">
                <a:solidFill>
                  <a:srgbClr val="FFFFFF"/>
                </a:solidFill>
                <a:latin typeface="Arial"/>
                <a:cs typeface="Arial"/>
              </a:rPr>
              <a:t>of</a:t>
            </a:r>
            <a:r>
              <a:rPr sz="1851" i="1" spc="-25" dirty="0">
                <a:solidFill>
                  <a:srgbClr val="FFFFFF"/>
                </a:solidFill>
                <a:latin typeface="Arial"/>
                <a:cs typeface="Arial"/>
              </a:rPr>
              <a:t> </a:t>
            </a:r>
            <a:r>
              <a:rPr sz="1851" i="1" spc="11" dirty="0">
                <a:solidFill>
                  <a:srgbClr val="FFFFFF"/>
                </a:solidFill>
                <a:latin typeface="Arial"/>
                <a:cs typeface="Arial"/>
              </a:rPr>
              <a:t>Global </a:t>
            </a:r>
            <a:r>
              <a:rPr sz="1851" i="1" spc="5" dirty="0">
                <a:solidFill>
                  <a:srgbClr val="FFFFFF"/>
                </a:solidFill>
                <a:latin typeface="Arial"/>
                <a:cs typeface="Arial"/>
              </a:rPr>
              <a:t> </a:t>
            </a:r>
            <a:r>
              <a:rPr sz="1851" i="1" spc="-15" dirty="0">
                <a:solidFill>
                  <a:srgbClr val="FFFFFF"/>
                </a:solidFill>
                <a:latin typeface="Arial"/>
                <a:cs typeface="Arial"/>
              </a:rPr>
              <a:t>Safety, </a:t>
            </a:r>
            <a:r>
              <a:rPr sz="1851" i="1" spc="11" dirty="0">
                <a:solidFill>
                  <a:srgbClr val="FFFFFF"/>
                </a:solidFill>
                <a:latin typeface="Arial"/>
                <a:cs typeface="Arial"/>
              </a:rPr>
              <a:t>Health &amp; </a:t>
            </a:r>
            <a:r>
              <a:rPr sz="1851" i="1" spc="5" dirty="0">
                <a:solidFill>
                  <a:srgbClr val="FFFFFF"/>
                </a:solidFill>
                <a:latin typeface="Arial"/>
                <a:cs typeface="Arial"/>
              </a:rPr>
              <a:t>Environment,</a:t>
            </a:r>
            <a:r>
              <a:rPr sz="1851" i="1" spc="-135" dirty="0">
                <a:solidFill>
                  <a:srgbClr val="FFFFFF"/>
                </a:solidFill>
                <a:latin typeface="Arial"/>
                <a:cs typeface="Arial"/>
              </a:rPr>
              <a:t> </a:t>
            </a:r>
            <a:r>
              <a:rPr sz="1851" i="1" spc="-11" dirty="0">
                <a:solidFill>
                  <a:srgbClr val="FFFFFF"/>
                </a:solidFill>
                <a:latin typeface="Arial"/>
                <a:cs typeface="Arial"/>
              </a:rPr>
              <a:t>L’Oréal</a:t>
            </a:r>
            <a:endParaRPr sz="1851">
              <a:solidFill>
                <a:prstClr val="black"/>
              </a:solidFill>
              <a:latin typeface="Arial"/>
              <a:cs typeface="Arial"/>
            </a:endParaRPr>
          </a:p>
          <a:p>
            <a:pPr marR="77469" algn="r" defTabSz="914377">
              <a:defRPr/>
            </a:pPr>
            <a:r>
              <a:rPr sz="2651" b="1" spc="11" dirty="0">
                <a:solidFill>
                  <a:srgbClr val="FFFFFF"/>
                </a:solidFill>
                <a:latin typeface="Wingdings 3"/>
                <a:cs typeface="Wingdings 3"/>
              </a:rPr>
              <a:t></a:t>
            </a:r>
            <a:r>
              <a:rPr sz="2651" b="1" spc="-25" dirty="0">
                <a:solidFill>
                  <a:srgbClr val="FFFFFF"/>
                </a:solidFill>
                <a:latin typeface="Times New Roman"/>
                <a:cs typeface="Times New Roman"/>
              </a:rPr>
              <a:t> </a:t>
            </a:r>
            <a:r>
              <a:rPr sz="2651" b="1" spc="11" dirty="0">
                <a:solidFill>
                  <a:srgbClr val="FFFFFF"/>
                </a:solidFill>
                <a:latin typeface="Wingdings 3"/>
                <a:cs typeface="Wingdings 3"/>
              </a:rPr>
              <a:t></a:t>
            </a:r>
            <a:endParaRPr sz="2651">
              <a:solidFill>
                <a:prstClr val="black"/>
              </a:solidFill>
              <a:latin typeface="Wingdings 3"/>
              <a:cs typeface="Wingdings 3"/>
            </a:endParaRPr>
          </a:p>
        </p:txBody>
      </p:sp>
      <p:sp>
        <p:nvSpPr>
          <p:cNvPr id="12" name="object 12"/>
          <p:cNvSpPr txBox="1"/>
          <p:nvPr/>
        </p:nvSpPr>
        <p:spPr>
          <a:xfrm>
            <a:off x="1639572" y="1221740"/>
            <a:ext cx="1094105" cy="738664"/>
          </a:xfrm>
          <a:prstGeom prst="rect">
            <a:avLst/>
          </a:prstGeom>
        </p:spPr>
        <p:txBody>
          <a:bodyPr vert="horz" wrap="square" lIns="0" tIns="0" rIns="0" bIns="0" rtlCol="0">
            <a:spAutoFit/>
          </a:bodyPr>
          <a:lstStyle/>
          <a:p>
            <a:pPr marL="180335" marR="5080" indent="-167636" algn="just" defTabSz="914377">
              <a:defRPr/>
            </a:pPr>
            <a:r>
              <a:rPr sz="1600" b="1" spc="-5" dirty="0">
                <a:solidFill>
                  <a:srgbClr val="FFFFFF"/>
                </a:solidFill>
                <a:latin typeface="Arial"/>
                <a:cs typeface="Arial"/>
              </a:rPr>
              <a:t>Inc</a:t>
            </a:r>
            <a:r>
              <a:rPr sz="1600" b="1" spc="-11" dirty="0">
                <a:solidFill>
                  <a:srgbClr val="FFFFFF"/>
                </a:solidFill>
                <a:latin typeface="Arial"/>
                <a:cs typeface="Arial"/>
              </a:rPr>
              <a:t>o</a:t>
            </a:r>
            <a:r>
              <a:rPr sz="1600" b="1" spc="-5" dirty="0">
                <a:solidFill>
                  <a:srgbClr val="FFFFFF"/>
                </a:solidFill>
                <a:latin typeface="Arial"/>
                <a:cs typeface="Arial"/>
              </a:rPr>
              <a:t>m</a:t>
            </a:r>
            <a:r>
              <a:rPr sz="1600" b="1" spc="-15" dirty="0">
                <a:solidFill>
                  <a:srgbClr val="FFFFFF"/>
                </a:solidFill>
                <a:latin typeface="Arial"/>
                <a:cs typeface="Arial"/>
              </a:rPr>
              <a:t>p</a:t>
            </a:r>
            <a:r>
              <a:rPr sz="1600" b="1" spc="-5" dirty="0">
                <a:solidFill>
                  <a:srgbClr val="FFFFFF"/>
                </a:solidFill>
                <a:latin typeface="Arial"/>
                <a:cs typeface="Arial"/>
              </a:rPr>
              <a:t>lete  resp</a:t>
            </a:r>
            <a:r>
              <a:rPr sz="1600" b="1" spc="-15" dirty="0">
                <a:solidFill>
                  <a:srgbClr val="FFFFFF"/>
                </a:solidFill>
                <a:latin typeface="Arial"/>
                <a:cs typeface="Arial"/>
              </a:rPr>
              <a:t>o</a:t>
            </a:r>
            <a:r>
              <a:rPr sz="1600" b="1" spc="-5" dirty="0">
                <a:solidFill>
                  <a:srgbClr val="FFFFFF"/>
                </a:solidFill>
                <a:latin typeface="Arial"/>
                <a:cs typeface="Arial"/>
              </a:rPr>
              <a:t>n</a:t>
            </a:r>
            <a:r>
              <a:rPr sz="1600" b="1" spc="-11" dirty="0">
                <a:solidFill>
                  <a:srgbClr val="FFFFFF"/>
                </a:solidFill>
                <a:latin typeface="Arial"/>
                <a:cs typeface="Arial"/>
              </a:rPr>
              <a:t>s</a:t>
            </a:r>
            <a:r>
              <a:rPr sz="1600" b="1" spc="-5" dirty="0">
                <a:solidFill>
                  <a:srgbClr val="FFFFFF"/>
                </a:solidFill>
                <a:latin typeface="Arial"/>
                <a:cs typeface="Arial"/>
              </a:rPr>
              <a:t>e  </a:t>
            </a:r>
            <a:r>
              <a:rPr sz="1600" spc="-5" dirty="0">
                <a:solidFill>
                  <a:srgbClr val="FFFFFF"/>
                </a:solidFill>
                <a:latin typeface="Arial"/>
                <a:cs typeface="Arial"/>
              </a:rPr>
              <a:t>scorecard</a:t>
            </a:r>
            <a:endParaRPr sz="1600">
              <a:solidFill>
                <a:prstClr val="black"/>
              </a:solidFill>
              <a:latin typeface="Arial"/>
              <a:cs typeface="Arial"/>
            </a:endParaRPr>
          </a:p>
        </p:txBody>
      </p:sp>
      <p:sp>
        <p:nvSpPr>
          <p:cNvPr id="14" name="object 14"/>
          <p:cNvSpPr/>
          <p:nvPr/>
        </p:nvSpPr>
        <p:spPr>
          <a:xfrm>
            <a:off x="6696456" y="4628389"/>
            <a:ext cx="2712720" cy="66294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pic>
        <p:nvPicPr>
          <p:cNvPr id="17" name="Picture 16">
            <a:extLst>
              <a:ext uri="{FF2B5EF4-FFF2-40B4-BE49-F238E27FC236}">
                <a16:creationId xmlns:a16="http://schemas.microsoft.com/office/drawing/2014/main" id="{B69B237D-4A40-4A5F-BA1D-63E2CF7B45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0313" y="1053724"/>
            <a:ext cx="3723493" cy="2490589"/>
          </a:xfrm>
          <a:prstGeom prst="rect">
            <a:avLst/>
          </a:prstGeom>
        </p:spPr>
      </p:pic>
      <p:sp>
        <p:nvSpPr>
          <p:cNvPr id="16" name="object 16"/>
          <p:cNvSpPr txBox="1"/>
          <p:nvPr/>
        </p:nvSpPr>
        <p:spPr>
          <a:xfrm>
            <a:off x="4569715" y="4642484"/>
            <a:ext cx="948055" cy="738664"/>
          </a:xfrm>
          <a:prstGeom prst="rect">
            <a:avLst/>
          </a:prstGeom>
        </p:spPr>
        <p:txBody>
          <a:bodyPr vert="horz" wrap="square" lIns="0" tIns="0" rIns="0" bIns="0" rtlCol="0">
            <a:spAutoFit/>
          </a:bodyPr>
          <a:lstStyle/>
          <a:p>
            <a:pPr marL="12700" marR="5080" algn="just" defTabSz="914377">
              <a:defRPr/>
            </a:pPr>
            <a:r>
              <a:rPr sz="1600" b="1" spc="-5" dirty="0">
                <a:solidFill>
                  <a:srgbClr val="FFFFFF"/>
                </a:solidFill>
                <a:latin typeface="Arial"/>
                <a:cs typeface="Arial"/>
              </a:rPr>
              <a:t>C</a:t>
            </a:r>
            <a:r>
              <a:rPr sz="1600" b="1" spc="-15" dirty="0">
                <a:solidFill>
                  <a:srgbClr val="FFFFFF"/>
                </a:solidFill>
                <a:latin typeface="Arial"/>
                <a:cs typeface="Arial"/>
              </a:rPr>
              <a:t>o</a:t>
            </a:r>
            <a:r>
              <a:rPr sz="1600" b="1" spc="-11" dirty="0">
                <a:solidFill>
                  <a:srgbClr val="FFFFFF"/>
                </a:solidFill>
                <a:latin typeface="Arial"/>
                <a:cs typeface="Arial"/>
              </a:rPr>
              <a:t>m</a:t>
            </a:r>
            <a:r>
              <a:rPr sz="1600" b="1" spc="-5" dirty="0">
                <a:solidFill>
                  <a:srgbClr val="FFFFFF"/>
                </a:solidFill>
                <a:latin typeface="Arial"/>
                <a:cs typeface="Arial"/>
              </a:rPr>
              <a:t>p</a:t>
            </a:r>
            <a:r>
              <a:rPr sz="1600" b="1" spc="-11" dirty="0">
                <a:solidFill>
                  <a:srgbClr val="FFFFFF"/>
                </a:solidFill>
                <a:latin typeface="Arial"/>
                <a:cs typeface="Arial"/>
              </a:rPr>
              <a:t>l</a:t>
            </a:r>
            <a:r>
              <a:rPr sz="1600" b="1" spc="-5" dirty="0">
                <a:solidFill>
                  <a:srgbClr val="FFFFFF"/>
                </a:solidFill>
                <a:latin typeface="Arial"/>
                <a:cs typeface="Arial"/>
              </a:rPr>
              <a:t>e</a:t>
            </a:r>
            <a:r>
              <a:rPr sz="1600" b="1" spc="-11" dirty="0">
                <a:solidFill>
                  <a:srgbClr val="FFFFFF"/>
                </a:solidFill>
                <a:latin typeface="Arial"/>
                <a:cs typeface="Arial"/>
              </a:rPr>
              <a:t>t</a:t>
            </a:r>
            <a:r>
              <a:rPr sz="1600" b="1" spc="-5" dirty="0">
                <a:solidFill>
                  <a:srgbClr val="FFFFFF"/>
                </a:solidFill>
                <a:latin typeface="Arial"/>
                <a:cs typeface="Arial"/>
              </a:rPr>
              <a:t>e  response  </a:t>
            </a:r>
            <a:r>
              <a:rPr sz="1600" spc="-5" dirty="0">
                <a:solidFill>
                  <a:srgbClr val="FFFFFF"/>
                </a:solidFill>
                <a:latin typeface="Arial"/>
                <a:cs typeface="Arial"/>
              </a:rPr>
              <a:t>scorecard</a:t>
            </a:r>
            <a:endParaRPr sz="1600">
              <a:solidFill>
                <a:prstClr val="black"/>
              </a:solidFill>
              <a:latin typeface="Arial"/>
              <a:cs typeface="Arial"/>
            </a:endParaRPr>
          </a:p>
        </p:txBody>
      </p:sp>
      <p:sp>
        <p:nvSpPr>
          <p:cNvPr id="15" name="object 15"/>
          <p:cNvSpPr/>
          <p:nvPr/>
        </p:nvSpPr>
        <p:spPr>
          <a:xfrm>
            <a:off x="518161" y="2593849"/>
            <a:ext cx="3972305" cy="2910079"/>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spTree>
    <p:extLst>
      <p:ext uri="{BB962C8B-B14F-4D97-AF65-F5344CB8AC3E}">
        <p14:creationId xmlns:p14="http://schemas.microsoft.com/office/powerpoint/2010/main" val="3374038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318" y="1124711"/>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defRPr/>
            </a:pPr>
            <a:endParaRPr>
              <a:solidFill>
                <a:prstClr val="black"/>
              </a:solidFill>
              <a:latin typeface="Calibri"/>
            </a:endParaRPr>
          </a:p>
        </p:txBody>
      </p:sp>
      <p:sp>
        <p:nvSpPr>
          <p:cNvPr id="3" name="object 3"/>
          <p:cNvSpPr/>
          <p:nvPr/>
        </p:nvSpPr>
        <p:spPr>
          <a:xfrm>
            <a:off x="9744457" y="5817108"/>
            <a:ext cx="1824227" cy="78028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sp>
        <p:nvSpPr>
          <p:cNvPr id="4" name="object 4"/>
          <p:cNvSpPr txBox="1"/>
          <p:nvPr/>
        </p:nvSpPr>
        <p:spPr>
          <a:xfrm>
            <a:off x="0" y="0"/>
            <a:ext cx="12192000" cy="6789038"/>
          </a:xfrm>
          <a:prstGeom prst="rect">
            <a:avLst/>
          </a:prstGeom>
        </p:spPr>
        <p:txBody>
          <a:bodyPr vert="horz" wrap="square" lIns="0" tIns="0" rIns="0" bIns="0" rtlCol="0">
            <a:spAutoFit/>
          </a:bodyPr>
          <a:lstStyle/>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defTabSz="914377">
              <a:defRPr/>
            </a:pPr>
            <a:endParaRPr sz="1600">
              <a:solidFill>
                <a:prstClr val="black"/>
              </a:solidFill>
              <a:latin typeface="Times New Roman"/>
              <a:cs typeface="Times New Roman"/>
            </a:endParaRPr>
          </a:p>
          <a:p>
            <a:pPr marL="744836" defTabSz="914377">
              <a:spcBef>
                <a:spcPts val="1145"/>
              </a:spcBef>
              <a:defRPr/>
            </a:pPr>
            <a:r>
              <a:rPr sz="1600" b="1" spc="-5" dirty="0">
                <a:solidFill>
                  <a:srgbClr val="B42D3D"/>
                </a:solidFill>
                <a:latin typeface="Arial"/>
                <a:cs typeface="Arial"/>
                <a:hlinkClick r:id="rId3"/>
              </a:rPr>
              <a:t>www.cdp.net</a:t>
            </a:r>
            <a:r>
              <a:rPr sz="1600" b="1" spc="-5" dirty="0">
                <a:solidFill>
                  <a:srgbClr val="B42D3D"/>
                </a:solidFill>
                <a:latin typeface="Arial"/>
                <a:cs typeface="Arial"/>
              </a:rPr>
              <a:t> |</a:t>
            </a:r>
            <a:r>
              <a:rPr sz="1600" b="1" spc="-80" dirty="0">
                <a:solidFill>
                  <a:srgbClr val="B42D3D"/>
                </a:solidFill>
                <a:latin typeface="Arial"/>
                <a:cs typeface="Arial"/>
              </a:rPr>
              <a:t> </a:t>
            </a:r>
            <a:r>
              <a:rPr sz="1600" b="1" spc="-5" dirty="0">
                <a:solidFill>
                  <a:srgbClr val="B42D3D"/>
                </a:solidFill>
                <a:latin typeface="Arial"/>
                <a:cs typeface="Arial"/>
              </a:rPr>
              <a:t>@CDP</a:t>
            </a:r>
            <a:endParaRPr sz="1600">
              <a:solidFill>
                <a:prstClr val="black"/>
              </a:solidFill>
              <a:latin typeface="Arial"/>
              <a:cs typeface="Arial"/>
            </a:endParaRPr>
          </a:p>
        </p:txBody>
      </p:sp>
      <p:sp>
        <p:nvSpPr>
          <p:cNvPr id="5" name="object 5"/>
          <p:cNvSpPr/>
          <p:nvPr/>
        </p:nvSpPr>
        <p:spPr>
          <a:xfrm>
            <a:off x="623317" y="1316737"/>
            <a:ext cx="5377180" cy="4320540"/>
          </a:xfrm>
          <a:custGeom>
            <a:avLst/>
            <a:gdLst/>
            <a:ahLst/>
            <a:cxnLst/>
            <a:rect l="l" t="t" r="r" b="b"/>
            <a:pathLst>
              <a:path w="5377180" h="4320540">
                <a:moveTo>
                  <a:pt x="0" y="4320540"/>
                </a:moveTo>
                <a:lnTo>
                  <a:pt x="5376672" y="4320540"/>
                </a:lnTo>
                <a:lnTo>
                  <a:pt x="5376672" y="0"/>
                </a:lnTo>
                <a:lnTo>
                  <a:pt x="0" y="0"/>
                </a:lnTo>
                <a:lnTo>
                  <a:pt x="0" y="4320540"/>
                </a:lnTo>
                <a:close/>
              </a:path>
            </a:pathLst>
          </a:custGeom>
          <a:solidFill>
            <a:srgbClr val="B42D3D"/>
          </a:solidFill>
        </p:spPr>
        <p:txBody>
          <a:bodyPr wrap="square" lIns="0" tIns="0" rIns="0" bIns="0" rtlCol="0"/>
          <a:lstStyle/>
          <a:p>
            <a:pPr defTabSz="914377">
              <a:defRPr/>
            </a:pPr>
            <a:endParaRPr>
              <a:solidFill>
                <a:prstClr val="black"/>
              </a:solidFill>
              <a:latin typeface="Calibri"/>
            </a:endParaRPr>
          </a:p>
        </p:txBody>
      </p:sp>
      <p:sp>
        <p:nvSpPr>
          <p:cNvPr id="6" name="object 6"/>
          <p:cNvSpPr/>
          <p:nvPr/>
        </p:nvSpPr>
        <p:spPr>
          <a:xfrm>
            <a:off x="6192011" y="1316737"/>
            <a:ext cx="5377180" cy="4320540"/>
          </a:xfrm>
          <a:custGeom>
            <a:avLst/>
            <a:gdLst/>
            <a:ahLst/>
            <a:cxnLst/>
            <a:rect l="l" t="t" r="r" b="b"/>
            <a:pathLst>
              <a:path w="5377180" h="4320540">
                <a:moveTo>
                  <a:pt x="0" y="4320540"/>
                </a:moveTo>
                <a:lnTo>
                  <a:pt x="5376672" y="4320540"/>
                </a:lnTo>
                <a:lnTo>
                  <a:pt x="5376672" y="0"/>
                </a:lnTo>
                <a:lnTo>
                  <a:pt x="0" y="0"/>
                </a:lnTo>
                <a:lnTo>
                  <a:pt x="0" y="4320540"/>
                </a:lnTo>
                <a:close/>
              </a:path>
            </a:pathLst>
          </a:custGeom>
          <a:solidFill>
            <a:srgbClr val="7C0048"/>
          </a:solidFill>
        </p:spPr>
        <p:txBody>
          <a:bodyPr wrap="square" lIns="0" tIns="0" rIns="0" bIns="0" rtlCol="0"/>
          <a:lstStyle/>
          <a:p>
            <a:pPr defTabSz="914377">
              <a:defRPr/>
            </a:pPr>
            <a:endParaRPr>
              <a:solidFill>
                <a:prstClr val="black"/>
              </a:solidFill>
              <a:latin typeface="Calibri"/>
            </a:endParaRPr>
          </a:p>
        </p:txBody>
      </p:sp>
      <p:sp>
        <p:nvSpPr>
          <p:cNvPr id="9" name="object 9"/>
          <p:cNvSpPr/>
          <p:nvPr/>
        </p:nvSpPr>
        <p:spPr>
          <a:xfrm>
            <a:off x="6192011" y="4869179"/>
            <a:ext cx="768351" cy="768351"/>
          </a:xfrm>
          <a:custGeom>
            <a:avLst/>
            <a:gdLst/>
            <a:ahLst/>
            <a:cxnLst/>
            <a:rect l="l" t="t" r="r" b="b"/>
            <a:pathLst>
              <a:path w="768350" h="768350">
                <a:moveTo>
                  <a:pt x="0" y="0"/>
                </a:moveTo>
                <a:lnTo>
                  <a:pt x="0" y="768096"/>
                </a:lnTo>
                <a:lnTo>
                  <a:pt x="768095" y="768096"/>
                </a:lnTo>
                <a:lnTo>
                  <a:pt x="0" y="0"/>
                </a:lnTo>
                <a:close/>
              </a:path>
            </a:pathLst>
          </a:custGeom>
          <a:solidFill>
            <a:srgbClr val="FFFFFF"/>
          </a:solidFill>
        </p:spPr>
        <p:txBody>
          <a:bodyPr wrap="square" lIns="0" tIns="0" rIns="0" bIns="0" rtlCol="0"/>
          <a:lstStyle/>
          <a:p>
            <a:pPr defTabSz="914377">
              <a:defRPr/>
            </a:pPr>
            <a:endParaRPr>
              <a:solidFill>
                <a:prstClr val="black"/>
              </a:solidFill>
              <a:latin typeface="Calibri"/>
            </a:endParaRPr>
          </a:p>
        </p:txBody>
      </p:sp>
      <p:sp>
        <p:nvSpPr>
          <p:cNvPr id="10" name="object 10"/>
          <p:cNvSpPr/>
          <p:nvPr/>
        </p:nvSpPr>
        <p:spPr>
          <a:xfrm>
            <a:off x="6192011" y="4869179"/>
            <a:ext cx="768351" cy="768351"/>
          </a:xfrm>
          <a:custGeom>
            <a:avLst/>
            <a:gdLst/>
            <a:ahLst/>
            <a:cxnLst/>
            <a:rect l="l" t="t" r="r" b="b"/>
            <a:pathLst>
              <a:path w="768350" h="768350">
                <a:moveTo>
                  <a:pt x="768095" y="0"/>
                </a:moveTo>
                <a:lnTo>
                  <a:pt x="0" y="0"/>
                </a:lnTo>
                <a:lnTo>
                  <a:pt x="768095" y="768096"/>
                </a:lnTo>
                <a:lnTo>
                  <a:pt x="768095" y="0"/>
                </a:lnTo>
                <a:close/>
              </a:path>
            </a:pathLst>
          </a:custGeom>
          <a:solidFill>
            <a:srgbClr val="BC76AC"/>
          </a:solidFill>
        </p:spPr>
        <p:txBody>
          <a:bodyPr wrap="square" lIns="0" tIns="0" rIns="0" bIns="0" rtlCol="0"/>
          <a:lstStyle/>
          <a:p>
            <a:pPr defTabSz="914377">
              <a:defRPr/>
            </a:pPr>
            <a:endParaRPr>
              <a:solidFill>
                <a:prstClr val="black"/>
              </a:solidFill>
              <a:latin typeface="Calibri"/>
            </a:endParaRPr>
          </a:p>
        </p:txBody>
      </p:sp>
      <p:sp>
        <p:nvSpPr>
          <p:cNvPr id="11" name="object 11"/>
          <p:cNvSpPr/>
          <p:nvPr/>
        </p:nvSpPr>
        <p:spPr>
          <a:xfrm>
            <a:off x="2" y="1"/>
            <a:ext cx="12191999" cy="685799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sp>
        <p:nvSpPr>
          <p:cNvPr id="12" name="object 12"/>
          <p:cNvSpPr txBox="1">
            <a:spLocks noGrp="1"/>
          </p:cNvSpPr>
          <p:nvPr>
            <p:ph type="title"/>
          </p:nvPr>
        </p:nvSpPr>
        <p:spPr>
          <a:xfrm>
            <a:off x="90310" y="148561"/>
            <a:ext cx="14630400" cy="492443"/>
          </a:xfrm>
          <a:prstGeom prst="rect">
            <a:avLst/>
          </a:prstGeom>
        </p:spPr>
        <p:txBody>
          <a:bodyPr vert="horz" wrap="square" lIns="0" tIns="0" rIns="0" bIns="0" rtlCol="0" anchor="ctr">
            <a:spAutoFit/>
          </a:bodyPr>
          <a:lstStyle/>
          <a:p>
            <a:pPr marL="42544"/>
            <a:r>
              <a:rPr sz="3200" spc="-5" dirty="0">
                <a:solidFill>
                  <a:srgbClr val="FFFFFF"/>
                </a:solidFill>
              </a:rPr>
              <a:t>Caesars Entertainment: Price negotiation and supplier</a:t>
            </a:r>
            <a:r>
              <a:rPr sz="3200" spc="235" dirty="0">
                <a:solidFill>
                  <a:srgbClr val="FFFFFF"/>
                </a:solidFill>
              </a:rPr>
              <a:t> </a:t>
            </a:r>
            <a:r>
              <a:rPr sz="3200" spc="-5" dirty="0">
                <a:solidFill>
                  <a:srgbClr val="FFFFFF"/>
                </a:solidFill>
              </a:rPr>
              <a:t>onboarding</a:t>
            </a:r>
          </a:p>
        </p:txBody>
      </p:sp>
      <p:sp>
        <p:nvSpPr>
          <p:cNvPr id="16" name="object 16"/>
          <p:cNvSpPr/>
          <p:nvPr/>
        </p:nvSpPr>
        <p:spPr>
          <a:xfrm>
            <a:off x="10512552" y="1508762"/>
            <a:ext cx="960120" cy="7955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sp>
        <p:nvSpPr>
          <p:cNvPr id="17" name="object 17"/>
          <p:cNvSpPr/>
          <p:nvPr/>
        </p:nvSpPr>
        <p:spPr>
          <a:xfrm>
            <a:off x="944240" y="945213"/>
            <a:ext cx="8608144" cy="5461377"/>
          </a:xfrm>
          <a:prstGeom prst="rect">
            <a:avLst/>
          </a:prstGeom>
          <a:blipFill>
            <a:blip r:embed="rId6" cstate="print"/>
            <a:stretch>
              <a:fillRect/>
            </a:stretch>
          </a:blipFill>
        </p:spPr>
        <p:txBody>
          <a:bodyPr wrap="square" lIns="0" tIns="0" rIns="0" bIns="0" rtlCol="0"/>
          <a:lstStyle/>
          <a:p>
            <a:pPr defTabSz="914377">
              <a:defRPr/>
            </a:pPr>
            <a:endParaRPr dirty="0">
              <a:solidFill>
                <a:prstClr val="black"/>
              </a:solidFill>
              <a:latin typeface="Calibri"/>
            </a:endParaRPr>
          </a:p>
        </p:txBody>
      </p:sp>
      <p:sp>
        <p:nvSpPr>
          <p:cNvPr id="18" name="object 18"/>
          <p:cNvSpPr/>
          <p:nvPr/>
        </p:nvSpPr>
        <p:spPr>
          <a:xfrm>
            <a:off x="10372343" y="1048511"/>
            <a:ext cx="1507236" cy="1077468"/>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defRPr/>
            </a:pPr>
            <a:endParaRPr>
              <a:solidFill>
                <a:prstClr val="black"/>
              </a:solidFill>
              <a:latin typeface="Calibri"/>
            </a:endParaRPr>
          </a:p>
        </p:txBody>
      </p:sp>
      <p:sp>
        <p:nvSpPr>
          <p:cNvPr id="19" name="object 19"/>
          <p:cNvSpPr/>
          <p:nvPr/>
        </p:nvSpPr>
        <p:spPr>
          <a:xfrm>
            <a:off x="2377489" y="5541264"/>
            <a:ext cx="7200800" cy="568115"/>
          </a:xfrm>
          <a:custGeom>
            <a:avLst/>
            <a:gdLst/>
            <a:ahLst/>
            <a:cxnLst/>
            <a:rect l="l" t="t" r="r" b="b"/>
            <a:pathLst>
              <a:path w="4993005" h="288289">
                <a:moveTo>
                  <a:pt x="0" y="288035"/>
                </a:moveTo>
                <a:lnTo>
                  <a:pt x="4992624" y="288035"/>
                </a:lnTo>
                <a:lnTo>
                  <a:pt x="4992624" y="0"/>
                </a:lnTo>
                <a:lnTo>
                  <a:pt x="0" y="0"/>
                </a:lnTo>
                <a:lnTo>
                  <a:pt x="0" y="288035"/>
                </a:lnTo>
                <a:close/>
              </a:path>
            </a:pathLst>
          </a:custGeom>
          <a:ln w="76200">
            <a:solidFill>
              <a:srgbClr val="B42D3D"/>
            </a:solidFill>
          </a:ln>
        </p:spPr>
        <p:txBody>
          <a:bodyPr wrap="square" lIns="0" tIns="0" rIns="0" bIns="0" rtlCol="0"/>
          <a:lstStyle/>
          <a:p>
            <a:pPr defTabSz="914377">
              <a:defRPr/>
            </a:pPr>
            <a:endParaRPr>
              <a:solidFill>
                <a:prstClr val="black"/>
              </a:solidFill>
              <a:latin typeface="Calibri"/>
            </a:endParaRPr>
          </a:p>
        </p:txBody>
      </p:sp>
    </p:spTree>
    <p:extLst>
      <p:ext uri="{BB962C8B-B14F-4D97-AF65-F5344CB8AC3E}">
        <p14:creationId xmlns:p14="http://schemas.microsoft.com/office/powerpoint/2010/main" val="344172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a:t>Page </a:t>
            </a:r>
            <a:fld id="{45D3527D-D760-4252-A7F2-B4C9D1C491A7}" type="slidenum">
              <a:rPr lang="en-GB" smtClean="0"/>
              <a:pPr/>
              <a:t>32</a:t>
            </a:fld>
            <a:r>
              <a:rPr lang="en-GB"/>
              <a:t>  </a:t>
            </a:r>
            <a:endParaRPr lang="en-GB" dirty="0"/>
          </a:p>
        </p:txBody>
      </p:sp>
      <p:sp>
        <p:nvSpPr>
          <p:cNvPr id="6" name="TextBox 5"/>
          <p:cNvSpPr txBox="1"/>
          <p:nvPr/>
        </p:nvSpPr>
        <p:spPr>
          <a:xfrm>
            <a:off x="608169" y="1775727"/>
            <a:ext cx="6096300" cy="4508798"/>
          </a:xfrm>
          <a:prstGeom prst="rect">
            <a:avLst/>
          </a:prstGeom>
          <a:noFill/>
        </p:spPr>
        <p:txBody>
          <a:bodyPr wrap="square" rtlCol="0">
            <a:spAutoFit/>
          </a:bodyPr>
          <a:lstStyle/>
          <a:p>
            <a:pPr defTabSz="1137974">
              <a:spcAft>
                <a:spcPts val="600"/>
              </a:spcAft>
              <a:buClr>
                <a:srgbClr val="C00000"/>
              </a:buClr>
            </a:pPr>
            <a:r>
              <a:rPr lang="en-US" sz="2400" dirty="0">
                <a:solidFill>
                  <a:prstClr val="black"/>
                </a:solidFill>
                <a:latin typeface="Arial" panose="020B0604020202020204" pitchFamily="34" charset="0"/>
                <a:cs typeface="Arial" panose="020B0604020202020204" pitchFamily="34" charset="0"/>
              </a:rPr>
              <a:t>Through Action Exchange, CDP and Supply Chain program members can help suppliers:</a:t>
            </a:r>
          </a:p>
          <a:p>
            <a:pPr marL="455605" indent="-332548" defTabSz="1137974">
              <a:spcAft>
                <a:spcPts val="747"/>
              </a:spcAft>
              <a:buClr>
                <a:srgbClr val="C00000"/>
              </a:buClr>
              <a:buFont typeface="Wingdings 3" panose="05040102010807070707" pitchFamily="18" charset="2"/>
              <a:buChar char="{"/>
            </a:pPr>
            <a:r>
              <a:rPr lang="en-US" sz="2400" dirty="0">
                <a:solidFill>
                  <a:prstClr val="black"/>
                </a:solidFill>
                <a:latin typeface="Arial" panose="020B0604020202020204" pitchFamily="34" charset="0"/>
                <a:cs typeface="Arial" panose="020B0604020202020204" pitchFamily="34" charset="0"/>
              </a:rPr>
              <a:t>Identify emissions reduction opportunities and cost savings potential </a:t>
            </a:r>
          </a:p>
          <a:p>
            <a:pPr marL="455605" indent="-332548" defTabSz="1137974">
              <a:spcAft>
                <a:spcPts val="747"/>
              </a:spcAft>
              <a:buClr>
                <a:srgbClr val="C00000"/>
              </a:buClr>
              <a:buFont typeface="Wingdings 3" panose="05040102010807070707" pitchFamily="18" charset="2"/>
              <a:buChar char="{"/>
            </a:pPr>
            <a:r>
              <a:rPr lang="en-US" sz="2400" dirty="0">
                <a:solidFill>
                  <a:prstClr val="black"/>
                </a:solidFill>
                <a:latin typeface="Arial" panose="020B0604020202020204" pitchFamily="34" charset="0"/>
                <a:cs typeface="Arial" panose="020B0604020202020204" pitchFamily="34" charset="0"/>
              </a:rPr>
              <a:t>Connect with technology and solutions providers</a:t>
            </a:r>
          </a:p>
          <a:p>
            <a:pPr marL="455605" indent="-332548" defTabSz="1137974">
              <a:spcAft>
                <a:spcPts val="747"/>
              </a:spcAft>
              <a:buClr>
                <a:srgbClr val="C00000"/>
              </a:buClr>
              <a:buFont typeface="Wingdings 3" panose="05040102010807070707" pitchFamily="18" charset="2"/>
              <a:buChar char="{"/>
            </a:pPr>
            <a:r>
              <a:rPr lang="en-US" sz="2400" dirty="0">
                <a:solidFill>
                  <a:prstClr val="black"/>
                </a:solidFill>
                <a:latin typeface="Arial" panose="020B0604020202020204" pitchFamily="34" charset="0"/>
                <a:cs typeface="Arial" panose="020B0604020202020204" pitchFamily="34" charset="0"/>
              </a:rPr>
              <a:t>Address common barriers to investing in emissions reduction activities</a:t>
            </a:r>
          </a:p>
          <a:p>
            <a:pPr marL="123057" defTabSz="1137974">
              <a:spcAft>
                <a:spcPts val="747"/>
              </a:spcAft>
              <a:buClr>
                <a:srgbClr val="C00000"/>
              </a:buClr>
            </a:pPr>
            <a:endParaRPr lang="en-GB" sz="2133" dirty="0">
              <a:solidFill>
                <a:prstClr val="black"/>
              </a:solidFill>
              <a:latin typeface="Arial" panose="020B0604020202020204" pitchFamily="34" charset="0"/>
              <a:cs typeface="Arial" panose="020B0604020202020204" pitchFamily="34" charset="0"/>
            </a:endParaRPr>
          </a:p>
          <a:p>
            <a:pPr marL="123057" defTabSz="1137974">
              <a:spcAft>
                <a:spcPts val="747"/>
              </a:spcAft>
              <a:buClr>
                <a:srgbClr val="C00000"/>
              </a:buClr>
            </a:pPr>
            <a:endParaRPr lang="en-GB" sz="2133" dirty="0">
              <a:solidFill>
                <a:prstClr val="black"/>
              </a:solidFill>
              <a:latin typeface="Arial" panose="020B0604020202020204" pitchFamily="34" charset="0"/>
              <a:cs typeface="Arial" panose="020B0604020202020204" pitchFamily="34" charset="0"/>
            </a:endParaRPr>
          </a:p>
        </p:txBody>
      </p:sp>
      <p:sp>
        <p:nvSpPr>
          <p:cNvPr id="8" name="object 4"/>
          <p:cNvSpPr>
            <a:spLocks noChangeAspect="1"/>
          </p:cNvSpPr>
          <p:nvPr/>
        </p:nvSpPr>
        <p:spPr>
          <a:xfrm>
            <a:off x="6858001" y="1781480"/>
            <a:ext cx="4612223" cy="1636067"/>
          </a:xfrm>
          <a:custGeom>
            <a:avLst/>
            <a:gdLst/>
            <a:ahLst/>
            <a:cxnLst/>
            <a:rect l="l" t="t" r="r" b="b"/>
            <a:pathLst>
              <a:path w="5948006" h="6115189">
                <a:moveTo>
                  <a:pt x="5948006" y="0"/>
                </a:moveTo>
                <a:lnTo>
                  <a:pt x="0" y="0"/>
                </a:lnTo>
                <a:lnTo>
                  <a:pt x="0" y="4313923"/>
                </a:lnTo>
                <a:lnTo>
                  <a:pt x="1880463" y="6115189"/>
                </a:lnTo>
                <a:lnTo>
                  <a:pt x="5948006" y="6115189"/>
                </a:lnTo>
                <a:lnTo>
                  <a:pt x="5948006" y="0"/>
                </a:lnTo>
                <a:close/>
              </a:path>
            </a:pathLst>
          </a:custGeom>
          <a:solidFill>
            <a:srgbClr val="A04276"/>
          </a:solidFill>
        </p:spPr>
        <p:txBody>
          <a:bodyPr wrap="square" lIns="0" tIns="0" rIns="0" bIns="0" rtlCol="0">
            <a:noAutofit/>
          </a:bodyPr>
          <a:lstStyle/>
          <a:p>
            <a:pPr marL="383485" marR="10392" lvl="1" defTabSz="746245">
              <a:lnSpc>
                <a:spcPct val="150000"/>
              </a:lnSpc>
              <a:buClr>
                <a:prstClr val="white"/>
              </a:buClr>
              <a:buFont typeface="Wingdings 3" pitchFamily="18" charset="2"/>
              <a:buChar char=""/>
            </a:pPr>
            <a:endParaRPr lang="en-GB" sz="2327" dirty="0">
              <a:solidFill>
                <a:prstClr val="white"/>
              </a:solidFill>
              <a:latin typeface="Arial" pitchFamily="34" charset="0"/>
              <a:cs typeface="Arial" pitchFamily="34" charset="0"/>
            </a:endParaRPr>
          </a:p>
          <a:p>
            <a:pPr marL="383485" marR="10392" lvl="1" defTabSz="746245">
              <a:lnSpc>
                <a:spcPct val="150000"/>
              </a:lnSpc>
              <a:buClr>
                <a:prstClr val="white"/>
              </a:buClr>
              <a:buFont typeface="Wingdings 3" pitchFamily="18" charset="2"/>
              <a:buChar char=""/>
            </a:pPr>
            <a:endParaRPr lang="en-GB" sz="2327" dirty="0">
              <a:solidFill>
                <a:prstClr val="white"/>
              </a:solidFill>
              <a:latin typeface="Arial" pitchFamily="34" charset="0"/>
              <a:cs typeface="Arial" pitchFamily="34" charset="0"/>
            </a:endParaRPr>
          </a:p>
        </p:txBody>
      </p:sp>
      <p:sp>
        <p:nvSpPr>
          <p:cNvPr id="10" name="object 5"/>
          <p:cNvSpPr>
            <a:spLocks noChangeAspect="1"/>
          </p:cNvSpPr>
          <p:nvPr/>
        </p:nvSpPr>
        <p:spPr>
          <a:xfrm>
            <a:off x="6844850" y="2932491"/>
            <a:ext cx="1467940" cy="485056"/>
          </a:xfrm>
          <a:custGeom>
            <a:avLst/>
            <a:gdLst/>
            <a:ahLst/>
            <a:cxnLst/>
            <a:rect l="l" t="t" r="r" b="b"/>
            <a:pathLst>
              <a:path w="1874405" h="1802942">
                <a:moveTo>
                  <a:pt x="1872830" y="0"/>
                </a:moveTo>
                <a:lnTo>
                  <a:pt x="0" y="1625"/>
                </a:lnTo>
                <a:lnTo>
                  <a:pt x="1874405" y="1802942"/>
                </a:lnTo>
                <a:lnTo>
                  <a:pt x="1872830" y="0"/>
                </a:lnTo>
                <a:close/>
              </a:path>
            </a:pathLst>
          </a:custGeom>
          <a:solidFill>
            <a:srgbClr val="D9B4C8"/>
          </a:solidFill>
        </p:spPr>
        <p:txBody>
          <a:bodyPr wrap="square" lIns="0" tIns="0" rIns="0" bIns="0" rtlCol="0">
            <a:noAutofit/>
          </a:bodyPr>
          <a:lstStyle/>
          <a:p>
            <a:pPr defTabSz="748128"/>
            <a:endParaRPr lang="en-US" sz="2095" dirty="0">
              <a:solidFill>
                <a:prstClr val="black"/>
              </a:solidFill>
            </a:endParaRPr>
          </a:p>
        </p:txBody>
      </p:sp>
      <p:sp>
        <p:nvSpPr>
          <p:cNvPr id="11" name="TextBox 10"/>
          <p:cNvSpPr txBox="1"/>
          <p:nvPr/>
        </p:nvSpPr>
        <p:spPr>
          <a:xfrm>
            <a:off x="6868091" y="1794229"/>
            <a:ext cx="4578892" cy="1534394"/>
          </a:xfrm>
          <a:prstGeom prst="rect">
            <a:avLst/>
          </a:prstGeom>
          <a:noFill/>
        </p:spPr>
        <p:txBody>
          <a:bodyPr wrap="square" rtlCol="0">
            <a:spAutoFit/>
          </a:bodyPr>
          <a:lstStyle/>
          <a:p>
            <a:pPr defTabSz="1517299">
              <a:buClr>
                <a:prstClr val="white"/>
              </a:buClr>
            </a:pPr>
            <a:r>
              <a:rPr lang="en-US" sz="1600" b="1" dirty="0">
                <a:solidFill>
                  <a:prstClr val="white"/>
                </a:solidFill>
                <a:latin typeface="Arial" panose="020B0604020202020204" pitchFamily="34" charset="0"/>
                <a:cs typeface="Arial" panose="020B0604020202020204" pitchFamily="34" charset="0"/>
              </a:rPr>
              <a:t>US$14 billion </a:t>
            </a:r>
          </a:p>
          <a:p>
            <a:pPr defTabSz="1517299">
              <a:buClr>
                <a:prstClr val="white"/>
              </a:buClr>
            </a:pPr>
            <a:r>
              <a:rPr lang="en-US" sz="1600" b="1" dirty="0">
                <a:solidFill>
                  <a:prstClr val="white"/>
                </a:solidFill>
                <a:latin typeface="Arial" panose="020B0604020202020204" pitchFamily="34" charset="0"/>
                <a:cs typeface="Arial" panose="020B0604020202020204" pitchFamily="34" charset="0"/>
              </a:rPr>
              <a:t>savings from emissions reduction projections reported by over 4,800 supplier respondents in 2017. </a:t>
            </a:r>
          </a:p>
          <a:p>
            <a:pPr defTabSz="1517299">
              <a:buClr>
                <a:prstClr val="white"/>
              </a:buClr>
            </a:pPr>
            <a:endParaRPr lang="en-US" sz="1600" b="1" dirty="0">
              <a:solidFill>
                <a:prstClr val="white"/>
              </a:solidFill>
              <a:latin typeface="Arial" panose="020B0604020202020204" pitchFamily="34" charset="0"/>
              <a:cs typeface="Arial" panose="020B0604020202020204" pitchFamily="34" charset="0"/>
            </a:endParaRPr>
          </a:p>
          <a:p>
            <a:pPr defTabSz="1137974">
              <a:buClr>
                <a:prstClr val="white"/>
              </a:buClr>
            </a:pPr>
            <a:endParaRPr lang="en-US" sz="1371" dirty="0">
              <a:solidFill>
                <a:prstClr val="white"/>
              </a:solidFill>
              <a:latin typeface="Arial" panose="020B0604020202020204" pitchFamily="34" charset="0"/>
              <a:cs typeface="Arial" panose="020B0604020202020204" pitchFamily="34" charset="0"/>
            </a:endParaRPr>
          </a:p>
        </p:txBody>
      </p:sp>
      <p:sp>
        <p:nvSpPr>
          <p:cNvPr id="13" name="TextBox 12"/>
          <p:cNvSpPr txBox="1"/>
          <p:nvPr/>
        </p:nvSpPr>
        <p:spPr>
          <a:xfrm>
            <a:off x="608169" y="1246141"/>
            <a:ext cx="10658217" cy="478207"/>
          </a:xfrm>
          <a:prstGeom prst="rect">
            <a:avLst/>
          </a:prstGeom>
        </p:spPr>
        <p:txBody>
          <a:bodyPr vert="horz" wrap="square" lIns="106416" tIns="53208" rIns="106416" bIns="53208" rtlCol="0">
            <a:noAutofit/>
          </a:bodyPr>
          <a:lstStyle/>
          <a:p>
            <a:pPr defTabSz="1137974">
              <a:spcBef>
                <a:spcPct val="20000"/>
              </a:spcBef>
              <a:buClr>
                <a:srgbClr val="B42E3E"/>
              </a:buClr>
            </a:pPr>
            <a:r>
              <a:rPr lang="en-US" sz="1744" b="1" dirty="0">
                <a:solidFill>
                  <a:srgbClr val="EB903D"/>
                </a:solidFill>
                <a:latin typeface="Arial"/>
                <a:cs typeface="Arial"/>
              </a:rPr>
              <a:t>A platform </a:t>
            </a:r>
            <a:r>
              <a:rPr lang="en-GB" sz="1744" b="1" dirty="0">
                <a:solidFill>
                  <a:srgbClr val="EB903D"/>
                </a:solidFill>
                <a:latin typeface="Arial"/>
                <a:cs typeface="Arial"/>
              </a:rPr>
              <a:t>to accelerate the action taken on climate change in supply chains</a:t>
            </a:r>
          </a:p>
        </p:txBody>
      </p:sp>
      <p:sp>
        <p:nvSpPr>
          <p:cNvPr id="17" name="Title 1"/>
          <p:cNvSpPr txBox="1">
            <a:spLocks/>
          </p:cNvSpPr>
          <p:nvPr/>
        </p:nvSpPr>
        <p:spPr>
          <a:xfrm>
            <a:off x="626058" y="365578"/>
            <a:ext cx="10820927" cy="704519"/>
          </a:xfrm>
          <a:prstGeom prst="rect">
            <a:avLst/>
          </a:prstGeom>
        </p:spPr>
        <p:txBody>
          <a:bodyPr vert="horz" lIns="113803" tIns="56896" rIns="113803" bIns="56896" rtlCol="0" anchor="ctr">
            <a:noAutofit/>
          </a:bodyPr>
          <a:lstStyle>
            <a:lvl1pPr algn="l" defTabSz="913568" rtl="0" eaLnBrk="1" latinLnBrk="0" hangingPunct="1">
              <a:spcBef>
                <a:spcPct val="0"/>
              </a:spcBef>
              <a:buNone/>
              <a:defRPr sz="3200" kern="1200">
                <a:solidFill>
                  <a:srgbClr val="B42E3E"/>
                </a:solidFill>
                <a:latin typeface="Arial" pitchFamily="34" charset="0"/>
                <a:ea typeface="+mj-ea"/>
                <a:cs typeface="Arial" pitchFamily="34" charset="0"/>
              </a:defRPr>
            </a:lvl1pPr>
          </a:lstStyle>
          <a:p>
            <a:r>
              <a:rPr lang="en-GB" sz="3987" dirty="0"/>
              <a:t>CDP Action Exchange initiative</a:t>
            </a:r>
          </a:p>
        </p:txBody>
      </p:sp>
      <p:sp>
        <p:nvSpPr>
          <p:cNvPr id="15" name="object 4">
            <a:extLst>
              <a:ext uri="{FF2B5EF4-FFF2-40B4-BE49-F238E27FC236}">
                <a16:creationId xmlns:a16="http://schemas.microsoft.com/office/drawing/2014/main" id="{926F8182-AC5C-437A-9329-C07E76B908BE}"/>
              </a:ext>
            </a:extLst>
          </p:cNvPr>
          <p:cNvSpPr>
            <a:spLocks noChangeAspect="1"/>
          </p:cNvSpPr>
          <p:nvPr/>
        </p:nvSpPr>
        <p:spPr>
          <a:xfrm>
            <a:off x="6858001" y="3730689"/>
            <a:ext cx="4612223" cy="1514411"/>
          </a:xfrm>
          <a:custGeom>
            <a:avLst/>
            <a:gdLst/>
            <a:ahLst/>
            <a:cxnLst/>
            <a:rect l="l" t="t" r="r" b="b"/>
            <a:pathLst>
              <a:path w="5948006" h="6115189">
                <a:moveTo>
                  <a:pt x="5948006" y="0"/>
                </a:moveTo>
                <a:lnTo>
                  <a:pt x="0" y="0"/>
                </a:lnTo>
                <a:lnTo>
                  <a:pt x="0" y="4313923"/>
                </a:lnTo>
                <a:lnTo>
                  <a:pt x="1880463" y="6115189"/>
                </a:lnTo>
                <a:lnTo>
                  <a:pt x="5948006" y="6115189"/>
                </a:lnTo>
                <a:lnTo>
                  <a:pt x="5948006" y="0"/>
                </a:lnTo>
                <a:close/>
              </a:path>
            </a:pathLst>
          </a:custGeom>
          <a:solidFill>
            <a:srgbClr val="A04276"/>
          </a:solidFill>
        </p:spPr>
        <p:txBody>
          <a:bodyPr wrap="square" lIns="0" tIns="0" rIns="0" bIns="0" rtlCol="0">
            <a:noAutofit/>
          </a:bodyPr>
          <a:lstStyle/>
          <a:p>
            <a:pPr marL="383485" marR="10392" lvl="1" defTabSz="746245">
              <a:lnSpc>
                <a:spcPct val="150000"/>
              </a:lnSpc>
              <a:buClr>
                <a:prstClr val="white"/>
              </a:buClr>
              <a:buFont typeface="Wingdings 3" pitchFamily="18" charset="2"/>
              <a:buChar char=""/>
            </a:pPr>
            <a:endParaRPr lang="en-GB" sz="2327" dirty="0">
              <a:solidFill>
                <a:prstClr val="white"/>
              </a:solidFill>
              <a:latin typeface="Arial" pitchFamily="34" charset="0"/>
              <a:cs typeface="Arial" pitchFamily="34" charset="0"/>
            </a:endParaRPr>
          </a:p>
          <a:p>
            <a:pPr marL="383485" marR="10392" lvl="1" defTabSz="746245">
              <a:lnSpc>
                <a:spcPct val="150000"/>
              </a:lnSpc>
              <a:buClr>
                <a:prstClr val="white"/>
              </a:buClr>
              <a:buFont typeface="Wingdings 3" pitchFamily="18" charset="2"/>
              <a:buChar char=""/>
            </a:pPr>
            <a:endParaRPr lang="en-GB" sz="2327" dirty="0">
              <a:solidFill>
                <a:prstClr val="white"/>
              </a:solidFill>
              <a:latin typeface="Arial" pitchFamily="34" charset="0"/>
              <a:cs typeface="Arial" pitchFamily="34" charset="0"/>
            </a:endParaRPr>
          </a:p>
        </p:txBody>
      </p:sp>
      <p:sp>
        <p:nvSpPr>
          <p:cNvPr id="18" name="object 5">
            <a:extLst>
              <a:ext uri="{FF2B5EF4-FFF2-40B4-BE49-F238E27FC236}">
                <a16:creationId xmlns:a16="http://schemas.microsoft.com/office/drawing/2014/main" id="{0063458D-BE68-4F45-A61D-37F0E1961575}"/>
              </a:ext>
            </a:extLst>
          </p:cNvPr>
          <p:cNvSpPr>
            <a:spLocks noChangeAspect="1"/>
          </p:cNvSpPr>
          <p:nvPr/>
        </p:nvSpPr>
        <p:spPr>
          <a:xfrm>
            <a:off x="6844849" y="4808862"/>
            <a:ext cx="1467940" cy="448988"/>
          </a:xfrm>
          <a:custGeom>
            <a:avLst/>
            <a:gdLst/>
            <a:ahLst/>
            <a:cxnLst/>
            <a:rect l="l" t="t" r="r" b="b"/>
            <a:pathLst>
              <a:path w="1874405" h="1802942">
                <a:moveTo>
                  <a:pt x="1872830" y="0"/>
                </a:moveTo>
                <a:lnTo>
                  <a:pt x="0" y="1625"/>
                </a:lnTo>
                <a:lnTo>
                  <a:pt x="1874405" y="1802942"/>
                </a:lnTo>
                <a:lnTo>
                  <a:pt x="1872830" y="0"/>
                </a:lnTo>
                <a:close/>
              </a:path>
            </a:pathLst>
          </a:custGeom>
          <a:solidFill>
            <a:srgbClr val="D9B4C8"/>
          </a:solidFill>
        </p:spPr>
        <p:txBody>
          <a:bodyPr wrap="square" lIns="0" tIns="0" rIns="0" bIns="0" rtlCol="0">
            <a:noAutofit/>
          </a:bodyPr>
          <a:lstStyle/>
          <a:p>
            <a:pPr defTabSz="748128"/>
            <a:endParaRPr lang="en-US" sz="2095" dirty="0">
              <a:solidFill>
                <a:prstClr val="black"/>
              </a:solidFill>
            </a:endParaRPr>
          </a:p>
        </p:txBody>
      </p:sp>
      <p:sp>
        <p:nvSpPr>
          <p:cNvPr id="19" name="TextBox 18">
            <a:extLst>
              <a:ext uri="{FF2B5EF4-FFF2-40B4-BE49-F238E27FC236}">
                <a16:creationId xmlns:a16="http://schemas.microsoft.com/office/drawing/2014/main" id="{D3CDFA9D-126C-4A79-B60D-74DF8C590554}"/>
              </a:ext>
            </a:extLst>
          </p:cNvPr>
          <p:cNvSpPr txBox="1"/>
          <p:nvPr/>
        </p:nvSpPr>
        <p:spPr>
          <a:xfrm>
            <a:off x="6868091" y="3743439"/>
            <a:ext cx="4578892" cy="1288173"/>
          </a:xfrm>
          <a:prstGeom prst="rect">
            <a:avLst/>
          </a:prstGeom>
          <a:noFill/>
        </p:spPr>
        <p:txBody>
          <a:bodyPr wrap="square" rtlCol="0">
            <a:spAutoFit/>
          </a:bodyPr>
          <a:lstStyle/>
          <a:p>
            <a:pPr defTabSz="1517299">
              <a:buClr>
                <a:prstClr val="white"/>
              </a:buClr>
            </a:pPr>
            <a:r>
              <a:rPr lang="en-US" sz="1600" b="1" dirty="0">
                <a:solidFill>
                  <a:prstClr val="white"/>
                </a:solidFill>
                <a:latin typeface="Arial" panose="020B0604020202020204" pitchFamily="34" charset="0"/>
                <a:cs typeface="Arial" panose="020B0604020202020204" pitchFamily="34" charset="0"/>
              </a:rPr>
              <a:t>Over one third of reported emissions reduction projects resulted in savings of                     at least US$100,000</a:t>
            </a:r>
          </a:p>
          <a:p>
            <a:pPr defTabSz="1517299">
              <a:buClr>
                <a:prstClr val="white"/>
              </a:buClr>
            </a:pPr>
            <a:endParaRPr lang="en-US" sz="1600" b="1" dirty="0">
              <a:solidFill>
                <a:prstClr val="white"/>
              </a:solidFill>
              <a:latin typeface="Arial" panose="020B0604020202020204" pitchFamily="34" charset="0"/>
              <a:cs typeface="Arial" panose="020B0604020202020204" pitchFamily="34" charset="0"/>
            </a:endParaRPr>
          </a:p>
          <a:p>
            <a:pPr defTabSz="1137974">
              <a:buClr>
                <a:prstClr val="white"/>
              </a:buClr>
            </a:pPr>
            <a:endParaRPr lang="en-US" sz="137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667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0EFF5-C1E8-43A1-90E2-A97C660BBBE2}"/>
              </a:ext>
            </a:extLst>
          </p:cNvPr>
          <p:cNvSpPr>
            <a:spLocks noGrp="1"/>
          </p:cNvSpPr>
          <p:nvPr>
            <p:ph idx="1"/>
          </p:nvPr>
        </p:nvSpPr>
        <p:spPr>
          <a:xfrm>
            <a:off x="609600" y="1316779"/>
            <a:ext cx="5994400" cy="4224468"/>
          </a:xfrm>
        </p:spPr>
        <p:txBody>
          <a:bodyPr>
            <a:normAutofit/>
          </a:bodyPr>
          <a:lstStyle/>
          <a:p>
            <a:pPr>
              <a:lnSpc>
                <a:spcPct val="100000"/>
              </a:lnSpc>
              <a:buNone/>
            </a:pPr>
            <a:r>
              <a:rPr lang="en-GB" sz="2133" dirty="0"/>
              <a:t>Members asking more suppliers to take part every year and tracking participation levels. </a:t>
            </a:r>
          </a:p>
          <a:p>
            <a:pPr>
              <a:buNone/>
            </a:pPr>
            <a:r>
              <a:rPr lang="en-GB" dirty="0"/>
              <a:t> </a:t>
            </a:r>
            <a:endParaRPr lang="en-US" dirty="0"/>
          </a:p>
        </p:txBody>
      </p:sp>
      <p:sp>
        <p:nvSpPr>
          <p:cNvPr id="7" name="Rectangle 6">
            <a:extLst>
              <a:ext uri="{FF2B5EF4-FFF2-40B4-BE49-F238E27FC236}">
                <a16:creationId xmlns:a16="http://schemas.microsoft.com/office/drawing/2014/main" id="{D3C4D4E7-9C6D-4AFF-907A-113A6350F557}"/>
              </a:ext>
            </a:extLst>
          </p:cNvPr>
          <p:cNvSpPr/>
          <p:nvPr/>
        </p:nvSpPr>
        <p:spPr>
          <a:xfrm>
            <a:off x="377924" y="2146300"/>
            <a:ext cx="6105425" cy="33949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07646"/>
            <a:endParaRPr lang="en-GB" sz="2667" dirty="0">
              <a:solidFill>
                <a:prstClr val="white"/>
              </a:solidFill>
              <a:latin typeface="Arial" pitchFamily="34" charset="0"/>
              <a:ea typeface="ＭＳ Ｐゴシック" pitchFamily="34" charset="-128"/>
              <a:cs typeface="Arial" pitchFamily="34" charset="0"/>
              <a:sym typeface="Wingdings 3"/>
            </a:endParaRPr>
          </a:p>
          <a:p>
            <a:pPr defTabSz="1207646"/>
            <a:r>
              <a:rPr lang="en-GB" sz="2667" dirty="0">
                <a:solidFill>
                  <a:prstClr val="white"/>
                </a:solidFill>
                <a:latin typeface="Arial" pitchFamily="34" charset="0"/>
                <a:ea typeface="ＭＳ Ｐゴシック" pitchFamily="34" charset="-128"/>
                <a:cs typeface="Arial" pitchFamily="34" charset="0"/>
                <a:sym typeface="Wingdings 3"/>
              </a:rPr>
              <a:t> </a:t>
            </a:r>
            <a:r>
              <a:rPr lang="en-US" sz="1867" b="1" dirty="0">
                <a:solidFill>
                  <a:prstClr val="white"/>
                </a:solidFill>
                <a:latin typeface="Arial" pitchFamily="34" charset="0"/>
                <a:ea typeface="ＭＳ Ｐゴシック" pitchFamily="34" charset="-128"/>
                <a:cs typeface="Arial" pitchFamily="34" charset="0"/>
              </a:rPr>
              <a:t>Jaguar Land Rover is aiming to have the vast majority of its strategic supplier partners taking action to reduce emissions and reporting them through CDP Supply Chain…We will also be joining the CDP Action Exchange program to help Jaguar Land Rover suppliers look for further opportunities or innovative solutions in the marketplace to reduce their carbon emissions.</a:t>
            </a:r>
            <a:r>
              <a:rPr lang="en-GB" sz="1400" dirty="0">
                <a:solidFill>
                  <a:prstClr val="white"/>
                </a:solidFill>
                <a:latin typeface="Arial" pitchFamily="34" charset="0"/>
                <a:ea typeface="ＭＳ Ｐゴシック" pitchFamily="34" charset="-128"/>
                <a:cs typeface="Arial" pitchFamily="34" charset="0"/>
              </a:rPr>
              <a:t> </a:t>
            </a:r>
          </a:p>
          <a:p>
            <a:pPr defTabSz="1207646"/>
            <a:r>
              <a:rPr lang="en-GB" sz="1400" dirty="0">
                <a:solidFill>
                  <a:prstClr val="white"/>
                </a:solidFill>
                <a:latin typeface="Arial" pitchFamily="34" charset="0"/>
                <a:ea typeface="ＭＳ Ｐゴシック" pitchFamily="34" charset="-128"/>
                <a:cs typeface="Arial" pitchFamily="34" charset="0"/>
                <a:sym typeface="Wingdings 3"/>
              </a:rPr>
              <a:t>				      </a:t>
            </a:r>
            <a:r>
              <a:rPr lang="en-GB" sz="3200" dirty="0">
                <a:solidFill>
                  <a:prstClr val="white"/>
                </a:solidFill>
                <a:latin typeface="Arial" pitchFamily="34" charset="0"/>
                <a:ea typeface="ＭＳ Ｐゴシック" pitchFamily="34" charset="-128"/>
                <a:cs typeface="Arial" pitchFamily="34" charset="0"/>
                <a:sym typeface="Wingdings 3"/>
              </a:rPr>
              <a:t></a:t>
            </a:r>
            <a:endParaRPr lang="en-GB" sz="2400" dirty="0">
              <a:solidFill>
                <a:prstClr val="white"/>
              </a:solidFill>
              <a:latin typeface="Arial" pitchFamily="34" charset="0"/>
              <a:ea typeface="ＭＳ Ｐゴシック" pitchFamily="34" charset="-128"/>
              <a:cs typeface="Arial" pitchFamily="34" charset="0"/>
              <a:sym typeface="Wingdings 3"/>
            </a:endParaRPr>
          </a:p>
          <a:p>
            <a:pPr defTabSz="1207646"/>
            <a:endParaRPr lang="en-GB" sz="2400" dirty="0">
              <a:solidFill>
                <a:prstClr val="white"/>
              </a:solidFill>
              <a:latin typeface="Arial" pitchFamily="34" charset="0"/>
              <a:ea typeface="ＭＳ Ｐゴシック" pitchFamily="34" charset="-128"/>
              <a:cs typeface="Arial" pitchFamily="34" charset="0"/>
              <a:sym typeface="Wingdings 3"/>
            </a:endParaRPr>
          </a:p>
          <a:p>
            <a:pPr defTabSz="1207646"/>
            <a:endParaRPr lang="en-GB" sz="2400" dirty="0">
              <a:solidFill>
                <a:prstClr val="white"/>
              </a:solidFill>
              <a:latin typeface="Arial" pitchFamily="34" charset="0"/>
              <a:ea typeface="ＭＳ Ｐゴシック" pitchFamily="34" charset="-128"/>
              <a:cs typeface="Arial" pitchFamily="34" charset="0"/>
            </a:endParaRPr>
          </a:p>
        </p:txBody>
      </p:sp>
      <p:sp>
        <p:nvSpPr>
          <p:cNvPr id="2" name="Title 1">
            <a:extLst>
              <a:ext uri="{FF2B5EF4-FFF2-40B4-BE49-F238E27FC236}">
                <a16:creationId xmlns:a16="http://schemas.microsoft.com/office/drawing/2014/main" id="{DC48CB58-CB7E-481E-868D-44714EBDED03}"/>
              </a:ext>
            </a:extLst>
          </p:cNvPr>
          <p:cNvSpPr>
            <a:spLocks noGrp="1"/>
          </p:cNvSpPr>
          <p:nvPr>
            <p:ph type="title"/>
          </p:nvPr>
        </p:nvSpPr>
        <p:spPr/>
        <p:txBody>
          <a:bodyPr>
            <a:normAutofit fontScale="90000"/>
          </a:bodyPr>
          <a:lstStyle/>
          <a:p>
            <a:r>
              <a:rPr lang="en-GB" dirty="0"/>
              <a:t>Review of 3 years</a:t>
            </a:r>
            <a:endParaRPr lang="en-US" dirty="0"/>
          </a:p>
        </p:txBody>
      </p:sp>
      <p:sp>
        <p:nvSpPr>
          <p:cNvPr id="4" name="Slide Number Placeholder 3">
            <a:extLst>
              <a:ext uri="{FF2B5EF4-FFF2-40B4-BE49-F238E27FC236}">
                <a16:creationId xmlns:a16="http://schemas.microsoft.com/office/drawing/2014/main" id="{BB712A31-7D3A-4C2B-9F86-F0E7B55D4814}"/>
              </a:ext>
            </a:extLst>
          </p:cNvPr>
          <p:cNvSpPr>
            <a:spLocks noGrp="1"/>
          </p:cNvSpPr>
          <p:nvPr>
            <p:ph type="sldNum" sz="quarter" idx="4"/>
          </p:nvPr>
        </p:nvSpPr>
        <p:spPr/>
        <p:txBody>
          <a:bodyPr/>
          <a:lstStyle/>
          <a:p>
            <a:r>
              <a:rPr lang="en-GB" dirty="0"/>
              <a:t>Page </a:t>
            </a:r>
            <a:fld id="{45D3527D-D760-4252-A7F2-B4C9D1C491A7}" type="slidenum">
              <a:rPr lang="en-GB" smtClean="0"/>
              <a:pPr/>
              <a:t>33</a:t>
            </a:fld>
            <a:r>
              <a:rPr lang="en-GB" dirty="0"/>
              <a:t>  </a:t>
            </a:r>
          </a:p>
        </p:txBody>
      </p:sp>
      <p:graphicFrame>
        <p:nvGraphicFramePr>
          <p:cNvPr id="5" name="Chart 4">
            <a:extLst>
              <a:ext uri="{FF2B5EF4-FFF2-40B4-BE49-F238E27FC236}">
                <a16:creationId xmlns:a16="http://schemas.microsoft.com/office/drawing/2014/main" id="{B6EB3FBB-F8D0-4DB2-B1B5-E720D1ED85AF}"/>
              </a:ext>
            </a:extLst>
          </p:cNvPr>
          <p:cNvGraphicFramePr>
            <a:graphicFrameLocks/>
          </p:cNvGraphicFramePr>
          <p:nvPr>
            <p:extLst/>
          </p:nvPr>
        </p:nvGraphicFramePr>
        <p:xfrm>
          <a:off x="7500640" y="1600212"/>
          <a:ext cx="4202408" cy="3657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84D3C500-032A-4B7E-B1A2-20A5232E37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3712" y="4844870"/>
            <a:ext cx="1901573" cy="612149"/>
          </a:xfrm>
          <a:prstGeom prst="rect">
            <a:avLst/>
          </a:prstGeom>
        </p:spPr>
      </p:pic>
      <p:sp>
        <p:nvSpPr>
          <p:cNvPr id="8" name="Content Placeholder 2">
            <a:extLst>
              <a:ext uri="{FF2B5EF4-FFF2-40B4-BE49-F238E27FC236}">
                <a16:creationId xmlns:a16="http://schemas.microsoft.com/office/drawing/2014/main" id="{5BF84868-823B-4B77-AE17-BC85B76AA064}"/>
              </a:ext>
            </a:extLst>
          </p:cNvPr>
          <p:cNvSpPr txBox="1">
            <a:spLocks/>
          </p:cNvSpPr>
          <p:nvPr/>
        </p:nvSpPr>
        <p:spPr>
          <a:xfrm>
            <a:off x="6991994" y="1338157"/>
            <a:ext cx="5219700" cy="829520"/>
          </a:xfrm>
          <a:prstGeom prst="rect">
            <a:avLst/>
          </a:prstGeom>
        </p:spPr>
        <p:txBody>
          <a:bodyPr vert="horz" lIns="121811" tIns="60900" rIns="121811" bIns="60900" rtlCol="0">
            <a:normAutofit fontScale="62500" lnSpcReduction="20000"/>
          </a:bodyPr>
          <a:lstStyle>
            <a:lvl1pPr marL="0" indent="0" algn="l" defTabSz="913568" rtl="0" eaLnBrk="1" latinLnBrk="0" hangingPunct="1">
              <a:lnSpc>
                <a:spcPct val="150000"/>
              </a:lnSpc>
              <a:spcBef>
                <a:spcPts val="0"/>
              </a:spcBef>
              <a:buClr>
                <a:srgbClr val="B42E3E"/>
              </a:buClr>
              <a:buFont typeface="Wingdings 3" pitchFamily="18" charset="2"/>
              <a:buChar char=""/>
              <a:defRPr sz="2400" kern="1200">
                <a:solidFill>
                  <a:schemeClr val="tx1">
                    <a:lumMod val="75000"/>
                    <a:lumOff val="25000"/>
                  </a:schemeClr>
                </a:solidFill>
                <a:latin typeface="Arial" pitchFamily="34" charset="0"/>
                <a:ea typeface="+mn-ea"/>
                <a:cs typeface="Arial" pitchFamily="34" charset="0"/>
              </a:defRPr>
            </a:lvl1pPr>
            <a:lvl2pPr marL="0" indent="0" algn="l" defTabSz="913568" rtl="0" eaLnBrk="1" latinLnBrk="0" hangingPunct="1">
              <a:lnSpc>
                <a:spcPct val="150000"/>
              </a:lnSpc>
              <a:spcBef>
                <a:spcPts val="0"/>
              </a:spcBef>
              <a:buClr>
                <a:srgbClr val="B42E3E"/>
              </a:buClr>
              <a:buFont typeface="Wingdings 3" pitchFamily="18" charset="2"/>
              <a:buNone/>
              <a:defRPr sz="2000" kern="1200">
                <a:solidFill>
                  <a:schemeClr val="tx1">
                    <a:lumMod val="75000"/>
                    <a:lumOff val="25000"/>
                  </a:schemeClr>
                </a:solidFill>
                <a:latin typeface="Arial" pitchFamily="34" charset="0"/>
                <a:ea typeface="+mn-ea"/>
                <a:cs typeface="Arial" pitchFamily="34" charset="0"/>
              </a:defRPr>
            </a:lvl2pPr>
            <a:lvl3pPr marL="0" indent="0" algn="l" defTabSz="913568"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3pPr>
            <a:lvl4pPr marL="0" indent="0" algn="l" defTabSz="913568"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4pPr>
            <a:lvl5pPr marL="0" indent="0" algn="l" defTabSz="913568" rtl="0" eaLnBrk="1" latinLnBrk="0" hangingPunct="1">
              <a:lnSpc>
                <a:spcPct val="150000"/>
              </a:lnSpc>
              <a:spcBef>
                <a:spcPts val="0"/>
              </a:spcBef>
              <a:buClr>
                <a:srgbClr val="B42E3E"/>
              </a:buClr>
              <a:buFont typeface="Wingdings 3" pitchFamily="18" charset="2"/>
              <a:buNone/>
              <a:defRPr sz="1600" kern="1200">
                <a:solidFill>
                  <a:schemeClr val="tx1">
                    <a:lumMod val="75000"/>
                    <a:lumOff val="25000"/>
                  </a:schemeClr>
                </a:solidFill>
                <a:latin typeface="Arial" pitchFamily="34" charset="0"/>
                <a:ea typeface="+mn-ea"/>
                <a:cs typeface="Arial" pitchFamily="34" charset="0"/>
              </a:defRPr>
            </a:lvl5pPr>
            <a:lvl6pPr marL="2512312"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96"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81"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64"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None/>
            </a:pPr>
            <a:r>
              <a:rPr lang="en-GB" sz="3200" dirty="0"/>
              <a:t>Number of suppliers participating in AEX </a:t>
            </a:r>
            <a:r>
              <a:rPr lang="en-GB" sz="2133" dirty="0"/>
              <a:t> </a:t>
            </a:r>
          </a:p>
          <a:p>
            <a:pPr>
              <a:buFont typeface="Wingdings 3" pitchFamily="18" charset="2"/>
              <a:buNone/>
            </a:pPr>
            <a:r>
              <a:rPr lang="en-GB" sz="3200" dirty="0"/>
              <a:t> </a:t>
            </a:r>
            <a:endParaRPr lang="en-US" sz="3200" dirty="0"/>
          </a:p>
        </p:txBody>
      </p:sp>
    </p:spTree>
    <p:extLst>
      <p:ext uri="{BB962C8B-B14F-4D97-AF65-F5344CB8AC3E}">
        <p14:creationId xmlns:p14="http://schemas.microsoft.com/office/powerpoint/2010/main" val="273063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AF524C84-4299-4C1E-97FE-1E1949A03FFB}"/>
              </a:ext>
            </a:extLst>
          </p:cNvPr>
          <p:cNvSpPr/>
          <p:nvPr/>
        </p:nvSpPr>
        <p:spPr>
          <a:xfrm>
            <a:off x="0" y="1"/>
            <a:ext cx="12192000" cy="685799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endParaRPr>
              <a:solidFill>
                <a:prstClr val="black"/>
              </a:solidFill>
              <a:latin typeface="Calibri"/>
            </a:endParaRPr>
          </a:p>
        </p:txBody>
      </p:sp>
      <p:sp>
        <p:nvSpPr>
          <p:cNvPr id="2" name="Slide Number Placeholder 1">
            <a:extLst>
              <a:ext uri="{FF2B5EF4-FFF2-40B4-BE49-F238E27FC236}">
                <a16:creationId xmlns:a16="http://schemas.microsoft.com/office/drawing/2014/main" id="{8172A0D5-E5AD-430A-B13E-B56188105265}"/>
              </a:ext>
            </a:extLst>
          </p:cNvPr>
          <p:cNvSpPr>
            <a:spLocks noGrp="1"/>
          </p:cNvSpPr>
          <p:nvPr>
            <p:ph type="sldNum" sz="quarter" idx="4"/>
          </p:nvPr>
        </p:nvSpPr>
        <p:spPr/>
        <p:txBody>
          <a:bodyPr/>
          <a:lstStyle/>
          <a:p>
            <a:pPr defTabSz="1219140"/>
            <a:r>
              <a:rPr lang="en-GB" dirty="0"/>
              <a:t>Page </a:t>
            </a:r>
            <a:fld id="{45D3527D-D760-4252-A7F2-B4C9D1C491A7}" type="slidenum">
              <a:rPr lang="en-GB"/>
              <a:pPr defTabSz="1219140"/>
              <a:t>34</a:t>
            </a:fld>
            <a:r>
              <a:rPr lang="en-GB" dirty="0"/>
              <a:t>  </a:t>
            </a:r>
          </a:p>
        </p:txBody>
      </p:sp>
      <p:sp>
        <p:nvSpPr>
          <p:cNvPr id="3" name="TextBox 2">
            <a:extLst>
              <a:ext uri="{FF2B5EF4-FFF2-40B4-BE49-F238E27FC236}">
                <a16:creationId xmlns:a16="http://schemas.microsoft.com/office/drawing/2014/main" id="{FDBE9E8F-A160-479F-8620-3B424C3D1451}"/>
              </a:ext>
            </a:extLst>
          </p:cNvPr>
          <p:cNvSpPr txBox="1"/>
          <p:nvPr/>
        </p:nvSpPr>
        <p:spPr>
          <a:xfrm>
            <a:off x="621323" y="222738"/>
            <a:ext cx="7490901" cy="857917"/>
          </a:xfrm>
          <a:prstGeom prst="rect">
            <a:avLst/>
          </a:prstGeom>
        </p:spPr>
        <p:txBody>
          <a:bodyPr vert="horz" wrap="square" lIns="91440" tIns="45720" rIns="91440" bIns="45720" rtlCol="0">
            <a:noAutofit/>
          </a:bodyPr>
          <a:lstStyle/>
          <a:p>
            <a:pPr defTabSz="914377">
              <a:lnSpc>
                <a:spcPct val="150000"/>
              </a:lnSpc>
              <a:spcBef>
                <a:spcPct val="20000"/>
              </a:spcBef>
              <a:buClr>
                <a:srgbClr val="B42E3E"/>
              </a:buClr>
            </a:pPr>
            <a:r>
              <a:rPr lang="en-GB" sz="3200" dirty="0">
                <a:solidFill>
                  <a:schemeClr val="bg1"/>
                </a:solidFill>
                <a:effectLst>
                  <a:outerShdw blurRad="38100" dist="38100" dir="2700000" algn="tl">
                    <a:srgbClr val="000000">
                      <a:alpha val="43137"/>
                    </a:srgbClr>
                  </a:outerShdw>
                </a:effectLst>
                <a:latin typeface="Arial" pitchFamily="34" charset="0"/>
                <a:cs typeface="Arial" pitchFamily="34" charset="0"/>
              </a:rPr>
              <a:t>Action Exchange: Case study</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a:extLst>
              <a:ext uri="{FF2B5EF4-FFF2-40B4-BE49-F238E27FC236}">
                <a16:creationId xmlns:a16="http://schemas.microsoft.com/office/drawing/2014/main" id="{A58E9892-DACC-4028-BBC0-E739FFEB50D9}"/>
              </a:ext>
            </a:extLst>
          </p:cNvPr>
          <p:cNvSpPr txBox="1"/>
          <p:nvPr/>
        </p:nvSpPr>
        <p:spPr>
          <a:xfrm>
            <a:off x="7494821" y="2697497"/>
            <a:ext cx="4201689" cy="1993256"/>
          </a:xfrm>
          <a:prstGeom prst="rect">
            <a:avLst/>
          </a:prstGeom>
          <a:solidFill>
            <a:srgbClr val="B42E34"/>
          </a:solidFill>
        </p:spPr>
        <p:txBody>
          <a:bodyPr vert="horz" wrap="square" lIns="91440" tIns="45720" rIns="91440" bIns="45720" rtlCol="0">
            <a:noAutofit/>
          </a:bodyPr>
          <a:lstStyle/>
          <a:p>
            <a:pPr defTabSz="914377">
              <a:lnSpc>
                <a:spcPct val="150000"/>
              </a:lnSpc>
              <a:spcBef>
                <a:spcPct val="20000"/>
              </a:spcBef>
              <a:buClr>
                <a:srgbClr val="B42E3E"/>
              </a:buClr>
            </a:pPr>
            <a:r>
              <a:rPr lang="en-GB" sz="2400" dirty="0">
                <a:solidFill>
                  <a:prstClr val="white"/>
                </a:solidFill>
                <a:latin typeface="Arial" pitchFamily="34" charset="0"/>
                <a:cs typeface="Arial" pitchFamily="34" charset="0"/>
              </a:rPr>
              <a:t>Creative Group of Industries</a:t>
            </a:r>
          </a:p>
          <a:p>
            <a:pPr defTabSz="914377">
              <a:lnSpc>
                <a:spcPct val="150000"/>
              </a:lnSpc>
              <a:spcBef>
                <a:spcPct val="20000"/>
              </a:spcBef>
              <a:buClr>
                <a:srgbClr val="B42E3E"/>
              </a:buClr>
            </a:pPr>
            <a:r>
              <a:rPr lang="en-GB" sz="1700" dirty="0">
                <a:solidFill>
                  <a:prstClr val="white"/>
                </a:solidFill>
                <a:latin typeface="Arial" pitchFamily="34" charset="0"/>
                <a:cs typeface="Arial" pitchFamily="34" charset="0"/>
              </a:rPr>
              <a:t>Plastics manufacturer based in India</a:t>
            </a:r>
          </a:p>
          <a:p>
            <a:pPr defTabSz="914377">
              <a:lnSpc>
                <a:spcPct val="150000"/>
              </a:lnSpc>
              <a:spcBef>
                <a:spcPct val="20000"/>
              </a:spcBef>
              <a:buClr>
                <a:srgbClr val="B42E3E"/>
              </a:buClr>
            </a:pPr>
            <a:r>
              <a:rPr lang="en-GB" sz="1700" dirty="0">
                <a:solidFill>
                  <a:prstClr val="white"/>
                </a:solidFill>
                <a:latin typeface="Arial" pitchFamily="34" charset="0"/>
                <a:cs typeface="Arial" pitchFamily="34" charset="0"/>
              </a:rPr>
              <a:t>Requested by Unilever and </a:t>
            </a:r>
            <a:r>
              <a:rPr lang="en-GB" sz="1700" dirty="0" err="1">
                <a:solidFill>
                  <a:prstClr val="white"/>
                </a:solidFill>
                <a:latin typeface="Arial" pitchFamily="34" charset="0"/>
                <a:cs typeface="Arial" pitchFamily="34" charset="0"/>
              </a:rPr>
              <a:t>Wal-mart</a:t>
            </a:r>
            <a:endParaRPr lang="en-US" sz="1700" dirty="0">
              <a:solidFill>
                <a:prstClr val="white"/>
              </a:solidFill>
              <a:latin typeface="Arial" pitchFamily="34" charset="0"/>
              <a:cs typeface="Arial" pitchFamily="34" charset="0"/>
            </a:endParaRPr>
          </a:p>
        </p:txBody>
      </p:sp>
      <p:sp>
        <p:nvSpPr>
          <p:cNvPr id="5" name="TextBox 4">
            <a:extLst>
              <a:ext uri="{FF2B5EF4-FFF2-40B4-BE49-F238E27FC236}">
                <a16:creationId xmlns:a16="http://schemas.microsoft.com/office/drawing/2014/main" id="{138FBA98-527D-4662-A521-138B6954FD22}"/>
              </a:ext>
            </a:extLst>
          </p:cNvPr>
          <p:cNvSpPr txBox="1"/>
          <p:nvPr/>
        </p:nvSpPr>
        <p:spPr>
          <a:xfrm>
            <a:off x="617518" y="1508787"/>
            <a:ext cx="6424551" cy="3258775"/>
          </a:xfrm>
          <a:prstGeom prst="rect">
            <a:avLst/>
          </a:prstGeom>
          <a:gradFill>
            <a:gsLst>
              <a:gs pos="0">
                <a:schemeClr val="tx1"/>
              </a:gs>
              <a:gs pos="51000">
                <a:srgbClr val="696A6D">
                  <a:shade val="67500"/>
                  <a:satMod val="115000"/>
                  <a:alpha val="75000"/>
                  <a:lumMod val="60000"/>
                </a:srgbClr>
              </a:gs>
            </a:gsLst>
            <a:lin ang="13500000" scaled="1"/>
          </a:gradFill>
        </p:spPr>
        <p:txBody>
          <a:bodyPr vert="horz" wrap="square" lIns="91440" tIns="45720" rIns="91440" bIns="45720" rtlCol="0">
            <a:noAutofit/>
          </a:bodyPr>
          <a:lstStyle>
            <a:defPPr>
              <a:defRPr lang="en-US"/>
            </a:defPPr>
            <a:lvl1pPr defTabSz="914377">
              <a:lnSpc>
                <a:spcPct val="150000"/>
              </a:lnSpc>
              <a:spcBef>
                <a:spcPct val="20000"/>
              </a:spcBef>
              <a:buClr>
                <a:srgbClr val="B42E3E"/>
              </a:buClr>
              <a:defRPr sz="1700" b="1">
                <a:solidFill>
                  <a:prstClr val="white"/>
                </a:solidFill>
                <a:effectLst>
                  <a:outerShdw blurRad="38100" dist="38100" dir="2700000" algn="tl">
                    <a:srgbClr val="000000">
                      <a:alpha val="43137"/>
                    </a:srgbClr>
                  </a:outerShdw>
                </a:effectLst>
                <a:latin typeface="Arial" pitchFamily="34" charset="0"/>
                <a:cs typeface="Arial" pitchFamily="34" charset="0"/>
              </a:defRPr>
            </a:lvl1pPr>
          </a:lstStyle>
          <a:p>
            <a:r>
              <a:rPr lang="en-GB" dirty="0"/>
              <a:t>Creative incorporated recommendations from CDP’s action plan into their sustainability goals/business plan and implemented them.</a:t>
            </a:r>
          </a:p>
          <a:p>
            <a:r>
              <a:rPr lang="en-GB" dirty="0"/>
              <a:t>Replaced hydraulic machines with all-electric:</a:t>
            </a:r>
          </a:p>
          <a:p>
            <a:pPr lvl="1"/>
            <a:r>
              <a:rPr lang="en-GB" dirty="0">
                <a:solidFill>
                  <a:schemeClr val="bg1"/>
                </a:solidFill>
              </a:rPr>
              <a:t>50% reduction in energy consumption</a:t>
            </a:r>
          </a:p>
          <a:p>
            <a:pPr lvl="1"/>
            <a:r>
              <a:rPr lang="en-GB" dirty="0">
                <a:solidFill>
                  <a:schemeClr val="bg1"/>
                </a:solidFill>
              </a:rPr>
              <a:t>Investment payback period: 2.5 years</a:t>
            </a:r>
          </a:p>
          <a:p>
            <a:r>
              <a:rPr lang="en-GB" dirty="0"/>
              <a:t>Worked with a CDP recommended solutions provider – Phillips Lighting – to switch all lighting to LED.</a:t>
            </a:r>
            <a:endParaRPr lang="en-US" dirty="0"/>
          </a:p>
        </p:txBody>
      </p:sp>
      <p:sp>
        <p:nvSpPr>
          <p:cNvPr id="6" name="TextBox 5">
            <a:extLst>
              <a:ext uri="{FF2B5EF4-FFF2-40B4-BE49-F238E27FC236}">
                <a16:creationId xmlns:a16="http://schemas.microsoft.com/office/drawing/2014/main" id="{8CCC89AD-9711-42C8-AA3B-8962BDB28618}"/>
              </a:ext>
            </a:extLst>
          </p:cNvPr>
          <p:cNvSpPr txBox="1"/>
          <p:nvPr/>
        </p:nvSpPr>
        <p:spPr>
          <a:xfrm>
            <a:off x="617518" y="4841643"/>
            <a:ext cx="6561551" cy="1761893"/>
          </a:xfrm>
          <a:prstGeom prst="rect">
            <a:avLst/>
          </a:prstGeom>
          <a:gradFill>
            <a:gsLst>
              <a:gs pos="0">
                <a:schemeClr val="tx1"/>
              </a:gs>
              <a:gs pos="51000">
                <a:srgbClr val="696A6D">
                  <a:shade val="67500"/>
                  <a:satMod val="115000"/>
                  <a:alpha val="75000"/>
                  <a:lumMod val="60000"/>
                </a:srgbClr>
              </a:gs>
            </a:gsLst>
            <a:lin ang="13500000" scaled="1"/>
          </a:gradFill>
        </p:spPr>
        <p:txBody>
          <a:bodyPr vert="horz" wrap="square" lIns="91440" tIns="45720" rIns="91440" bIns="45720" rtlCol="0">
            <a:noAutofit/>
          </a:bodyPr>
          <a:lstStyle/>
          <a:p>
            <a:pPr defTabSz="914377">
              <a:lnSpc>
                <a:spcPct val="150000"/>
              </a:lnSpc>
              <a:spcBef>
                <a:spcPct val="20000"/>
              </a:spcBef>
              <a:buClr>
                <a:srgbClr val="B42E3E"/>
              </a:buClr>
            </a:pPr>
            <a:r>
              <a:rPr lang="en-GB" sz="1700" b="1" dirty="0">
                <a:solidFill>
                  <a:prstClr val="white"/>
                </a:solidFill>
                <a:effectLst>
                  <a:outerShdw blurRad="38100" dist="38100" dir="2700000" algn="tl">
                    <a:srgbClr val="000000">
                      <a:alpha val="43137"/>
                    </a:srgbClr>
                  </a:outerShdw>
                </a:effectLst>
                <a:latin typeface="Arial" pitchFamily="34" charset="0"/>
                <a:cs typeface="Arial" pitchFamily="34" charset="0"/>
              </a:rPr>
              <a:t>Potential savings for Creative as a result of AEX</a:t>
            </a:r>
          </a:p>
          <a:p>
            <a:pPr defTabSz="914377">
              <a:lnSpc>
                <a:spcPct val="150000"/>
              </a:lnSpc>
              <a:spcBef>
                <a:spcPct val="20000"/>
              </a:spcBef>
              <a:buClr>
                <a:srgbClr val="B42E3E"/>
              </a:buClr>
            </a:pPr>
            <a:r>
              <a:rPr lang="en-GB" sz="1700" b="1" dirty="0">
                <a:solidFill>
                  <a:prstClr val="white"/>
                </a:solidFill>
                <a:effectLst>
                  <a:outerShdw blurRad="38100" dist="38100" dir="2700000" algn="tl">
                    <a:srgbClr val="000000">
                      <a:alpha val="43137"/>
                    </a:srgbClr>
                  </a:outerShdw>
                </a:effectLst>
                <a:latin typeface="Arial" pitchFamily="34" charset="0"/>
                <a:cs typeface="Arial" pitchFamily="34" charset="0"/>
              </a:rPr>
              <a:t>GHG reductions: 20,000 MtCO</a:t>
            </a:r>
            <a:r>
              <a:rPr lang="en-GB" sz="1700" b="1" baseline="-25000" dirty="0">
                <a:solidFill>
                  <a:prstClr val="white"/>
                </a:solidFill>
                <a:effectLst>
                  <a:outerShdw blurRad="38100" dist="38100" dir="2700000" algn="tl">
                    <a:srgbClr val="000000">
                      <a:alpha val="43137"/>
                    </a:srgbClr>
                  </a:outerShdw>
                </a:effectLst>
                <a:latin typeface="Arial" pitchFamily="34" charset="0"/>
                <a:cs typeface="Arial" pitchFamily="34" charset="0"/>
              </a:rPr>
              <a:t>2</a:t>
            </a:r>
            <a:r>
              <a:rPr lang="en-GB" sz="1700" b="1" dirty="0">
                <a:solidFill>
                  <a:prstClr val="white"/>
                </a:solidFill>
                <a:effectLst>
                  <a:outerShdw blurRad="38100" dist="38100" dir="2700000" algn="tl">
                    <a:srgbClr val="000000">
                      <a:alpha val="43137"/>
                    </a:srgbClr>
                  </a:outerShdw>
                </a:effectLst>
                <a:latin typeface="Arial" pitchFamily="34" charset="0"/>
                <a:cs typeface="Arial" pitchFamily="34" charset="0"/>
              </a:rPr>
              <a:t>e</a:t>
            </a:r>
          </a:p>
          <a:p>
            <a:pPr defTabSz="914377">
              <a:lnSpc>
                <a:spcPct val="150000"/>
              </a:lnSpc>
              <a:spcBef>
                <a:spcPct val="20000"/>
              </a:spcBef>
              <a:buClr>
                <a:srgbClr val="B42E3E"/>
              </a:buClr>
            </a:pPr>
            <a:r>
              <a:rPr lang="en-GB" sz="1700" b="1" dirty="0">
                <a:solidFill>
                  <a:prstClr val="white"/>
                </a:solidFill>
                <a:effectLst>
                  <a:outerShdw blurRad="38100" dist="38100" dir="2700000" algn="tl">
                    <a:srgbClr val="000000">
                      <a:alpha val="43137"/>
                    </a:srgbClr>
                  </a:outerShdw>
                </a:effectLst>
                <a:latin typeface="Arial" pitchFamily="34" charset="0"/>
                <a:cs typeface="Arial" pitchFamily="34" charset="0"/>
              </a:rPr>
              <a:t>Cost: US$2million a year</a:t>
            </a:r>
            <a:endParaRPr lang="en-US" sz="17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descr="Image result for cdp logo disclosure insight action white">
            <a:hlinkClick r:id="rId4"/>
            <a:extLst>
              <a:ext uri="{FF2B5EF4-FFF2-40B4-BE49-F238E27FC236}">
                <a16:creationId xmlns:a16="http://schemas.microsoft.com/office/drawing/2014/main" id="{D2B7BBB1-1F34-4666-8D88-DAD0F5D077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44457" y="288035"/>
            <a:ext cx="1943553" cy="83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12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318" y="1124711"/>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endParaRPr>
              <a:solidFill>
                <a:prstClr val="black"/>
              </a:solidFill>
              <a:latin typeface="Calibri"/>
            </a:endParaRPr>
          </a:p>
        </p:txBody>
      </p:sp>
      <p:sp>
        <p:nvSpPr>
          <p:cNvPr id="3" name="object 3"/>
          <p:cNvSpPr/>
          <p:nvPr/>
        </p:nvSpPr>
        <p:spPr>
          <a:xfrm>
            <a:off x="9744457" y="5817108"/>
            <a:ext cx="1824227" cy="78028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endParaRPr>
              <a:solidFill>
                <a:prstClr val="black"/>
              </a:solidFill>
              <a:latin typeface="Calibri"/>
            </a:endParaRPr>
          </a:p>
        </p:txBody>
      </p:sp>
      <p:sp>
        <p:nvSpPr>
          <p:cNvPr id="4" name="object 4"/>
          <p:cNvSpPr txBox="1"/>
          <p:nvPr/>
        </p:nvSpPr>
        <p:spPr>
          <a:xfrm>
            <a:off x="0" y="0"/>
            <a:ext cx="12192000" cy="6789038"/>
          </a:xfrm>
          <a:prstGeom prst="rect">
            <a:avLst/>
          </a:prstGeom>
        </p:spPr>
        <p:txBody>
          <a:bodyPr vert="horz" wrap="square" lIns="0" tIns="0" rIns="0" bIns="0" rtlCol="0">
            <a:spAutoFit/>
          </a:bodyPr>
          <a:lstStyle/>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marL="744836" defTabSz="914377">
              <a:spcBef>
                <a:spcPts val="1145"/>
              </a:spcBef>
            </a:pPr>
            <a:r>
              <a:rPr sz="1600" b="1" spc="-5" dirty="0">
                <a:solidFill>
                  <a:srgbClr val="B42D3D"/>
                </a:solidFill>
                <a:latin typeface="Arial"/>
                <a:cs typeface="Arial"/>
                <a:hlinkClick r:id="rId4"/>
              </a:rPr>
              <a:t>www.cdp.net</a:t>
            </a:r>
            <a:r>
              <a:rPr sz="1600" b="1" spc="-5" dirty="0">
                <a:solidFill>
                  <a:srgbClr val="B42D3D"/>
                </a:solidFill>
                <a:latin typeface="Arial"/>
                <a:cs typeface="Arial"/>
              </a:rPr>
              <a:t> |</a:t>
            </a:r>
            <a:r>
              <a:rPr sz="1600" b="1" spc="-80" dirty="0">
                <a:solidFill>
                  <a:srgbClr val="B42D3D"/>
                </a:solidFill>
                <a:latin typeface="Arial"/>
                <a:cs typeface="Arial"/>
              </a:rPr>
              <a:t> </a:t>
            </a:r>
            <a:r>
              <a:rPr sz="1600" b="1" spc="-5" dirty="0">
                <a:solidFill>
                  <a:srgbClr val="B42D3D"/>
                </a:solidFill>
                <a:latin typeface="Arial"/>
                <a:cs typeface="Arial"/>
              </a:rPr>
              <a:t>@CDP</a:t>
            </a:r>
            <a:endParaRPr sz="1600">
              <a:solidFill>
                <a:prstClr val="black"/>
              </a:solidFill>
              <a:latin typeface="Arial"/>
              <a:cs typeface="Arial"/>
            </a:endParaRPr>
          </a:p>
        </p:txBody>
      </p:sp>
      <p:sp>
        <p:nvSpPr>
          <p:cNvPr id="5" name="object 5"/>
          <p:cNvSpPr/>
          <p:nvPr/>
        </p:nvSpPr>
        <p:spPr>
          <a:xfrm>
            <a:off x="6437377" y="5637276"/>
            <a:ext cx="5131435" cy="0"/>
          </a:xfrm>
          <a:custGeom>
            <a:avLst/>
            <a:gdLst/>
            <a:ahLst/>
            <a:cxnLst/>
            <a:rect l="l" t="t" r="r" b="b"/>
            <a:pathLst>
              <a:path w="5131434">
                <a:moveTo>
                  <a:pt x="0" y="0"/>
                </a:moveTo>
                <a:lnTo>
                  <a:pt x="5131308" y="0"/>
                </a:lnTo>
              </a:path>
            </a:pathLst>
          </a:custGeom>
          <a:ln w="12192">
            <a:solidFill>
              <a:srgbClr val="ACAEA6"/>
            </a:solidFill>
          </a:ln>
        </p:spPr>
        <p:txBody>
          <a:bodyPr wrap="square" lIns="0" tIns="0" rIns="0" bIns="0" rtlCol="0"/>
          <a:lstStyle/>
          <a:p>
            <a:pPr defTabSz="914377"/>
            <a:endParaRPr>
              <a:solidFill>
                <a:prstClr val="black"/>
              </a:solidFill>
              <a:latin typeface="Calibri"/>
            </a:endParaRPr>
          </a:p>
        </p:txBody>
      </p:sp>
      <p:pic>
        <p:nvPicPr>
          <p:cNvPr id="12" name="Picture 11">
            <a:extLst>
              <a:ext uri="{FF2B5EF4-FFF2-40B4-BE49-F238E27FC236}">
                <a16:creationId xmlns:a16="http://schemas.microsoft.com/office/drawing/2014/main" id="{7461A470-68FA-45F5-9806-4C2F0E00A1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7" name="object 7"/>
          <p:cNvSpPr/>
          <p:nvPr/>
        </p:nvSpPr>
        <p:spPr>
          <a:xfrm>
            <a:off x="0" y="2364546"/>
            <a:ext cx="7536160" cy="2714219"/>
          </a:xfrm>
          <a:custGeom>
            <a:avLst/>
            <a:gdLst/>
            <a:ahLst/>
            <a:cxnLst/>
            <a:rect l="l" t="t" r="r" b="b"/>
            <a:pathLst>
              <a:path w="6437630" h="3790315">
                <a:moveTo>
                  <a:pt x="0" y="3790188"/>
                </a:moveTo>
                <a:lnTo>
                  <a:pt x="6437376" y="3790188"/>
                </a:lnTo>
                <a:lnTo>
                  <a:pt x="6437376" y="0"/>
                </a:lnTo>
                <a:lnTo>
                  <a:pt x="0" y="0"/>
                </a:lnTo>
                <a:lnTo>
                  <a:pt x="0" y="3790188"/>
                </a:lnTo>
                <a:close/>
              </a:path>
            </a:pathLst>
          </a:custGeom>
          <a:solidFill>
            <a:schemeClr val="tx1">
              <a:lumMod val="65000"/>
              <a:lumOff val="3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a:solidFill>
                <a:schemeClr val="lt1"/>
              </a:solidFill>
            </a:endParaRPr>
          </a:p>
        </p:txBody>
      </p:sp>
      <p:sp>
        <p:nvSpPr>
          <p:cNvPr id="9" name="object 9"/>
          <p:cNvSpPr txBox="1">
            <a:spLocks noGrp="1"/>
          </p:cNvSpPr>
          <p:nvPr>
            <p:ph type="title"/>
          </p:nvPr>
        </p:nvSpPr>
        <p:spPr>
          <a:xfrm>
            <a:off x="143339" y="2349852"/>
            <a:ext cx="6912768" cy="2708434"/>
          </a:xfrm>
          <a:prstGeom prst="rect">
            <a:avLst/>
          </a:prstGeom>
        </p:spPr>
        <p:txBody>
          <a:bodyPr vert="horz" wrap="square" lIns="0" tIns="0" rIns="0" bIns="0" rtlCol="0" anchor="ctr">
            <a:spAutoFit/>
          </a:bodyPr>
          <a:lstStyle/>
          <a:p>
            <a:pPr marL="12700"/>
            <a:r>
              <a:rPr lang="en-GB" sz="3600" b="1" spc="20" dirty="0">
                <a:solidFill>
                  <a:srgbClr val="FFFFFF"/>
                </a:solidFill>
              </a:rPr>
              <a:t>Any questions?</a:t>
            </a:r>
            <a:br>
              <a:rPr lang="en-GB" sz="3600" b="1" spc="20" dirty="0">
                <a:solidFill>
                  <a:srgbClr val="FFFFFF"/>
                </a:solidFill>
              </a:rPr>
            </a:br>
            <a:br>
              <a:rPr lang="en-GB" sz="3600" b="1" spc="20" dirty="0">
                <a:solidFill>
                  <a:srgbClr val="FFFFFF"/>
                </a:solidFill>
              </a:rPr>
            </a:br>
            <a:r>
              <a:rPr lang="en-GB" sz="3600" b="1" spc="20" dirty="0">
                <a:solidFill>
                  <a:srgbClr val="FFFFFF"/>
                </a:solidFill>
              </a:rPr>
              <a:t>Thank you!</a:t>
            </a:r>
            <a:br>
              <a:rPr lang="en-GB" sz="3600" b="1" spc="20" dirty="0">
                <a:solidFill>
                  <a:srgbClr val="FFFFFF"/>
                </a:solidFill>
              </a:rPr>
            </a:br>
            <a:br>
              <a:rPr lang="en-GB" sz="3600" b="1" spc="20" dirty="0">
                <a:solidFill>
                  <a:srgbClr val="FFFFFF"/>
                </a:solidFill>
              </a:rPr>
            </a:br>
            <a:r>
              <a:rPr lang="en-GB" sz="1600" b="1" spc="20" dirty="0">
                <a:solidFill>
                  <a:srgbClr val="FFFFFF"/>
                </a:solidFill>
              </a:rPr>
              <a:t>Kate Redington </a:t>
            </a:r>
            <a:br>
              <a:rPr lang="en-GB" sz="1600" b="1" spc="20" dirty="0">
                <a:solidFill>
                  <a:srgbClr val="FFFFFF"/>
                </a:solidFill>
              </a:rPr>
            </a:br>
            <a:r>
              <a:rPr lang="en-GB" sz="1600" b="1" spc="20" dirty="0">
                <a:solidFill>
                  <a:srgbClr val="FFFFFF"/>
                </a:solidFill>
                <a:hlinkClick r:id="rId6"/>
              </a:rPr>
              <a:t>kate.redington@cdp.net</a:t>
            </a:r>
            <a:r>
              <a:rPr lang="en-GB" sz="1600" b="1" spc="20" dirty="0">
                <a:solidFill>
                  <a:srgbClr val="FFFFFF"/>
                </a:solidFill>
              </a:rPr>
              <a:t> </a:t>
            </a:r>
            <a:endParaRPr sz="1600" dirty="0"/>
          </a:p>
        </p:txBody>
      </p:sp>
      <p:pic>
        <p:nvPicPr>
          <p:cNvPr id="10" name="Picture 2" descr="Image result for cdp logo disclosure insight action white">
            <a:hlinkClick r:id="rId7"/>
            <a:extLst>
              <a:ext uri="{FF2B5EF4-FFF2-40B4-BE49-F238E27FC236}">
                <a16:creationId xmlns:a16="http://schemas.microsoft.com/office/drawing/2014/main" id="{5EE2753E-A088-43E7-AA92-33BD1AA9968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22714" y="297179"/>
            <a:ext cx="1943553" cy="83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5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7A4DB-9C1A-446E-B44C-5047190A28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Rectangle 5"/>
          <p:cNvSpPr/>
          <p:nvPr/>
        </p:nvSpPr>
        <p:spPr>
          <a:xfrm>
            <a:off x="0" y="0"/>
            <a:ext cx="12192000" cy="6858000"/>
          </a:xfrm>
          <a:prstGeom prst="rect">
            <a:avLst/>
          </a:prstGeom>
          <a:solidFill>
            <a:schemeClr val="tx1">
              <a:lumMod val="65000"/>
              <a:lumOff val="3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id="{B730FC6A-2F7D-452B-B60B-C9548B63B3E5}"/>
              </a:ext>
            </a:extLst>
          </p:cNvPr>
          <p:cNvSpPr txBox="1">
            <a:spLocks/>
          </p:cNvSpPr>
          <p:nvPr/>
        </p:nvSpPr>
        <p:spPr>
          <a:xfrm>
            <a:off x="432725" y="228640"/>
            <a:ext cx="12192000" cy="1056117"/>
          </a:xfrm>
          <a:prstGeom prst="rect">
            <a:avLst/>
          </a:prstGeom>
        </p:spPr>
        <p:txBody>
          <a:bodyPr vert="horz" lIns="121811" tIns="60900" rIns="121811" bIns="60900" rtlCol="0" anchor="ctr">
            <a:normAutofit/>
          </a:bodyPr>
          <a:lstStyle>
            <a:lvl1pPr algn="l" defTabSz="913568" rtl="0" eaLnBrk="1" latinLnBrk="0" hangingPunct="1">
              <a:spcBef>
                <a:spcPct val="0"/>
              </a:spcBef>
              <a:buNone/>
              <a:defRPr sz="3200" kern="1200">
                <a:solidFill>
                  <a:srgbClr val="B42E3E"/>
                </a:solidFill>
                <a:latin typeface="Arial" pitchFamily="34" charset="0"/>
                <a:ea typeface="+mj-ea"/>
                <a:cs typeface="Arial" pitchFamily="34" charset="0"/>
              </a:defRPr>
            </a:lvl1pPr>
          </a:lstStyle>
          <a:p>
            <a:r>
              <a:rPr lang="en-US" sz="3867" b="1" dirty="0">
                <a:solidFill>
                  <a:schemeClr val="bg1"/>
                </a:solidFill>
              </a:rPr>
              <a:t>Private equity pays attention</a:t>
            </a:r>
          </a:p>
        </p:txBody>
      </p:sp>
      <p:pic>
        <p:nvPicPr>
          <p:cNvPr id="8" name="Picture 7">
            <a:extLst>
              <a:ext uri="{FF2B5EF4-FFF2-40B4-BE49-F238E27FC236}">
                <a16:creationId xmlns:a16="http://schemas.microsoft.com/office/drawing/2014/main" id="{C27C19EA-4AB8-47BB-9C46-0EF27EA89A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2689" y="296441"/>
            <a:ext cx="1943704" cy="836804"/>
          </a:xfrm>
          <a:prstGeom prst="rect">
            <a:avLst/>
          </a:prstGeom>
        </p:spPr>
      </p:pic>
      <p:pic>
        <p:nvPicPr>
          <p:cNvPr id="15" name="Picture 14">
            <a:extLst>
              <a:ext uri="{FF2B5EF4-FFF2-40B4-BE49-F238E27FC236}">
                <a16:creationId xmlns:a16="http://schemas.microsoft.com/office/drawing/2014/main" id="{C7F70C69-3D32-42EC-BC2E-3FAA5C56F96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54015" y="2541032"/>
            <a:ext cx="1937127" cy="2304272"/>
          </a:xfrm>
          <a:prstGeom prst="rect">
            <a:avLst/>
          </a:prstGeom>
        </p:spPr>
      </p:pic>
      <p:sp>
        <p:nvSpPr>
          <p:cNvPr id="18" name="Text Placeholder 3">
            <a:extLst>
              <a:ext uri="{FF2B5EF4-FFF2-40B4-BE49-F238E27FC236}">
                <a16:creationId xmlns:a16="http://schemas.microsoft.com/office/drawing/2014/main" id="{2B67876D-F982-4EFD-A621-30EC1AE8A238}"/>
              </a:ext>
            </a:extLst>
          </p:cNvPr>
          <p:cNvSpPr txBox="1">
            <a:spLocks/>
          </p:cNvSpPr>
          <p:nvPr/>
        </p:nvSpPr>
        <p:spPr>
          <a:xfrm>
            <a:off x="7915384" y="4960419"/>
            <a:ext cx="4614387" cy="1019339"/>
          </a:xfrm>
          <a:prstGeom prst="rect">
            <a:avLst/>
          </a:prstGeom>
        </p:spPr>
        <p:txBody>
          <a:bodyPr>
            <a:noAutofit/>
          </a:bodyPr>
          <a:lstStyle>
            <a:lvl1pPr marL="0" indent="0" algn="l" defTabSz="913568" rtl="0" eaLnBrk="1" latinLnBrk="0" hangingPunct="1">
              <a:lnSpc>
                <a:spcPct val="150000"/>
              </a:lnSpc>
              <a:spcBef>
                <a:spcPts val="0"/>
              </a:spcBef>
              <a:buClr>
                <a:srgbClr val="B42E3E"/>
              </a:buClr>
              <a:buFont typeface="Wingdings 3" pitchFamily="18" charset="2"/>
              <a:buNone/>
              <a:defRPr sz="2800" kern="1200">
                <a:solidFill>
                  <a:schemeClr val="tx1">
                    <a:lumMod val="75000"/>
                    <a:lumOff val="25000"/>
                  </a:schemeClr>
                </a:solidFill>
                <a:latin typeface="Arial" pitchFamily="34" charset="0"/>
                <a:ea typeface="+mn-ea"/>
                <a:cs typeface="Arial" pitchFamily="34" charset="0"/>
              </a:defRPr>
            </a:lvl1pPr>
            <a:lvl2pPr marL="0" indent="0" algn="l" defTabSz="913568"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2pPr>
            <a:lvl3pPr marL="0" indent="0" algn="l" defTabSz="913568" rtl="0" eaLnBrk="1" latinLnBrk="0" hangingPunct="1">
              <a:lnSpc>
                <a:spcPct val="150000"/>
              </a:lnSpc>
              <a:spcBef>
                <a:spcPts val="0"/>
              </a:spcBef>
              <a:buClr>
                <a:srgbClr val="B42E3E"/>
              </a:buClr>
              <a:buFont typeface="Wingdings 3" pitchFamily="18" charset="2"/>
              <a:buNone/>
              <a:defRPr sz="2000" kern="1200">
                <a:solidFill>
                  <a:schemeClr val="tx1">
                    <a:lumMod val="75000"/>
                    <a:lumOff val="25000"/>
                  </a:schemeClr>
                </a:solidFill>
                <a:latin typeface="Arial" pitchFamily="34" charset="0"/>
                <a:ea typeface="+mn-ea"/>
                <a:cs typeface="Arial" pitchFamily="34" charset="0"/>
              </a:defRPr>
            </a:lvl3pPr>
            <a:lvl4pPr marL="0" indent="0" algn="l" defTabSz="913568"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4pPr>
            <a:lvl5pPr marL="0" indent="0" algn="l" defTabSz="913568" rtl="0" eaLnBrk="1" latinLnBrk="0" hangingPunct="1">
              <a:lnSpc>
                <a:spcPct val="150000"/>
              </a:lnSpc>
              <a:spcBef>
                <a:spcPts val="0"/>
              </a:spcBef>
              <a:buClr>
                <a:srgbClr val="B42E3E"/>
              </a:buClr>
              <a:buFont typeface="Wingdings 3" pitchFamily="18" charset="2"/>
              <a:buNone/>
              <a:defRPr sz="1600" kern="1200">
                <a:solidFill>
                  <a:schemeClr val="tx1">
                    <a:lumMod val="75000"/>
                    <a:lumOff val="25000"/>
                  </a:schemeClr>
                </a:solidFill>
                <a:latin typeface="Arial" pitchFamily="34" charset="0"/>
                <a:ea typeface="+mn-ea"/>
                <a:cs typeface="Arial" pitchFamily="34" charset="0"/>
              </a:defRPr>
            </a:lvl5pPr>
            <a:lvl6pPr marL="2512312"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96"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81"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64"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8030"/>
            <a:r>
              <a:rPr lang="en-GB" sz="1600" b="1" dirty="0">
                <a:solidFill>
                  <a:prstClr val="white"/>
                </a:solidFill>
              </a:rPr>
              <a:t>Adam Black</a:t>
            </a:r>
            <a:endParaRPr lang="en-US" sz="1600" b="1" dirty="0">
              <a:solidFill>
                <a:prstClr val="white"/>
              </a:solidFill>
            </a:endParaRPr>
          </a:p>
          <a:p>
            <a:pPr algn="ctr" defTabSz="1218030"/>
            <a:r>
              <a:rPr lang="en-GB" sz="1600" dirty="0">
                <a:solidFill>
                  <a:prstClr val="white"/>
                </a:solidFill>
              </a:rPr>
              <a:t>Head of ESG &amp; Sustainability</a:t>
            </a:r>
          </a:p>
          <a:p>
            <a:pPr algn="ctr" defTabSz="1218030"/>
            <a:r>
              <a:rPr lang="en-GB" sz="1600" dirty="0" err="1">
                <a:solidFill>
                  <a:prstClr val="white"/>
                </a:solidFill>
              </a:rPr>
              <a:t>Coller</a:t>
            </a:r>
            <a:r>
              <a:rPr lang="en-GB" sz="1600" dirty="0">
                <a:solidFill>
                  <a:prstClr val="white"/>
                </a:solidFill>
              </a:rPr>
              <a:t> Capital</a:t>
            </a:r>
            <a:endParaRPr lang="en-US" sz="1600" dirty="0">
              <a:solidFill>
                <a:prstClr val="white"/>
              </a:solidFill>
            </a:endParaRPr>
          </a:p>
        </p:txBody>
      </p:sp>
      <p:sp>
        <p:nvSpPr>
          <p:cNvPr id="20" name="object 10">
            <a:extLst>
              <a:ext uri="{FF2B5EF4-FFF2-40B4-BE49-F238E27FC236}">
                <a16:creationId xmlns:a16="http://schemas.microsoft.com/office/drawing/2014/main" id="{B6DC51F5-EC52-4315-B4A5-2E453964196D}"/>
              </a:ext>
            </a:extLst>
          </p:cNvPr>
          <p:cNvSpPr txBox="1"/>
          <p:nvPr/>
        </p:nvSpPr>
        <p:spPr>
          <a:xfrm>
            <a:off x="424795" y="932724"/>
            <a:ext cx="7490589" cy="3179333"/>
          </a:xfrm>
          <a:prstGeom prst="rect">
            <a:avLst/>
          </a:prstGeom>
        </p:spPr>
        <p:txBody>
          <a:bodyPr vert="horz" wrap="square" lIns="0" tIns="199391" rIns="0" bIns="0" rtlCol="0">
            <a:spAutoFit/>
          </a:bodyPr>
          <a:lstStyle/>
          <a:p>
            <a:pPr marL="92072" defTabSz="914377">
              <a:spcBef>
                <a:spcPts val="1571"/>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a:p>
            <a:pPr marL="92072" marR="267328" defTabSz="914377">
              <a:lnSpc>
                <a:spcPct val="101000"/>
              </a:lnSpc>
              <a:spcBef>
                <a:spcPts val="20"/>
              </a:spcBef>
              <a:defRPr/>
            </a:pPr>
            <a:r>
              <a:rPr lang="en-GB" sz="2667" b="1" spc="11" dirty="0">
                <a:solidFill>
                  <a:srgbClr val="FFFFFF"/>
                </a:solidFill>
                <a:latin typeface="Arial"/>
                <a:cs typeface="Arial"/>
              </a:rPr>
              <a:t>In the last ten years we've seen a huge growth of interest in climate change and focus on the supply chain forms part of that. It has to</a:t>
            </a:r>
          </a:p>
          <a:p>
            <a:pPr marL="92072" marR="267328" algn="r" defTabSz="914377">
              <a:lnSpc>
                <a:spcPct val="101000"/>
              </a:lnSpc>
              <a:spcBef>
                <a:spcPts val="20"/>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p:txBody>
      </p:sp>
      <p:sp>
        <p:nvSpPr>
          <p:cNvPr id="21" name="object 10">
            <a:extLst>
              <a:ext uri="{FF2B5EF4-FFF2-40B4-BE49-F238E27FC236}">
                <a16:creationId xmlns:a16="http://schemas.microsoft.com/office/drawing/2014/main" id="{788F6F50-9AFB-42EC-A77E-274F0CD299AA}"/>
              </a:ext>
            </a:extLst>
          </p:cNvPr>
          <p:cNvSpPr txBox="1"/>
          <p:nvPr/>
        </p:nvSpPr>
        <p:spPr>
          <a:xfrm>
            <a:off x="333603" y="4101076"/>
            <a:ext cx="7490589" cy="2515946"/>
          </a:xfrm>
          <a:prstGeom prst="rect">
            <a:avLst/>
          </a:prstGeom>
        </p:spPr>
        <p:txBody>
          <a:bodyPr vert="horz" wrap="square" lIns="0" tIns="199391" rIns="0" bIns="0" rtlCol="0">
            <a:spAutoFit/>
          </a:bodyPr>
          <a:lstStyle/>
          <a:p>
            <a:pPr marL="92072" defTabSz="914377">
              <a:spcBef>
                <a:spcPts val="1571"/>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a:p>
            <a:pPr marL="92072" marR="267328" defTabSz="914377">
              <a:lnSpc>
                <a:spcPct val="101000"/>
              </a:lnSpc>
              <a:spcBef>
                <a:spcPts val="20"/>
              </a:spcBef>
              <a:defRPr/>
            </a:pPr>
            <a:r>
              <a:rPr lang="en-US" sz="3200" b="1" spc="11" dirty="0">
                <a:solidFill>
                  <a:srgbClr val="FFFFFF"/>
                </a:solidFill>
                <a:latin typeface="Arial"/>
                <a:cs typeface="Arial"/>
              </a:rPr>
              <a:t>No longer can we just ignore the supply chain</a:t>
            </a:r>
          </a:p>
          <a:p>
            <a:pPr marL="92072" marR="267328" algn="r" defTabSz="914377">
              <a:lnSpc>
                <a:spcPct val="101000"/>
              </a:lnSpc>
              <a:spcBef>
                <a:spcPts val="20"/>
              </a:spcBef>
              <a:defRPr/>
            </a:pPr>
            <a:r>
              <a:rPr sz="4267" b="1" spc="5" dirty="0">
                <a:solidFill>
                  <a:srgbClr val="FFFFFF"/>
                </a:solidFill>
                <a:latin typeface="Wingdings 3"/>
                <a:cs typeface="Wingdings 3"/>
              </a:rPr>
              <a:t></a:t>
            </a:r>
            <a:endParaRPr sz="4267" b="1" dirty="0">
              <a:solidFill>
                <a:prstClr val="black"/>
              </a:solidFill>
              <a:latin typeface="Wingdings 3"/>
              <a:cs typeface="Wingdings 3"/>
            </a:endParaRPr>
          </a:p>
        </p:txBody>
      </p:sp>
    </p:spTree>
    <p:extLst>
      <p:ext uri="{BB962C8B-B14F-4D97-AF65-F5344CB8AC3E}">
        <p14:creationId xmlns:p14="http://schemas.microsoft.com/office/powerpoint/2010/main" val="5305710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37B9D3-3CA8-433E-AF1D-A11FE01CD439}"/>
              </a:ext>
            </a:extLst>
          </p:cNvPr>
          <p:cNvPicPr>
            <a:picLocks noChangeAspect="1"/>
          </p:cNvPicPr>
          <p:nvPr/>
        </p:nvPicPr>
        <p:blipFill>
          <a:blip r:embed="rId3"/>
          <a:stretch>
            <a:fillRect/>
          </a:stretch>
        </p:blipFill>
        <p:spPr>
          <a:xfrm>
            <a:off x="0" y="-1"/>
            <a:ext cx="12325611" cy="6958633"/>
          </a:xfrm>
          <a:prstGeom prst="rect">
            <a:avLst/>
          </a:prstGeom>
        </p:spPr>
      </p:pic>
      <p:pic>
        <p:nvPicPr>
          <p:cNvPr id="6" name="Picture 5">
            <a:extLst>
              <a:ext uri="{FF2B5EF4-FFF2-40B4-BE49-F238E27FC236}">
                <a16:creationId xmlns:a16="http://schemas.microsoft.com/office/drawing/2014/main" id="{582457CC-D732-4DBF-9573-7C6723FE9C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73087" y="130971"/>
            <a:ext cx="2518913" cy="1383103"/>
          </a:xfrm>
          <a:prstGeom prst="rect">
            <a:avLst/>
          </a:prstGeom>
        </p:spPr>
      </p:pic>
      <p:pic>
        <p:nvPicPr>
          <p:cNvPr id="5" name="Picture 2" descr="Image result for cdp logo disclosure insight action white">
            <a:hlinkClick r:id="rId5"/>
            <a:extLst>
              <a:ext uri="{FF2B5EF4-FFF2-40B4-BE49-F238E27FC236}">
                <a16:creationId xmlns:a16="http://schemas.microsoft.com/office/drawing/2014/main" id="{C222A0DC-5614-4526-B2B5-32C9B33BC7B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16860" y="275614"/>
            <a:ext cx="1954502" cy="8413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26BA241-F6A4-44DE-A45B-C9959518A8EC}"/>
              </a:ext>
            </a:extLst>
          </p:cNvPr>
          <p:cNvSpPr txBox="1"/>
          <p:nvPr/>
        </p:nvSpPr>
        <p:spPr>
          <a:xfrm>
            <a:off x="609602" y="6117404"/>
            <a:ext cx="4560712" cy="463144"/>
          </a:xfrm>
          <a:prstGeom prst="rect">
            <a:avLst/>
          </a:prstGeom>
          <a:solidFill>
            <a:schemeClr val="accent1">
              <a:lumMod val="75000"/>
            </a:schemeClr>
          </a:solidFill>
        </p:spPr>
        <p:txBody>
          <a:bodyPr vert="horz" wrap="square" lIns="121920" tIns="60960" rIns="121920" bIns="60960" rtlCol="0">
            <a:noAutofit/>
          </a:bodyPr>
          <a:lstStyle/>
          <a:p>
            <a:pPr defTabSz="1219170">
              <a:lnSpc>
                <a:spcPct val="150000"/>
              </a:lnSpc>
              <a:spcBef>
                <a:spcPct val="20000"/>
              </a:spcBef>
              <a:buClr>
                <a:srgbClr val="B42E3E"/>
              </a:buClr>
            </a:pPr>
            <a:r>
              <a:rPr lang="de-DE" sz="1333" dirty="0">
                <a:solidFill>
                  <a:schemeClr val="bg1">
                    <a:lumMod val="85000"/>
                  </a:schemeClr>
                </a:solidFill>
                <a:latin typeface="HelveticaNeueLT Pro 53 Ex" panose="020B0807040502030204" pitchFamily="34" charset="0"/>
                <a:cs typeface="Arial" pitchFamily="34" charset="0"/>
              </a:rPr>
              <a:t>Source: CDP Reporter Services Analytics</a:t>
            </a:r>
            <a:endParaRPr lang="en-GB" sz="1333" dirty="0">
              <a:solidFill>
                <a:schemeClr val="bg1">
                  <a:lumMod val="85000"/>
                </a:schemeClr>
              </a:solidFill>
              <a:latin typeface="HelveticaNeueLT Pro 53 Ex" panose="020B0807040502030204" pitchFamily="34" charset="0"/>
              <a:cs typeface="Arial" pitchFamily="34" charset="0"/>
            </a:endParaRPr>
          </a:p>
        </p:txBody>
      </p:sp>
    </p:spTree>
    <p:extLst>
      <p:ext uri="{BB962C8B-B14F-4D97-AF65-F5344CB8AC3E}">
        <p14:creationId xmlns:p14="http://schemas.microsoft.com/office/powerpoint/2010/main" val="286073615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318" y="1124711"/>
            <a:ext cx="10945495" cy="0"/>
          </a:xfrm>
          <a:custGeom>
            <a:avLst/>
            <a:gdLst/>
            <a:ahLst/>
            <a:cxnLst/>
            <a:rect l="l" t="t" r="r" b="b"/>
            <a:pathLst>
              <a:path w="10945495">
                <a:moveTo>
                  <a:pt x="0" y="0"/>
                </a:moveTo>
                <a:lnTo>
                  <a:pt x="10945367" y="0"/>
                </a:lnTo>
              </a:path>
            </a:pathLst>
          </a:custGeom>
          <a:ln w="12192">
            <a:solidFill>
              <a:srgbClr val="ACAEA6"/>
            </a:solidFill>
          </a:ln>
        </p:spPr>
        <p:txBody>
          <a:bodyPr wrap="square" lIns="0" tIns="0" rIns="0" bIns="0" rtlCol="0"/>
          <a:lstStyle/>
          <a:p>
            <a:pPr defTabSz="914377"/>
            <a:endParaRPr>
              <a:solidFill>
                <a:prstClr val="black"/>
              </a:solidFill>
              <a:latin typeface="Calibri"/>
            </a:endParaRPr>
          </a:p>
        </p:txBody>
      </p:sp>
      <p:sp>
        <p:nvSpPr>
          <p:cNvPr id="3" name="object 3"/>
          <p:cNvSpPr/>
          <p:nvPr/>
        </p:nvSpPr>
        <p:spPr>
          <a:xfrm>
            <a:off x="9744457" y="5817108"/>
            <a:ext cx="1824227" cy="78028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377"/>
            <a:endParaRPr>
              <a:solidFill>
                <a:prstClr val="black"/>
              </a:solidFill>
              <a:latin typeface="Calibri"/>
            </a:endParaRPr>
          </a:p>
        </p:txBody>
      </p:sp>
      <p:sp>
        <p:nvSpPr>
          <p:cNvPr id="4" name="object 4"/>
          <p:cNvSpPr txBox="1"/>
          <p:nvPr/>
        </p:nvSpPr>
        <p:spPr>
          <a:xfrm>
            <a:off x="0" y="0"/>
            <a:ext cx="12192000" cy="6789038"/>
          </a:xfrm>
          <a:prstGeom prst="rect">
            <a:avLst/>
          </a:prstGeom>
        </p:spPr>
        <p:txBody>
          <a:bodyPr vert="horz" wrap="square" lIns="0" tIns="0" rIns="0" bIns="0" rtlCol="0">
            <a:spAutoFit/>
          </a:bodyPr>
          <a:lstStyle/>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defTabSz="914377"/>
            <a:endParaRPr sz="1600">
              <a:solidFill>
                <a:prstClr val="black"/>
              </a:solidFill>
              <a:latin typeface="Times New Roman"/>
              <a:cs typeface="Times New Roman"/>
            </a:endParaRPr>
          </a:p>
          <a:p>
            <a:pPr marL="744836" defTabSz="914377">
              <a:spcBef>
                <a:spcPts val="1145"/>
              </a:spcBef>
            </a:pPr>
            <a:r>
              <a:rPr sz="1600" b="1" spc="-5" dirty="0">
                <a:solidFill>
                  <a:srgbClr val="B42D3D"/>
                </a:solidFill>
                <a:latin typeface="Arial"/>
                <a:cs typeface="Arial"/>
                <a:hlinkClick r:id="rId4"/>
              </a:rPr>
              <a:t>www.cdp.net</a:t>
            </a:r>
            <a:r>
              <a:rPr sz="1600" b="1" spc="-5" dirty="0">
                <a:solidFill>
                  <a:srgbClr val="B42D3D"/>
                </a:solidFill>
                <a:latin typeface="Arial"/>
                <a:cs typeface="Arial"/>
              </a:rPr>
              <a:t> |</a:t>
            </a:r>
            <a:r>
              <a:rPr sz="1600" b="1" spc="-80" dirty="0">
                <a:solidFill>
                  <a:srgbClr val="B42D3D"/>
                </a:solidFill>
                <a:latin typeface="Arial"/>
                <a:cs typeface="Arial"/>
              </a:rPr>
              <a:t> </a:t>
            </a:r>
            <a:r>
              <a:rPr sz="1600" b="1" spc="-5" dirty="0">
                <a:solidFill>
                  <a:srgbClr val="B42D3D"/>
                </a:solidFill>
                <a:latin typeface="Arial"/>
                <a:cs typeface="Arial"/>
              </a:rPr>
              <a:t>@CDP</a:t>
            </a:r>
            <a:endParaRPr sz="1600">
              <a:solidFill>
                <a:prstClr val="black"/>
              </a:solidFill>
              <a:latin typeface="Arial"/>
              <a:cs typeface="Arial"/>
            </a:endParaRPr>
          </a:p>
        </p:txBody>
      </p:sp>
      <p:sp>
        <p:nvSpPr>
          <p:cNvPr id="5" name="object 5"/>
          <p:cNvSpPr/>
          <p:nvPr/>
        </p:nvSpPr>
        <p:spPr>
          <a:xfrm>
            <a:off x="6437377" y="5637276"/>
            <a:ext cx="5131435" cy="0"/>
          </a:xfrm>
          <a:custGeom>
            <a:avLst/>
            <a:gdLst/>
            <a:ahLst/>
            <a:cxnLst/>
            <a:rect l="l" t="t" r="r" b="b"/>
            <a:pathLst>
              <a:path w="5131434">
                <a:moveTo>
                  <a:pt x="0" y="0"/>
                </a:moveTo>
                <a:lnTo>
                  <a:pt x="5131308" y="0"/>
                </a:lnTo>
              </a:path>
            </a:pathLst>
          </a:custGeom>
          <a:ln w="12192">
            <a:solidFill>
              <a:srgbClr val="ACAEA6"/>
            </a:solidFill>
          </a:ln>
        </p:spPr>
        <p:txBody>
          <a:bodyPr wrap="square" lIns="0" tIns="0" rIns="0" bIns="0" rtlCol="0"/>
          <a:lstStyle/>
          <a:p>
            <a:pPr defTabSz="914377"/>
            <a:endParaRPr>
              <a:solidFill>
                <a:prstClr val="black"/>
              </a:solidFill>
              <a:latin typeface="Calibri"/>
            </a:endParaRPr>
          </a:p>
        </p:txBody>
      </p:sp>
      <p:pic>
        <p:nvPicPr>
          <p:cNvPr id="12" name="Picture 11">
            <a:extLst>
              <a:ext uri="{FF2B5EF4-FFF2-40B4-BE49-F238E27FC236}">
                <a16:creationId xmlns:a16="http://schemas.microsoft.com/office/drawing/2014/main" id="{7461A470-68FA-45F5-9806-4C2F0E00A1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7" name="object 7"/>
          <p:cNvSpPr/>
          <p:nvPr/>
        </p:nvSpPr>
        <p:spPr>
          <a:xfrm>
            <a:off x="0" y="2364546"/>
            <a:ext cx="7536160" cy="2714219"/>
          </a:xfrm>
          <a:custGeom>
            <a:avLst/>
            <a:gdLst/>
            <a:ahLst/>
            <a:cxnLst/>
            <a:rect l="l" t="t" r="r" b="b"/>
            <a:pathLst>
              <a:path w="6437630" h="3790315">
                <a:moveTo>
                  <a:pt x="0" y="3790188"/>
                </a:moveTo>
                <a:lnTo>
                  <a:pt x="6437376" y="3790188"/>
                </a:lnTo>
                <a:lnTo>
                  <a:pt x="6437376" y="0"/>
                </a:lnTo>
                <a:lnTo>
                  <a:pt x="0" y="0"/>
                </a:lnTo>
                <a:lnTo>
                  <a:pt x="0" y="3790188"/>
                </a:lnTo>
                <a:close/>
              </a:path>
            </a:pathLst>
          </a:custGeom>
          <a:solidFill>
            <a:schemeClr val="tx1">
              <a:lumMod val="65000"/>
              <a:lumOff val="3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8"/>
            <a:endParaRPr>
              <a:solidFill>
                <a:schemeClr val="lt1"/>
              </a:solidFill>
            </a:endParaRPr>
          </a:p>
        </p:txBody>
      </p:sp>
      <p:sp>
        <p:nvSpPr>
          <p:cNvPr id="9" name="object 9"/>
          <p:cNvSpPr txBox="1">
            <a:spLocks noGrp="1"/>
          </p:cNvSpPr>
          <p:nvPr>
            <p:ph type="title"/>
          </p:nvPr>
        </p:nvSpPr>
        <p:spPr>
          <a:xfrm>
            <a:off x="143339" y="3427070"/>
            <a:ext cx="6912768" cy="553998"/>
          </a:xfrm>
          <a:prstGeom prst="rect">
            <a:avLst/>
          </a:prstGeom>
        </p:spPr>
        <p:txBody>
          <a:bodyPr vert="horz" wrap="square" lIns="0" tIns="0" rIns="0" bIns="0" rtlCol="0" anchor="ctr">
            <a:spAutoFit/>
          </a:bodyPr>
          <a:lstStyle/>
          <a:p>
            <a:pPr marL="12700"/>
            <a:r>
              <a:rPr lang="en-GB" sz="3600" b="1" spc="20" dirty="0">
                <a:solidFill>
                  <a:srgbClr val="FFFFFF"/>
                </a:solidFill>
              </a:rPr>
              <a:t>Engaging your supply chain</a:t>
            </a:r>
            <a:endParaRPr sz="2133" dirty="0"/>
          </a:p>
        </p:txBody>
      </p:sp>
      <p:pic>
        <p:nvPicPr>
          <p:cNvPr id="10" name="Picture 2" descr="Image result for cdp logo disclosure insight action white">
            <a:hlinkClick r:id="rId6"/>
            <a:extLst>
              <a:ext uri="{FF2B5EF4-FFF2-40B4-BE49-F238E27FC236}">
                <a16:creationId xmlns:a16="http://schemas.microsoft.com/office/drawing/2014/main" id="{5EE2753E-A088-43E7-AA92-33BD1AA9968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22714" y="297179"/>
            <a:ext cx="1943553" cy="83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8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GB"/>
              <a:t>Page </a:t>
            </a:r>
            <a:fld id="{45D3527D-D760-4252-A7F2-B4C9D1C491A7}" type="slidenum">
              <a:rPr lang="en-GB" smtClean="0"/>
              <a:pPr/>
              <a:t>7</a:t>
            </a:fld>
            <a:r>
              <a:rPr lang="en-GB"/>
              <a:t>  </a:t>
            </a:r>
          </a:p>
        </p:txBody>
      </p:sp>
      <p:pic>
        <p:nvPicPr>
          <p:cNvPr id="7" name="Picture 6"/>
          <p:cNvPicPr>
            <a:picLocks noChangeAspect="1"/>
          </p:cNvPicPr>
          <p:nvPr/>
        </p:nvPicPr>
        <p:blipFill rotWithShape="1">
          <a:blip r:embed="rId3" cstate="screen">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0" y="0"/>
            <a:ext cx="12218219" cy="7579037"/>
          </a:xfrm>
          <a:prstGeom prst="rect">
            <a:avLst/>
          </a:prstGeom>
        </p:spPr>
      </p:pic>
      <p:sp>
        <p:nvSpPr>
          <p:cNvPr id="2" name="TextBox 1"/>
          <p:cNvSpPr txBox="1"/>
          <p:nvPr/>
        </p:nvSpPr>
        <p:spPr>
          <a:xfrm>
            <a:off x="3808239" y="0"/>
            <a:ext cx="7014575" cy="2739024"/>
          </a:xfrm>
          <a:prstGeom prst="rect">
            <a:avLst/>
          </a:prstGeom>
        </p:spPr>
        <p:txBody>
          <a:bodyPr vert="horz" wrap="square" lIns="121920" tIns="60960" rIns="121920" bIns="60960" rtlCol="0">
            <a:noAutofit/>
          </a:bodyPr>
          <a:lstStyle/>
          <a:p>
            <a:pPr defTabSz="1219170">
              <a:lnSpc>
                <a:spcPct val="150000"/>
              </a:lnSpc>
              <a:spcBef>
                <a:spcPct val="20000"/>
              </a:spcBef>
              <a:buClr>
                <a:srgbClr val="B42E3E"/>
              </a:buClr>
            </a:pPr>
            <a:r>
              <a:rPr lang="en-GB" sz="22133" b="1" dirty="0">
                <a:latin typeface="Arial" pitchFamily="34" charset="0"/>
                <a:cs typeface="Arial" pitchFamily="34" charset="0"/>
              </a:rPr>
              <a:t>4:1</a:t>
            </a:r>
          </a:p>
        </p:txBody>
      </p:sp>
      <p:pic>
        <p:nvPicPr>
          <p:cNvPr id="6" name="Picture 2" descr="Image result for cdp logo disclosure insight action white">
            <a:hlinkClick r:id="rId4"/>
            <a:extLst>
              <a:ext uri="{FF2B5EF4-FFF2-40B4-BE49-F238E27FC236}">
                <a16:creationId xmlns:a16="http://schemas.microsoft.com/office/drawing/2014/main" id="{3C1EC521-738D-4648-BD0F-62478B68445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44457" y="288035"/>
            <a:ext cx="1943553" cy="8366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9A132A-9359-4328-AF4E-9E6BF9B8F6D3}"/>
              </a:ext>
            </a:extLst>
          </p:cNvPr>
          <p:cNvSpPr txBox="1"/>
          <p:nvPr/>
        </p:nvSpPr>
        <p:spPr>
          <a:xfrm>
            <a:off x="2308524" y="4394305"/>
            <a:ext cx="7014574" cy="1316382"/>
          </a:xfrm>
          <a:prstGeom prst="rect">
            <a:avLst/>
          </a:prstGeom>
          <a:solidFill>
            <a:srgbClr val="262626">
              <a:alpha val="60000"/>
            </a:srgbClr>
          </a:solidFill>
        </p:spPr>
        <p:txBody>
          <a:bodyPr vert="horz" wrap="square" lIns="121920" tIns="60960" rIns="121920" bIns="60960" rtlCol="0">
            <a:noAutofit/>
          </a:bodyPr>
          <a:lstStyle/>
          <a:p>
            <a:pPr algn="ctr" defTabSz="1219170">
              <a:lnSpc>
                <a:spcPct val="150000"/>
              </a:lnSpc>
              <a:spcBef>
                <a:spcPct val="20000"/>
              </a:spcBef>
              <a:buClr>
                <a:srgbClr val="B42E3E"/>
              </a:buClr>
            </a:pPr>
            <a:r>
              <a:rPr lang="en-GB" sz="2000" b="1" dirty="0">
                <a:solidFill>
                  <a:schemeClr val="bg1"/>
                </a:solidFill>
                <a:latin typeface="Arial" pitchFamily="34" charset="0"/>
                <a:cs typeface="Arial" pitchFamily="34" charset="0"/>
              </a:rPr>
              <a:t>Average ratio of indirect supply chain emissions compared to direct operational emissions</a:t>
            </a:r>
          </a:p>
        </p:txBody>
      </p:sp>
    </p:spTree>
    <p:extLst>
      <p:ext uri="{BB962C8B-B14F-4D97-AF65-F5344CB8AC3E}">
        <p14:creationId xmlns:p14="http://schemas.microsoft.com/office/powerpoint/2010/main" val="372272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7A4DB-9C1A-446E-B44C-5047190A28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Rectangle 5"/>
          <p:cNvSpPr/>
          <p:nvPr/>
        </p:nvSpPr>
        <p:spPr>
          <a:xfrm>
            <a:off x="0" y="0"/>
            <a:ext cx="12192000" cy="6858000"/>
          </a:xfrm>
          <a:prstGeom prst="rect">
            <a:avLst/>
          </a:prstGeom>
          <a:solidFill>
            <a:schemeClr val="tx1">
              <a:lumMod val="65000"/>
              <a:lumOff val="3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C27C19EA-4AB8-47BB-9C46-0EF27EA89A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2689" y="296441"/>
            <a:ext cx="1943704" cy="836804"/>
          </a:xfrm>
          <a:prstGeom prst="rect">
            <a:avLst/>
          </a:prstGeom>
        </p:spPr>
      </p:pic>
      <p:sp>
        <p:nvSpPr>
          <p:cNvPr id="16" name="Text Placeholder 3">
            <a:extLst>
              <a:ext uri="{FF2B5EF4-FFF2-40B4-BE49-F238E27FC236}">
                <a16:creationId xmlns:a16="http://schemas.microsoft.com/office/drawing/2014/main" id="{4912004F-6691-4734-B2B9-54810F8D8178}"/>
              </a:ext>
            </a:extLst>
          </p:cNvPr>
          <p:cNvSpPr txBox="1">
            <a:spLocks/>
          </p:cNvSpPr>
          <p:nvPr/>
        </p:nvSpPr>
        <p:spPr>
          <a:xfrm>
            <a:off x="-350207" y="4994953"/>
            <a:ext cx="4614387" cy="1019339"/>
          </a:xfrm>
          <a:prstGeom prst="rect">
            <a:avLst/>
          </a:prstGeom>
        </p:spPr>
        <p:txBody>
          <a:bodyPr>
            <a:noAutofit/>
          </a:bodyPr>
          <a:lstStyle>
            <a:lvl1pPr marL="0" indent="0" algn="l" defTabSz="913568" rtl="0" eaLnBrk="1" latinLnBrk="0" hangingPunct="1">
              <a:lnSpc>
                <a:spcPct val="150000"/>
              </a:lnSpc>
              <a:spcBef>
                <a:spcPts val="0"/>
              </a:spcBef>
              <a:buClr>
                <a:srgbClr val="B42E3E"/>
              </a:buClr>
              <a:buFont typeface="Wingdings 3" pitchFamily="18" charset="2"/>
              <a:buNone/>
              <a:defRPr sz="2800" kern="1200">
                <a:solidFill>
                  <a:schemeClr val="tx1">
                    <a:lumMod val="75000"/>
                    <a:lumOff val="25000"/>
                  </a:schemeClr>
                </a:solidFill>
                <a:latin typeface="Arial" pitchFamily="34" charset="0"/>
                <a:ea typeface="+mn-ea"/>
                <a:cs typeface="Arial" pitchFamily="34" charset="0"/>
              </a:defRPr>
            </a:lvl1pPr>
            <a:lvl2pPr marL="0" indent="0" algn="l" defTabSz="913568"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2pPr>
            <a:lvl3pPr marL="0" indent="0" algn="l" defTabSz="913568" rtl="0" eaLnBrk="1" latinLnBrk="0" hangingPunct="1">
              <a:lnSpc>
                <a:spcPct val="150000"/>
              </a:lnSpc>
              <a:spcBef>
                <a:spcPts val="0"/>
              </a:spcBef>
              <a:buClr>
                <a:srgbClr val="B42E3E"/>
              </a:buClr>
              <a:buFont typeface="Wingdings 3" pitchFamily="18" charset="2"/>
              <a:buNone/>
              <a:defRPr sz="2000" kern="1200">
                <a:solidFill>
                  <a:schemeClr val="tx1">
                    <a:lumMod val="75000"/>
                    <a:lumOff val="25000"/>
                  </a:schemeClr>
                </a:solidFill>
                <a:latin typeface="Arial" pitchFamily="34" charset="0"/>
                <a:ea typeface="+mn-ea"/>
                <a:cs typeface="Arial" pitchFamily="34" charset="0"/>
              </a:defRPr>
            </a:lvl3pPr>
            <a:lvl4pPr marL="0" indent="0" algn="l" defTabSz="913568"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4pPr>
            <a:lvl5pPr marL="0" indent="0" algn="l" defTabSz="913568" rtl="0" eaLnBrk="1" latinLnBrk="0" hangingPunct="1">
              <a:lnSpc>
                <a:spcPct val="150000"/>
              </a:lnSpc>
              <a:spcBef>
                <a:spcPts val="0"/>
              </a:spcBef>
              <a:buClr>
                <a:srgbClr val="B42E3E"/>
              </a:buClr>
              <a:buFont typeface="Wingdings 3" pitchFamily="18" charset="2"/>
              <a:buNone/>
              <a:defRPr sz="1600" kern="1200">
                <a:solidFill>
                  <a:schemeClr val="tx1">
                    <a:lumMod val="75000"/>
                    <a:lumOff val="25000"/>
                  </a:schemeClr>
                </a:solidFill>
                <a:latin typeface="Arial" pitchFamily="34" charset="0"/>
                <a:ea typeface="+mn-ea"/>
                <a:cs typeface="Arial" pitchFamily="34" charset="0"/>
              </a:defRPr>
            </a:lvl5pPr>
            <a:lvl6pPr marL="2512312"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96"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81"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64"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8030"/>
            <a:r>
              <a:rPr lang="en-GB" sz="1600" b="1" dirty="0">
                <a:solidFill>
                  <a:prstClr val="white"/>
                </a:solidFill>
              </a:rPr>
              <a:t>Al Williams</a:t>
            </a:r>
            <a:endParaRPr lang="en-US" sz="1600" b="1" dirty="0">
              <a:solidFill>
                <a:prstClr val="white"/>
              </a:solidFill>
            </a:endParaRPr>
          </a:p>
          <a:p>
            <a:pPr algn="ctr" defTabSz="1218030"/>
            <a:r>
              <a:rPr lang="en-GB" sz="1600" dirty="0">
                <a:solidFill>
                  <a:prstClr val="white"/>
                </a:solidFill>
              </a:rPr>
              <a:t>Chief Procurement Officer</a:t>
            </a:r>
          </a:p>
          <a:p>
            <a:pPr algn="ctr" defTabSz="1218030"/>
            <a:r>
              <a:rPr lang="en-GB" sz="1600" dirty="0">
                <a:solidFill>
                  <a:prstClr val="white"/>
                </a:solidFill>
              </a:rPr>
              <a:t>Barclays</a:t>
            </a:r>
            <a:endParaRPr lang="en-US" sz="1600" dirty="0">
              <a:solidFill>
                <a:prstClr val="white"/>
              </a:solidFill>
            </a:endParaRPr>
          </a:p>
        </p:txBody>
      </p:sp>
      <p:pic>
        <p:nvPicPr>
          <p:cNvPr id="3" name="Picture 2">
            <a:extLst>
              <a:ext uri="{FF2B5EF4-FFF2-40B4-BE49-F238E27FC236}">
                <a16:creationId xmlns:a16="http://schemas.microsoft.com/office/drawing/2014/main" id="{065FF039-B6C2-4A1E-82E3-BD589ED45F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0859" y="2541032"/>
            <a:ext cx="1912256" cy="2294184"/>
          </a:xfrm>
          <a:prstGeom prst="rect">
            <a:avLst/>
          </a:prstGeom>
        </p:spPr>
      </p:pic>
      <p:sp>
        <p:nvSpPr>
          <p:cNvPr id="13" name="Title 1">
            <a:extLst>
              <a:ext uri="{FF2B5EF4-FFF2-40B4-BE49-F238E27FC236}">
                <a16:creationId xmlns:a16="http://schemas.microsoft.com/office/drawing/2014/main" id="{BD59266D-B3E6-4556-ADDD-7379B5D454F9}"/>
              </a:ext>
            </a:extLst>
          </p:cNvPr>
          <p:cNvSpPr txBox="1">
            <a:spLocks/>
          </p:cNvSpPr>
          <p:nvPr/>
        </p:nvSpPr>
        <p:spPr>
          <a:xfrm>
            <a:off x="432725" y="228640"/>
            <a:ext cx="12192000" cy="1056117"/>
          </a:xfrm>
          <a:prstGeom prst="rect">
            <a:avLst/>
          </a:prstGeom>
        </p:spPr>
        <p:txBody>
          <a:bodyPr vert="horz" lIns="121811" tIns="60900" rIns="121811" bIns="60900" rtlCol="0" anchor="ctr">
            <a:normAutofit/>
          </a:bodyPr>
          <a:lstStyle>
            <a:lvl1pPr algn="l" defTabSz="913568" rtl="0" eaLnBrk="1" latinLnBrk="0" hangingPunct="1">
              <a:spcBef>
                <a:spcPct val="0"/>
              </a:spcBef>
              <a:buNone/>
              <a:defRPr sz="3200" kern="1200">
                <a:solidFill>
                  <a:srgbClr val="B42E3E"/>
                </a:solidFill>
                <a:latin typeface="Arial" pitchFamily="34" charset="0"/>
                <a:ea typeface="+mj-ea"/>
                <a:cs typeface="Arial" pitchFamily="34" charset="0"/>
              </a:defRPr>
            </a:lvl1pPr>
          </a:lstStyle>
          <a:p>
            <a:r>
              <a:rPr lang="en-US" sz="3867" b="1" dirty="0">
                <a:solidFill>
                  <a:schemeClr val="bg1"/>
                </a:solidFill>
              </a:rPr>
              <a:t>CPO insights</a:t>
            </a:r>
          </a:p>
        </p:txBody>
      </p:sp>
      <p:sp>
        <p:nvSpPr>
          <p:cNvPr id="12" name="object 10">
            <a:extLst>
              <a:ext uri="{FF2B5EF4-FFF2-40B4-BE49-F238E27FC236}">
                <a16:creationId xmlns:a16="http://schemas.microsoft.com/office/drawing/2014/main" id="{1CB98498-B301-4529-AFBC-BC319D1C1698}"/>
              </a:ext>
            </a:extLst>
          </p:cNvPr>
          <p:cNvSpPr txBox="1"/>
          <p:nvPr/>
        </p:nvSpPr>
        <p:spPr>
          <a:xfrm>
            <a:off x="4654083" y="1953509"/>
            <a:ext cx="6914525" cy="4163577"/>
          </a:xfrm>
          <a:prstGeom prst="rect">
            <a:avLst/>
          </a:prstGeom>
        </p:spPr>
        <p:txBody>
          <a:bodyPr vert="horz" wrap="square" lIns="0" tIns="199391" rIns="0" bIns="0" rtlCol="0">
            <a:spAutoFit/>
          </a:bodyPr>
          <a:lstStyle/>
          <a:p>
            <a:pPr marL="92072" defTabSz="914377">
              <a:spcBef>
                <a:spcPts val="1571"/>
              </a:spcBef>
              <a:defRPr/>
            </a:pPr>
            <a:r>
              <a:rPr sz="5333" b="1" spc="5" dirty="0">
                <a:solidFill>
                  <a:srgbClr val="FFFFFF"/>
                </a:solidFill>
                <a:latin typeface="Wingdings 3"/>
                <a:cs typeface="Wingdings 3"/>
              </a:rPr>
              <a:t></a:t>
            </a:r>
            <a:endParaRPr sz="5333" b="1" dirty="0">
              <a:solidFill>
                <a:prstClr val="black"/>
              </a:solidFill>
              <a:latin typeface="Wingdings 3"/>
              <a:cs typeface="Wingdings 3"/>
            </a:endParaRPr>
          </a:p>
          <a:p>
            <a:pPr marL="92072" marR="267328" defTabSz="914377">
              <a:lnSpc>
                <a:spcPct val="101000"/>
              </a:lnSpc>
              <a:spcBef>
                <a:spcPts val="20"/>
              </a:spcBef>
              <a:defRPr/>
            </a:pPr>
            <a:r>
              <a:rPr lang="en-GB" sz="3733" b="1" spc="11" dirty="0">
                <a:solidFill>
                  <a:srgbClr val="FFFFFF"/>
                </a:solidFill>
                <a:latin typeface="Arial"/>
                <a:cs typeface="Arial"/>
              </a:rPr>
              <a:t>We are able to drive real action on this, because we’re the ones who pull the purse strings</a:t>
            </a:r>
            <a:endParaRPr sz="4267" b="1" dirty="0">
              <a:solidFill>
                <a:prstClr val="black"/>
              </a:solidFill>
              <a:latin typeface="Arial"/>
              <a:cs typeface="Arial"/>
            </a:endParaRPr>
          </a:p>
          <a:p>
            <a:pPr marR="82549" algn="r" defTabSz="914377">
              <a:defRPr/>
            </a:pPr>
            <a:r>
              <a:rPr sz="5333" b="1" spc="5" dirty="0">
                <a:solidFill>
                  <a:srgbClr val="FFFFFF"/>
                </a:solidFill>
                <a:latin typeface="Wingdings 3"/>
                <a:cs typeface="Wingdings 3"/>
              </a:rPr>
              <a:t></a:t>
            </a:r>
            <a:endParaRPr sz="5333" b="1" dirty="0">
              <a:solidFill>
                <a:prstClr val="black"/>
              </a:solidFill>
              <a:latin typeface="Wingdings 3"/>
              <a:cs typeface="Wingdings 3"/>
            </a:endParaRPr>
          </a:p>
        </p:txBody>
      </p:sp>
    </p:spTree>
    <p:extLst>
      <p:ext uri="{BB962C8B-B14F-4D97-AF65-F5344CB8AC3E}">
        <p14:creationId xmlns:p14="http://schemas.microsoft.com/office/powerpoint/2010/main" val="281262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85C08D-150A-4E07-B748-5E6CF3208D40}"/>
              </a:ext>
            </a:extLst>
          </p:cNvPr>
          <p:cNvSpPr>
            <a:spLocks noGrp="1"/>
          </p:cNvSpPr>
          <p:nvPr>
            <p:ph type="sldNum" sz="quarter" idx="4"/>
          </p:nvPr>
        </p:nvSpPr>
        <p:spPr/>
        <p:txBody>
          <a:bodyPr/>
          <a:lstStyle/>
          <a:p>
            <a:pPr defTabSz="914377">
              <a:defRPr/>
            </a:pPr>
            <a:r>
              <a:rPr lang="en-GB"/>
              <a:t>Page </a:t>
            </a:r>
            <a:fld id="{45D3527D-D760-4252-A7F2-B4C9D1C491A7}" type="slidenum">
              <a:rPr lang="en-GB"/>
              <a:pPr defTabSz="914377">
                <a:defRPr/>
              </a:pPr>
              <a:t>9</a:t>
            </a:fld>
            <a:r>
              <a:rPr lang="en-GB"/>
              <a:t>  </a:t>
            </a:r>
          </a:p>
        </p:txBody>
      </p:sp>
      <p:sp>
        <p:nvSpPr>
          <p:cNvPr id="4" name="TextBox 3">
            <a:extLst>
              <a:ext uri="{FF2B5EF4-FFF2-40B4-BE49-F238E27FC236}">
                <a16:creationId xmlns:a16="http://schemas.microsoft.com/office/drawing/2014/main" id="{66DCB343-04A0-455E-8157-8D36AC00FACF}"/>
              </a:ext>
            </a:extLst>
          </p:cNvPr>
          <p:cNvSpPr txBox="1"/>
          <p:nvPr/>
        </p:nvSpPr>
        <p:spPr>
          <a:xfrm>
            <a:off x="296419" y="5216834"/>
            <a:ext cx="11480800" cy="1451429"/>
          </a:xfrm>
          <a:prstGeom prst="rect">
            <a:avLst/>
          </a:prstGeom>
          <a:solidFill>
            <a:schemeClr val="bg1"/>
          </a:solidFill>
        </p:spPr>
        <p:txBody>
          <a:bodyPr vert="horz" wrap="square" lIns="91440" tIns="45720" rIns="91440" bIns="45720" rtlCol="0">
            <a:noAutofit/>
          </a:bodyPr>
          <a:lstStyle/>
          <a:p>
            <a:pPr defTabSz="914377">
              <a:lnSpc>
                <a:spcPct val="150000"/>
              </a:lnSpc>
              <a:spcBef>
                <a:spcPct val="20000"/>
              </a:spcBef>
              <a:buClr>
                <a:srgbClr val="B42E3E"/>
              </a:buClr>
              <a:defRPr/>
            </a:pPr>
            <a:endParaRPr lang="en-US" sz="1700">
              <a:solidFill>
                <a:prstClr val="white"/>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5741A769-37F7-4249-B162-0BA4BECBA78C}"/>
              </a:ext>
            </a:extLst>
          </p:cNvPr>
          <p:cNvSpPr/>
          <p:nvPr/>
        </p:nvSpPr>
        <p:spPr>
          <a:xfrm>
            <a:off x="449116" y="283763"/>
            <a:ext cx="11394659" cy="790088"/>
          </a:xfrm>
          <a:prstGeom prst="rect">
            <a:avLst/>
          </a:prstGeom>
        </p:spPr>
        <p:txBody>
          <a:bodyPr wrap="square" anchor="ctr">
            <a:spAutoFit/>
          </a:bodyPr>
          <a:lstStyle/>
          <a:p>
            <a:pPr marL="10714" defTabSz="767111">
              <a:defRPr/>
            </a:pPr>
            <a:r>
              <a:rPr lang="en-GB" sz="2267" b="1" kern="0" dirty="0">
                <a:solidFill>
                  <a:srgbClr val="B42E34"/>
                </a:solidFill>
                <a:latin typeface="Arial"/>
                <a:cs typeface="Arial"/>
              </a:rPr>
              <a:t>2017 supply chain members: 100 companies with $3tr requesting 9,800+ suppliers</a:t>
            </a:r>
          </a:p>
        </p:txBody>
      </p:sp>
      <p:grpSp>
        <p:nvGrpSpPr>
          <p:cNvPr id="115" name="Group 114">
            <a:extLst>
              <a:ext uri="{FF2B5EF4-FFF2-40B4-BE49-F238E27FC236}">
                <a16:creationId xmlns:a16="http://schemas.microsoft.com/office/drawing/2014/main" id="{1DE0BD35-A11A-42A7-8962-71B55C2FF893}"/>
              </a:ext>
            </a:extLst>
          </p:cNvPr>
          <p:cNvGrpSpPr/>
          <p:nvPr/>
        </p:nvGrpSpPr>
        <p:grpSpPr>
          <a:xfrm>
            <a:off x="651344" y="6160394"/>
            <a:ext cx="10889315" cy="563249"/>
            <a:chOff x="651343" y="6105529"/>
            <a:chExt cx="10889315" cy="563249"/>
          </a:xfrm>
        </p:grpSpPr>
        <p:pic>
          <p:nvPicPr>
            <p:cNvPr id="10" name="Picture 9">
              <a:extLst>
                <a:ext uri="{FF2B5EF4-FFF2-40B4-BE49-F238E27FC236}">
                  <a16:creationId xmlns:a16="http://schemas.microsoft.com/office/drawing/2014/main" id="{E965194B-1E9F-4312-BCE3-6D51D7ED1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4110" y="6185376"/>
              <a:ext cx="1842211" cy="403555"/>
            </a:xfrm>
            <a:prstGeom prst="rect">
              <a:avLst/>
            </a:prstGeom>
          </p:spPr>
        </p:pic>
        <p:pic>
          <p:nvPicPr>
            <p:cNvPr id="13" name="Picture 12">
              <a:extLst>
                <a:ext uri="{FF2B5EF4-FFF2-40B4-BE49-F238E27FC236}">
                  <a16:creationId xmlns:a16="http://schemas.microsoft.com/office/drawing/2014/main" id="{C6F33E85-4398-46F9-A469-EDC9B2C8ADA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l="-5666" t="31434" r="5666" b="29997"/>
            <a:stretch/>
          </p:blipFill>
          <p:spPr>
            <a:xfrm>
              <a:off x="8876669" y="6210815"/>
              <a:ext cx="1219202" cy="352676"/>
            </a:xfrm>
            <a:prstGeom prst="rect">
              <a:avLst/>
            </a:prstGeom>
          </p:spPr>
        </p:pic>
        <p:pic>
          <p:nvPicPr>
            <p:cNvPr id="24" name="Picture 23">
              <a:extLst>
                <a:ext uri="{FF2B5EF4-FFF2-40B4-BE49-F238E27FC236}">
                  <a16:creationId xmlns:a16="http://schemas.microsoft.com/office/drawing/2014/main" id="{97B444AB-21D1-43D6-8CE0-1D17E266FD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5039" y="6249565"/>
              <a:ext cx="1208723" cy="275177"/>
            </a:xfrm>
            <a:prstGeom prst="rect">
              <a:avLst/>
            </a:prstGeom>
          </p:spPr>
        </p:pic>
        <p:pic>
          <p:nvPicPr>
            <p:cNvPr id="30" name="Picture 29">
              <a:extLst>
                <a:ext uri="{FF2B5EF4-FFF2-40B4-BE49-F238E27FC236}">
                  <a16:creationId xmlns:a16="http://schemas.microsoft.com/office/drawing/2014/main" id="{44CBF2FE-57D6-482B-84A8-387F270E5B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06216" y="6173183"/>
              <a:ext cx="1234442" cy="427940"/>
            </a:xfrm>
            <a:prstGeom prst="rect">
              <a:avLst/>
            </a:prstGeom>
          </p:spPr>
        </p:pic>
        <p:pic>
          <p:nvPicPr>
            <p:cNvPr id="36" name="Picture 35">
              <a:extLst>
                <a:ext uri="{FF2B5EF4-FFF2-40B4-BE49-F238E27FC236}">
                  <a16:creationId xmlns:a16="http://schemas.microsoft.com/office/drawing/2014/main" id="{0F32F20F-CE2F-40D7-8A69-E1BF734C27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80191" y="6207559"/>
              <a:ext cx="1714500" cy="359188"/>
            </a:xfrm>
            <a:prstGeom prst="rect">
              <a:avLst/>
            </a:prstGeom>
          </p:spPr>
        </p:pic>
        <p:pic>
          <p:nvPicPr>
            <p:cNvPr id="60" name="Picture 59">
              <a:extLst>
                <a:ext uri="{FF2B5EF4-FFF2-40B4-BE49-F238E27FC236}">
                  <a16:creationId xmlns:a16="http://schemas.microsoft.com/office/drawing/2014/main" id="{4ED43521-F1A8-4678-B7DA-CF84C73D194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40828" y="6170562"/>
              <a:ext cx="938784" cy="433182"/>
            </a:xfrm>
            <a:prstGeom prst="rect">
              <a:avLst/>
            </a:prstGeom>
          </p:spPr>
        </p:pic>
        <p:pic>
          <p:nvPicPr>
            <p:cNvPr id="77" name="Picture 76">
              <a:extLst>
                <a:ext uri="{FF2B5EF4-FFF2-40B4-BE49-F238E27FC236}">
                  <a16:creationId xmlns:a16="http://schemas.microsoft.com/office/drawing/2014/main" id="{70FF028B-A9D9-45E8-830F-CDE0ED38F6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89960" y="6105529"/>
              <a:ext cx="779883" cy="563249"/>
            </a:xfrm>
            <a:prstGeom prst="rect">
              <a:avLst/>
            </a:prstGeom>
          </p:spPr>
        </p:pic>
        <p:pic>
          <p:nvPicPr>
            <p:cNvPr id="78" name="Picture 77">
              <a:extLst>
                <a:ext uri="{FF2B5EF4-FFF2-40B4-BE49-F238E27FC236}">
                  <a16:creationId xmlns:a16="http://schemas.microsoft.com/office/drawing/2014/main" id="{95E08762-F41D-41B2-B004-C3014BE263B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51343" y="6124396"/>
              <a:ext cx="479137" cy="525514"/>
            </a:xfrm>
            <a:prstGeom prst="rect">
              <a:avLst/>
            </a:prstGeom>
          </p:spPr>
        </p:pic>
      </p:grpSp>
      <p:grpSp>
        <p:nvGrpSpPr>
          <p:cNvPr id="126" name="Group 125">
            <a:extLst>
              <a:ext uri="{FF2B5EF4-FFF2-40B4-BE49-F238E27FC236}">
                <a16:creationId xmlns:a16="http://schemas.microsoft.com/office/drawing/2014/main" id="{1DCE198E-225D-4CAB-95CE-235492325DF8}"/>
              </a:ext>
            </a:extLst>
          </p:cNvPr>
          <p:cNvGrpSpPr/>
          <p:nvPr/>
        </p:nvGrpSpPr>
        <p:grpSpPr>
          <a:xfrm>
            <a:off x="251915" y="5026419"/>
            <a:ext cx="11688173" cy="598479"/>
            <a:chOff x="251914" y="5026419"/>
            <a:chExt cx="11688173" cy="598478"/>
          </a:xfrm>
        </p:grpSpPr>
        <p:pic>
          <p:nvPicPr>
            <p:cNvPr id="5" name="Picture 4">
              <a:extLst>
                <a:ext uri="{FF2B5EF4-FFF2-40B4-BE49-F238E27FC236}">
                  <a16:creationId xmlns:a16="http://schemas.microsoft.com/office/drawing/2014/main" id="{F6D7F2A4-7129-40B1-83EF-B1193F3596B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36317" y="5136361"/>
              <a:ext cx="2194750" cy="378594"/>
            </a:xfrm>
            <a:prstGeom prst="rect">
              <a:avLst/>
            </a:prstGeom>
          </p:spPr>
        </p:pic>
        <p:pic>
          <p:nvPicPr>
            <p:cNvPr id="22" name="Picture 21">
              <a:extLst>
                <a:ext uri="{FF2B5EF4-FFF2-40B4-BE49-F238E27FC236}">
                  <a16:creationId xmlns:a16="http://schemas.microsoft.com/office/drawing/2014/main" id="{72C461F8-D3AE-41C8-8DB3-C3E3D940AB2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1914" y="5106583"/>
              <a:ext cx="652463" cy="438150"/>
            </a:xfrm>
            <a:prstGeom prst="rect">
              <a:avLst/>
            </a:prstGeom>
          </p:spPr>
        </p:pic>
        <p:pic>
          <p:nvPicPr>
            <p:cNvPr id="23" name="Picture 22">
              <a:extLst>
                <a:ext uri="{FF2B5EF4-FFF2-40B4-BE49-F238E27FC236}">
                  <a16:creationId xmlns:a16="http://schemas.microsoft.com/office/drawing/2014/main" id="{B29FC31F-DCBC-4F83-9D42-39777D2367E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068273" y="5084676"/>
              <a:ext cx="379095" cy="481965"/>
            </a:xfrm>
            <a:prstGeom prst="rect">
              <a:avLst/>
            </a:prstGeom>
          </p:spPr>
        </p:pic>
        <p:pic>
          <p:nvPicPr>
            <p:cNvPr id="25" name="Picture 24">
              <a:extLst>
                <a:ext uri="{FF2B5EF4-FFF2-40B4-BE49-F238E27FC236}">
                  <a16:creationId xmlns:a16="http://schemas.microsoft.com/office/drawing/2014/main" id="{88FB128E-640B-45E8-B221-5243F15FD2B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84574" y="5147541"/>
              <a:ext cx="1621917" cy="356235"/>
            </a:xfrm>
            <a:prstGeom prst="rect">
              <a:avLst/>
            </a:prstGeom>
          </p:spPr>
        </p:pic>
        <p:pic>
          <p:nvPicPr>
            <p:cNvPr id="57" name="Picture 56">
              <a:extLst>
                <a:ext uri="{FF2B5EF4-FFF2-40B4-BE49-F238E27FC236}">
                  <a16:creationId xmlns:a16="http://schemas.microsoft.com/office/drawing/2014/main" id="{5669EC1F-82D8-48B3-A411-36B8EB85E90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330743" y="5080569"/>
              <a:ext cx="1609344" cy="490179"/>
            </a:xfrm>
            <a:prstGeom prst="rect">
              <a:avLst/>
            </a:prstGeom>
          </p:spPr>
        </p:pic>
        <p:pic>
          <p:nvPicPr>
            <p:cNvPr id="58" name="Picture 57">
              <a:extLst>
                <a:ext uri="{FF2B5EF4-FFF2-40B4-BE49-F238E27FC236}">
                  <a16:creationId xmlns:a16="http://schemas.microsoft.com/office/drawing/2014/main" id="{8E17ED26-C944-418A-BB0E-0526C4A276D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43697" y="5172496"/>
              <a:ext cx="923544" cy="306324"/>
            </a:xfrm>
            <a:prstGeom prst="rect">
              <a:avLst/>
            </a:prstGeom>
          </p:spPr>
        </p:pic>
        <p:pic>
          <p:nvPicPr>
            <p:cNvPr id="74" name="Picture 73">
              <a:extLst>
                <a:ext uri="{FF2B5EF4-FFF2-40B4-BE49-F238E27FC236}">
                  <a16:creationId xmlns:a16="http://schemas.microsoft.com/office/drawing/2014/main" id="{6061C496-4FEE-4393-A2B6-1BE92D2CA224}"/>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8404447" y="5026419"/>
              <a:ext cx="795321" cy="598478"/>
            </a:xfrm>
            <a:prstGeom prst="rect">
              <a:avLst/>
            </a:prstGeom>
          </p:spPr>
        </p:pic>
        <p:pic>
          <p:nvPicPr>
            <p:cNvPr id="85" name="Picture 84">
              <a:extLst>
                <a:ext uri="{FF2B5EF4-FFF2-40B4-BE49-F238E27FC236}">
                  <a16:creationId xmlns:a16="http://schemas.microsoft.com/office/drawing/2014/main" id="{4DE679A6-B4FD-4711-883D-FEF6D473A24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336974" y="5047504"/>
              <a:ext cx="856562" cy="556308"/>
            </a:xfrm>
            <a:prstGeom prst="rect">
              <a:avLst/>
            </a:prstGeom>
          </p:spPr>
        </p:pic>
        <p:pic>
          <p:nvPicPr>
            <p:cNvPr id="87" name="Picture 86">
              <a:extLst>
                <a:ext uri="{FF2B5EF4-FFF2-40B4-BE49-F238E27FC236}">
                  <a16:creationId xmlns:a16="http://schemas.microsoft.com/office/drawing/2014/main" id="{AD13CC7B-F69D-472C-9EFB-56762F0220A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41583" y="5143159"/>
              <a:ext cx="1557528" cy="364998"/>
            </a:xfrm>
            <a:prstGeom prst="rect">
              <a:avLst/>
            </a:prstGeom>
          </p:spPr>
        </p:pic>
      </p:grpSp>
      <p:grpSp>
        <p:nvGrpSpPr>
          <p:cNvPr id="125" name="Group 124">
            <a:extLst>
              <a:ext uri="{FF2B5EF4-FFF2-40B4-BE49-F238E27FC236}">
                <a16:creationId xmlns:a16="http://schemas.microsoft.com/office/drawing/2014/main" id="{73563AB5-FE13-4C58-A300-D82C092A4843}"/>
              </a:ext>
            </a:extLst>
          </p:cNvPr>
          <p:cNvGrpSpPr/>
          <p:nvPr/>
        </p:nvGrpSpPr>
        <p:grpSpPr>
          <a:xfrm>
            <a:off x="263559" y="5610996"/>
            <a:ext cx="11664883" cy="566357"/>
            <a:chOff x="263559" y="5546987"/>
            <a:chExt cx="11664882" cy="566357"/>
          </a:xfrm>
        </p:grpSpPr>
        <p:pic>
          <p:nvPicPr>
            <p:cNvPr id="26" name="Picture 25">
              <a:extLst>
                <a:ext uri="{FF2B5EF4-FFF2-40B4-BE49-F238E27FC236}">
                  <a16:creationId xmlns:a16="http://schemas.microsoft.com/office/drawing/2014/main" id="{001C664F-AA79-4740-9B2C-1E6317822950}"/>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342586" y="5661582"/>
              <a:ext cx="377626" cy="337166"/>
            </a:xfrm>
            <a:prstGeom prst="rect">
              <a:avLst/>
            </a:prstGeom>
          </p:spPr>
        </p:pic>
        <p:pic>
          <p:nvPicPr>
            <p:cNvPr id="42" name="Picture 41">
              <a:extLst>
                <a:ext uri="{FF2B5EF4-FFF2-40B4-BE49-F238E27FC236}">
                  <a16:creationId xmlns:a16="http://schemas.microsoft.com/office/drawing/2014/main" id="{696FAD74-9B93-4A90-AED6-B03576A6F37A}"/>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10723933" y="5661916"/>
              <a:ext cx="1204508" cy="336499"/>
            </a:xfrm>
            <a:prstGeom prst="rect">
              <a:avLst/>
            </a:prstGeom>
          </p:spPr>
        </p:pic>
        <p:pic>
          <p:nvPicPr>
            <p:cNvPr id="43" name="Picture 42">
              <a:extLst>
                <a:ext uri="{FF2B5EF4-FFF2-40B4-BE49-F238E27FC236}">
                  <a16:creationId xmlns:a16="http://schemas.microsoft.com/office/drawing/2014/main" id="{40CEC403-1698-452E-90AF-E60B5AB7C94B}"/>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674260" y="5710165"/>
              <a:ext cx="1528889" cy="240000"/>
            </a:xfrm>
            <a:prstGeom prst="rect">
              <a:avLst/>
            </a:prstGeom>
          </p:spPr>
        </p:pic>
        <p:pic>
          <p:nvPicPr>
            <p:cNvPr id="59" name="Picture 58">
              <a:extLst>
                <a:ext uri="{FF2B5EF4-FFF2-40B4-BE49-F238E27FC236}">
                  <a16:creationId xmlns:a16="http://schemas.microsoft.com/office/drawing/2014/main" id="{464B92D7-7E5A-4C00-B89B-5084CC9515CD}"/>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667159" y="5562703"/>
              <a:ext cx="756095" cy="534924"/>
            </a:xfrm>
            <a:prstGeom prst="rect">
              <a:avLst/>
            </a:prstGeom>
          </p:spPr>
        </p:pic>
        <p:pic>
          <p:nvPicPr>
            <p:cNvPr id="63" name="Picture 62">
              <a:extLst>
                <a:ext uri="{FF2B5EF4-FFF2-40B4-BE49-F238E27FC236}">
                  <a16:creationId xmlns:a16="http://schemas.microsoft.com/office/drawing/2014/main" id="{3B4145B9-D99B-4955-B01B-FFCF6999EC2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172215" y="5710682"/>
              <a:ext cx="1707672" cy="238966"/>
            </a:xfrm>
            <a:prstGeom prst="rect">
              <a:avLst/>
            </a:prstGeom>
          </p:spPr>
        </p:pic>
        <p:pic>
          <p:nvPicPr>
            <p:cNvPr id="64" name="Picture 63">
              <a:extLst>
                <a:ext uri="{FF2B5EF4-FFF2-40B4-BE49-F238E27FC236}">
                  <a16:creationId xmlns:a16="http://schemas.microsoft.com/office/drawing/2014/main" id="{2AB0AF9B-D484-47F3-9C4D-B644E8995F1F}"/>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9918995" y="5597967"/>
              <a:ext cx="606156" cy="464397"/>
            </a:xfrm>
            <a:prstGeom prst="rect">
              <a:avLst/>
            </a:prstGeom>
          </p:spPr>
        </p:pic>
        <p:pic>
          <p:nvPicPr>
            <p:cNvPr id="75" name="Picture 74">
              <a:extLst>
                <a:ext uri="{FF2B5EF4-FFF2-40B4-BE49-F238E27FC236}">
                  <a16:creationId xmlns:a16="http://schemas.microsoft.com/office/drawing/2014/main" id="{9F105802-D02F-4C06-9331-ACB0306A0EF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63559" y="5650619"/>
              <a:ext cx="1204817" cy="359093"/>
            </a:xfrm>
            <a:prstGeom prst="rect">
              <a:avLst/>
            </a:prstGeom>
          </p:spPr>
        </p:pic>
        <p:pic>
          <p:nvPicPr>
            <p:cNvPr id="76" name="Picture 75">
              <a:extLst>
                <a:ext uri="{FF2B5EF4-FFF2-40B4-BE49-F238E27FC236}">
                  <a16:creationId xmlns:a16="http://schemas.microsoft.com/office/drawing/2014/main" id="{4801D1DC-09B4-46A4-B21E-57358952E14F}"/>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l="2499" t="39533" r="37218" b="39423"/>
            <a:stretch/>
          </p:blipFill>
          <p:spPr>
            <a:xfrm>
              <a:off x="8078670" y="5665300"/>
              <a:ext cx="1065133" cy="329730"/>
            </a:xfrm>
            <a:prstGeom prst="rect">
              <a:avLst/>
            </a:prstGeom>
          </p:spPr>
        </p:pic>
        <p:pic>
          <p:nvPicPr>
            <p:cNvPr id="88" name="Picture 87">
              <a:extLst>
                <a:ext uri="{FF2B5EF4-FFF2-40B4-BE49-F238E27FC236}">
                  <a16:creationId xmlns:a16="http://schemas.microsoft.com/office/drawing/2014/main" id="{72C39430-B455-4193-A034-A3087182110C}"/>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5401932" y="5546987"/>
              <a:ext cx="571500" cy="566357"/>
            </a:xfrm>
            <a:prstGeom prst="rect">
              <a:avLst/>
            </a:prstGeom>
          </p:spPr>
        </p:pic>
        <p:pic>
          <p:nvPicPr>
            <p:cNvPr id="89" name="Picture 88">
              <a:extLst>
                <a:ext uri="{FF2B5EF4-FFF2-40B4-BE49-F238E27FC236}">
                  <a16:creationId xmlns:a16="http://schemas.microsoft.com/office/drawing/2014/main" id="{34D90C91-871D-41C6-88F9-89D5AB31D61D}"/>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622037" y="5629140"/>
              <a:ext cx="853440" cy="402050"/>
            </a:xfrm>
            <a:prstGeom prst="rect">
              <a:avLst/>
            </a:prstGeom>
          </p:spPr>
        </p:pic>
      </p:grpSp>
      <p:grpSp>
        <p:nvGrpSpPr>
          <p:cNvPr id="113" name="Group 112">
            <a:extLst>
              <a:ext uri="{FF2B5EF4-FFF2-40B4-BE49-F238E27FC236}">
                <a16:creationId xmlns:a16="http://schemas.microsoft.com/office/drawing/2014/main" id="{0F466B8C-5C95-4A86-9AFA-8466BCD0A435}"/>
              </a:ext>
            </a:extLst>
          </p:cNvPr>
          <p:cNvGrpSpPr/>
          <p:nvPr/>
        </p:nvGrpSpPr>
        <p:grpSpPr>
          <a:xfrm>
            <a:off x="263336" y="2214997"/>
            <a:ext cx="11665331" cy="603504"/>
            <a:chOff x="263335" y="2178421"/>
            <a:chExt cx="11665331" cy="603504"/>
          </a:xfrm>
        </p:grpSpPr>
        <p:pic>
          <p:nvPicPr>
            <p:cNvPr id="15" name="Picture 14">
              <a:extLst>
                <a:ext uri="{FF2B5EF4-FFF2-40B4-BE49-F238E27FC236}">
                  <a16:creationId xmlns:a16="http://schemas.microsoft.com/office/drawing/2014/main" id="{44002204-6785-41B7-92C8-4BBB46A046AC}"/>
                </a:ext>
              </a:extLst>
            </p:cNvPr>
            <p:cNvPicPr>
              <a:picLocks noChangeAspect="1"/>
            </p:cNvPicPr>
            <p:nvPr/>
          </p:nvPicPr>
          <p:blipFill rotWithShape="1">
            <a:blip r:embed="rId31" cstate="screen">
              <a:extLst>
                <a:ext uri="{28A0092B-C50C-407E-A947-70E740481C1C}">
                  <a14:useLocalDpi xmlns:a14="http://schemas.microsoft.com/office/drawing/2010/main"/>
                </a:ext>
              </a:extLst>
            </a:blip>
            <a:srcRect l="15143" t="24845" r="11516" b="17337"/>
            <a:stretch/>
          </p:blipFill>
          <p:spPr>
            <a:xfrm>
              <a:off x="6298045" y="2255461"/>
              <a:ext cx="962304" cy="449424"/>
            </a:xfrm>
            <a:prstGeom prst="rect">
              <a:avLst/>
            </a:prstGeom>
          </p:spPr>
        </p:pic>
        <p:pic>
          <p:nvPicPr>
            <p:cNvPr id="39" name="Picture 38">
              <a:extLst>
                <a:ext uri="{FF2B5EF4-FFF2-40B4-BE49-F238E27FC236}">
                  <a16:creationId xmlns:a16="http://schemas.microsoft.com/office/drawing/2014/main" id="{34056874-68F9-4ACF-94F1-B962FA287EB9}"/>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896209" y="2377065"/>
              <a:ext cx="952500" cy="206216"/>
            </a:xfrm>
            <a:prstGeom prst="rect">
              <a:avLst/>
            </a:prstGeom>
          </p:spPr>
        </p:pic>
        <p:pic>
          <p:nvPicPr>
            <p:cNvPr id="41" name="Picture 40">
              <a:extLst>
                <a:ext uri="{FF2B5EF4-FFF2-40B4-BE49-F238E27FC236}">
                  <a16:creationId xmlns:a16="http://schemas.microsoft.com/office/drawing/2014/main" id="{AE317093-3998-4C31-BC31-C6ED690DCE42}"/>
                </a:ext>
              </a:extLst>
            </p:cNvPr>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2500508" y="2267690"/>
              <a:ext cx="1143000" cy="424967"/>
            </a:xfrm>
            <a:prstGeom prst="rect">
              <a:avLst/>
            </a:prstGeom>
          </p:spPr>
        </p:pic>
        <p:pic>
          <p:nvPicPr>
            <p:cNvPr id="52" name="Picture 51">
              <a:extLst>
                <a:ext uri="{FF2B5EF4-FFF2-40B4-BE49-F238E27FC236}">
                  <a16:creationId xmlns:a16="http://schemas.microsoft.com/office/drawing/2014/main" id="{F871CE8C-E833-486B-81D2-73D08482671E}"/>
                </a:ext>
              </a:extLst>
            </p:cNvPr>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a:off x="3914560" y="2372422"/>
              <a:ext cx="2112433" cy="215503"/>
            </a:xfrm>
            <a:prstGeom prst="rect">
              <a:avLst/>
            </a:prstGeom>
          </p:spPr>
        </p:pic>
        <p:pic>
          <p:nvPicPr>
            <p:cNvPr id="54" name="Picture 53">
              <a:extLst>
                <a:ext uri="{FF2B5EF4-FFF2-40B4-BE49-F238E27FC236}">
                  <a16:creationId xmlns:a16="http://schemas.microsoft.com/office/drawing/2014/main" id="{161B8F2D-DCE9-4321-829F-55F593C0C098}"/>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11119760" y="2362679"/>
              <a:ext cx="808906" cy="234989"/>
            </a:xfrm>
            <a:prstGeom prst="rect">
              <a:avLst/>
            </a:prstGeom>
          </p:spPr>
        </p:pic>
        <p:pic>
          <p:nvPicPr>
            <p:cNvPr id="66" name="Picture 65">
              <a:extLst>
                <a:ext uri="{FF2B5EF4-FFF2-40B4-BE49-F238E27FC236}">
                  <a16:creationId xmlns:a16="http://schemas.microsoft.com/office/drawing/2014/main" id="{65763290-4CB2-4CEC-AF10-0BDFA51BA453}"/>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372206" y="2199852"/>
              <a:ext cx="857250" cy="560642"/>
            </a:xfrm>
            <a:prstGeom prst="rect">
              <a:avLst/>
            </a:prstGeom>
          </p:spPr>
        </p:pic>
        <p:pic>
          <p:nvPicPr>
            <p:cNvPr id="82" name="Picture 81">
              <a:extLst>
                <a:ext uri="{FF2B5EF4-FFF2-40B4-BE49-F238E27FC236}">
                  <a16:creationId xmlns:a16="http://schemas.microsoft.com/office/drawing/2014/main" id="{92EA6398-078A-43E0-BE0C-CE9382E761F6}"/>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8405957" y="2329297"/>
              <a:ext cx="1219200" cy="301752"/>
            </a:xfrm>
            <a:prstGeom prst="rect">
              <a:avLst/>
            </a:prstGeom>
          </p:spPr>
        </p:pic>
        <p:pic>
          <p:nvPicPr>
            <p:cNvPr id="92" name="Picture 91">
              <a:extLst>
                <a:ext uri="{FF2B5EF4-FFF2-40B4-BE49-F238E27FC236}">
                  <a16:creationId xmlns:a16="http://schemas.microsoft.com/office/drawing/2014/main" id="{5BA6A128-B866-4517-A7BD-D97346EF1189}"/>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531401" y="2178421"/>
              <a:ext cx="603504" cy="603504"/>
            </a:xfrm>
            <a:prstGeom prst="rect">
              <a:avLst/>
            </a:prstGeom>
          </p:spPr>
        </p:pic>
        <p:pic>
          <p:nvPicPr>
            <p:cNvPr id="94" name="Picture 93">
              <a:extLst>
                <a:ext uri="{FF2B5EF4-FFF2-40B4-BE49-F238E27FC236}">
                  <a16:creationId xmlns:a16="http://schemas.microsoft.com/office/drawing/2014/main" id="{31B94D90-AF18-4D81-BA10-DE7D58BFBB62}"/>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263335" y="2251573"/>
              <a:ext cx="837819" cy="457200"/>
            </a:xfrm>
            <a:prstGeom prst="rect">
              <a:avLst/>
            </a:prstGeom>
          </p:spPr>
        </p:pic>
      </p:grpSp>
      <p:grpSp>
        <p:nvGrpSpPr>
          <p:cNvPr id="129" name="Group 128">
            <a:extLst>
              <a:ext uri="{FF2B5EF4-FFF2-40B4-BE49-F238E27FC236}">
                <a16:creationId xmlns:a16="http://schemas.microsoft.com/office/drawing/2014/main" id="{3D847556-2B67-45DA-A356-A0C753725CCA}"/>
              </a:ext>
            </a:extLst>
          </p:cNvPr>
          <p:cNvGrpSpPr/>
          <p:nvPr/>
        </p:nvGrpSpPr>
        <p:grpSpPr>
          <a:xfrm>
            <a:off x="263336" y="3431358"/>
            <a:ext cx="11665331" cy="560071"/>
            <a:chOff x="263335" y="3431357"/>
            <a:chExt cx="11665331" cy="560070"/>
          </a:xfrm>
        </p:grpSpPr>
        <p:pic>
          <p:nvPicPr>
            <p:cNvPr id="19" name="Picture 18">
              <a:extLst>
                <a:ext uri="{FF2B5EF4-FFF2-40B4-BE49-F238E27FC236}">
                  <a16:creationId xmlns:a16="http://schemas.microsoft.com/office/drawing/2014/main" id="{011A468F-FDB4-4FAF-A5AC-21FAFE9EB8DC}"/>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2805088" y="3486364"/>
              <a:ext cx="450056" cy="450056"/>
            </a:xfrm>
            <a:prstGeom prst="rect">
              <a:avLst/>
            </a:prstGeom>
          </p:spPr>
        </p:pic>
        <p:pic>
          <p:nvPicPr>
            <p:cNvPr id="20" name="Picture 19">
              <a:extLst>
                <a:ext uri="{FF2B5EF4-FFF2-40B4-BE49-F238E27FC236}">
                  <a16:creationId xmlns:a16="http://schemas.microsoft.com/office/drawing/2014/main" id="{5F6F07CC-D3CC-4723-8F72-EB74CB92F216}"/>
                </a:ext>
              </a:extLst>
            </p:cNvPr>
            <p:cNvPicPr>
              <a:picLocks noChangeAspect="1"/>
            </p:cNvPicPr>
            <p:nvPr/>
          </p:nvPicPr>
          <p:blipFill rotWithShape="1">
            <a:blip r:embed="rId41" cstate="screen">
              <a:extLst>
                <a:ext uri="{28A0092B-C50C-407E-A947-70E740481C1C}">
                  <a14:useLocalDpi xmlns:a14="http://schemas.microsoft.com/office/drawing/2010/main"/>
                </a:ext>
              </a:extLst>
            </a:blip>
            <a:srcRect l="5098" r="4828"/>
            <a:stretch/>
          </p:blipFill>
          <p:spPr>
            <a:xfrm>
              <a:off x="1660676" y="3431357"/>
              <a:ext cx="900853" cy="560070"/>
            </a:xfrm>
            <a:prstGeom prst="rect">
              <a:avLst/>
            </a:prstGeom>
          </p:spPr>
        </p:pic>
        <p:pic>
          <p:nvPicPr>
            <p:cNvPr id="35" name="Picture 34">
              <a:extLst>
                <a:ext uri="{FF2B5EF4-FFF2-40B4-BE49-F238E27FC236}">
                  <a16:creationId xmlns:a16="http://schemas.microsoft.com/office/drawing/2014/main" id="{CAB62D0F-C6D9-42C4-A74D-64B9726157F9}"/>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4504262" y="3505624"/>
              <a:ext cx="1126584" cy="411537"/>
            </a:xfrm>
            <a:prstGeom prst="rect">
              <a:avLst/>
            </a:prstGeom>
          </p:spPr>
        </p:pic>
        <p:pic>
          <p:nvPicPr>
            <p:cNvPr id="38" name="Picture 37">
              <a:extLst>
                <a:ext uri="{FF2B5EF4-FFF2-40B4-BE49-F238E27FC236}">
                  <a16:creationId xmlns:a16="http://schemas.microsoft.com/office/drawing/2014/main" id="{1195D4A4-BEE4-48EE-B25B-2A0DE74AF2D0}"/>
                </a:ext>
              </a:extLst>
            </p:cNvPr>
            <p:cNvPicPr>
              <a:picLocks noChangeAspect="1"/>
            </p:cNvPicPr>
            <p:nvPr/>
          </p:nvPicPr>
          <p:blipFill rotWithShape="1">
            <a:blip r:embed="rId43" cstate="screen">
              <a:extLst>
                <a:ext uri="{BEBA8EAE-BF5A-486C-A8C5-ECC9F3942E4B}">
                  <a14:imgProps xmlns:a14="http://schemas.microsoft.com/office/drawing/2010/main">
                    <a14:imgLayer r:embed="rId44">
                      <a14:imgEffect>
                        <a14:sharpenSoften amount="50000"/>
                      </a14:imgEffect>
                    </a14:imgLayer>
                  </a14:imgProps>
                </a:ext>
                <a:ext uri="{28A0092B-C50C-407E-A947-70E740481C1C}">
                  <a14:useLocalDpi xmlns:a14="http://schemas.microsoft.com/office/drawing/2010/main"/>
                </a:ext>
              </a:extLst>
            </a:blip>
            <a:srcRect t="15866" b="22100"/>
            <a:stretch/>
          </p:blipFill>
          <p:spPr>
            <a:xfrm>
              <a:off x="7607393" y="3484554"/>
              <a:ext cx="1097433" cy="453677"/>
            </a:xfrm>
            <a:prstGeom prst="rect">
              <a:avLst/>
            </a:prstGeom>
          </p:spPr>
        </p:pic>
        <p:pic>
          <p:nvPicPr>
            <p:cNvPr id="46" name="Picture 45">
              <a:extLst>
                <a:ext uri="{FF2B5EF4-FFF2-40B4-BE49-F238E27FC236}">
                  <a16:creationId xmlns:a16="http://schemas.microsoft.com/office/drawing/2014/main" id="{FAA7AB06-DEC5-4754-8C34-8AE54395302F}"/>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8948385" y="3527882"/>
              <a:ext cx="1000028" cy="367020"/>
            </a:xfrm>
            <a:prstGeom prst="rect">
              <a:avLst/>
            </a:prstGeom>
          </p:spPr>
        </p:pic>
        <p:pic>
          <p:nvPicPr>
            <p:cNvPr id="47" name="Picture 46">
              <a:extLst>
                <a:ext uri="{FF2B5EF4-FFF2-40B4-BE49-F238E27FC236}">
                  <a16:creationId xmlns:a16="http://schemas.microsoft.com/office/drawing/2014/main" id="{47090D72-5F05-4E6E-B2EE-8711CC933393}"/>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191971" y="3548623"/>
              <a:ext cx="1736695" cy="325539"/>
            </a:xfrm>
            <a:prstGeom prst="rect">
              <a:avLst/>
            </a:prstGeom>
          </p:spPr>
        </p:pic>
        <p:pic>
          <p:nvPicPr>
            <p:cNvPr id="55" name="Picture 54">
              <a:extLst>
                <a:ext uri="{FF2B5EF4-FFF2-40B4-BE49-F238E27FC236}">
                  <a16:creationId xmlns:a16="http://schemas.microsoft.com/office/drawing/2014/main" id="{DA06618D-B8CF-428E-836B-E25B3E2CEA10}"/>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5874405" y="3469076"/>
              <a:ext cx="731520" cy="484632"/>
            </a:xfrm>
            <a:prstGeom prst="rect">
              <a:avLst/>
            </a:prstGeom>
          </p:spPr>
        </p:pic>
        <p:pic>
          <p:nvPicPr>
            <p:cNvPr id="61" name="Picture 60">
              <a:extLst>
                <a:ext uri="{FF2B5EF4-FFF2-40B4-BE49-F238E27FC236}">
                  <a16:creationId xmlns:a16="http://schemas.microsoft.com/office/drawing/2014/main" id="{B0C4274E-0F8D-4319-B0A8-1569153BEF8C}"/>
                </a:ext>
              </a:extLst>
            </p:cNvPr>
            <p:cNvPicPr>
              <a:picLocks noChangeAspect="1"/>
            </p:cNvPicPr>
            <p:nvPr/>
          </p:nvPicPr>
          <p:blipFill rotWithShape="1">
            <a:blip r:embed="rId48" cstate="screen">
              <a:extLst>
                <a:ext uri="{28A0092B-C50C-407E-A947-70E740481C1C}">
                  <a14:useLocalDpi xmlns:a14="http://schemas.microsoft.com/office/drawing/2010/main"/>
                </a:ext>
              </a:extLst>
            </a:blip>
            <a:srcRect/>
            <a:stretch/>
          </p:blipFill>
          <p:spPr>
            <a:xfrm>
              <a:off x="263335" y="3449364"/>
              <a:ext cx="1153782" cy="524056"/>
            </a:xfrm>
            <a:prstGeom prst="rect">
              <a:avLst/>
            </a:prstGeom>
          </p:spPr>
        </p:pic>
        <p:pic>
          <p:nvPicPr>
            <p:cNvPr id="90" name="Picture 89">
              <a:extLst>
                <a:ext uri="{FF2B5EF4-FFF2-40B4-BE49-F238E27FC236}">
                  <a16:creationId xmlns:a16="http://schemas.microsoft.com/office/drawing/2014/main" id="{F3793426-CAD1-4888-8339-64FCA0A6DDFD}"/>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3498703" y="3508891"/>
              <a:ext cx="762000" cy="405003"/>
            </a:xfrm>
            <a:prstGeom prst="rect">
              <a:avLst/>
            </a:prstGeom>
          </p:spPr>
        </p:pic>
        <p:pic>
          <p:nvPicPr>
            <p:cNvPr id="96" name="Picture 95">
              <a:extLst>
                <a:ext uri="{FF2B5EF4-FFF2-40B4-BE49-F238E27FC236}">
                  <a16:creationId xmlns:a16="http://schemas.microsoft.com/office/drawing/2014/main" id="{126EA7F5-C971-4251-A00A-E6C0900E529E}"/>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6849484" y="3454217"/>
              <a:ext cx="514350" cy="514350"/>
            </a:xfrm>
            <a:prstGeom prst="rect">
              <a:avLst/>
            </a:prstGeom>
          </p:spPr>
        </p:pic>
      </p:grpSp>
      <p:grpSp>
        <p:nvGrpSpPr>
          <p:cNvPr id="127" name="Group 126">
            <a:extLst>
              <a:ext uri="{FF2B5EF4-FFF2-40B4-BE49-F238E27FC236}">
                <a16:creationId xmlns:a16="http://schemas.microsoft.com/office/drawing/2014/main" id="{CE534972-E8FE-4AA0-9589-44D5B058CEF8}"/>
              </a:ext>
            </a:extLst>
          </p:cNvPr>
          <p:cNvGrpSpPr/>
          <p:nvPr/>
        </p:nvGrpSpPr>
        <p:grpSpPr>
          <a:xfrm>
            <a:off x="251178" y="4566304"/>
            <a:ext cx="11689647" cy="494645"/>
            <a:chOff x="251177" y="4566303"/>
            <a:chExt cx="11689647" cy="494645"/>
          </a:xfrm>
        </p:grpSpPr>
        <p:pic>
          <p:nvPicPr>
            <p:cNvPr id="21" name="Picture 20">
              <a:extLst>
                <a:ext uri="{FF2B5EF4-FFF2-40B4-BE49-F238E27FC236}">
                  <a16:creationId xmlns:a16="http://schemas.microsoft.com/office/drawing/2014/main" id="{032EF3D1-8A52-4459-96C8-9234D8794F18}"/>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251177" y="4592235"/>
              <a:ext cx="830215" cy="442781"/>
            </a:xfrm>
            <a:prstGeom prst="rect">
              <a:avLst/>
            </a:prstGeom>
          </p:spPr>
        </p:pic>
        <p:pic>
          <p:nvPicPr>
            <p:cNvPr id="27" name="Picture 26">
              <a:extLst>
                <a:ext uri="{FF2B5EF4-FFF2-40B4-BE49-F238E27FC236}">
                  <a16:creationId xmlns:a16="http://schemas.microsoft.com/office/drawing/2014/main" id="{2FE4AECA-312C-491E-8887-08F86B2552E1}"/>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4341627" y="4566303"/>
              <a:ext cx="1132439" cy="494645"/>
            </a:xfrm>
            <a:prstGeom prst="rect">
              <a:avLst/>
            </a:prstGeom>
          </p:spPr>
        </p:pic>
        <p:pic>
          <p:nvPicPr>
            <p:cNvPr id="28" name="Picture 27">
              <a:extLst>
                <a:ext uri="{FF2B5EF4-FFF2-40B4-BE49-F238E27FC236}">
                  <a16:creationId xmlns:a16="http://schemas.microsoft.com/office/drawing/2014/main" id="{2E8A310B-AB3D-4155-A874-9E6E711651F6}"/>
                </a:ext>
              </a:extLst>
            </p:cNvPr>
            <p:cNvPicPr>
              <a:picLocks noChangeAspect="1"/>
            </p:cNvPicPr>
            <p:nvPr/>
          </p:nvPicPr>
          <p:blipFill rotWithShape="1">
            <a:blip r:embed="rId53" cstate="screen">
              <a:extLst>
                <a:ext uri="{28A0092B-C50C-407E-A947-70E740481C1C}">
                  <a14:useLocalDpi xmlns:a14="http://schemas.microsoft.com/office/drawing/2010/main"/>
                </a:ext>
              </a:extLst>
            </a:blip>
            <a:srcRect/>
            <a:stretch/>
          </p:blipFill>
          <p:spPr>
            <a:xfrm>
              <a:off x="5702200" y="4601183"/>
              <a:ext cx="1466966" cy="424885"/>
            </a:xfrm>
            <a:prstGeom prst="rect">
              <a:avLst/>
            </a:prstGeom>
          </p:spPr>
        </p:pic>
        <p:pic>
          <p:nvPicPr>
            <p:cNvPr id="32" name="Picture 31">
              <a:extLst>
                <a:ext uri="{FF2B5EF4-FFF2-40B4-BE49-F238E27FC236}">
                  <a16:creationId xmlns:a16="http://schemas.microsoft.com/office/drawing/2014/main" id="{8BF0308F-DD17-4F55-8083-BD1602753772}"/>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7397300" y="4669912"/>
              <a:ext cx="1649581" cy="287427"/>
            </a:xfrm>
            <a:prstGeom prst="rect">
              <a:avLst/>
            </a:prstGeom>
          </p:spPr>
        </p:pic>
        <p:pic>
          <p:nvPicPr>
            <p:cNvPr id="37" name="Picture 36">
              <a:extLst>
                <a:ext uri="{FF2B5EF4-FFF2-40B4-BE49-F238E27FC236}">
                  <a16:creationId xmlns:a16="http://schemas.microsoft.com/office/drawing/2014/main" id="{02ADF962-B1E0-41F0-B749-C8E049168642}"/>
                </a:ext>
              </a:extLst>
            </p:cNvPr>
            <p:cNvPicPr>
              <a:picLocks noChangeAspect="1"/>
            </p:cNvPicPr>
            <p:nvPr/>
          </p:nvPicPr>
          <p:blipFill rotWithShape="1">
            <a:blip r:embed="rId55" cstate="screen">
              <a:extLst>
                <a:ext uri="{28A0092B-C50C-407E-A947-70E740481C1C}">
                  <a14:useLocalDpi xmlns:a14="http://schemas.microsoft.com/office/drawing/2010/main"/>
                </a:ext>
              </a:extLst>
            </a:blip>
            <a:srcRect/>
            <a:stretch/>
          </p:blipFill>
          <p:spPr>
            <a:xfrm>
              <a:off x="10587055" y="4677037"/>
              <a:ext cx="1353769" cy="273176"/>
            </a:xfrm>
            <a:prstGeom prst="rect">
              <a:avLst/>
            </a:prstGeom>
          </p:spPr>
        </p:pic>
        <p:pic>
          <p:nvPicPr>
            <p:cNvPr id="65" name="Picture 64">
              <a:extLst>
                <a:ext uri="{FF2B5EF4-FFF2-40B4-BE49-F238E27FC236}">
                  <a16:creationId xmlns:a16="http://schemas.microsoft.com/office/drawing/2014/main" id="{A024605B-BA76-42C0-B40F-694B0FFDC7F8}"/>
                </a:ext>
              </a:extLst>
            </p:cNvPr>
            <p:cNvPicPr>
              <a:picLocks noChangeAspect="1"/>
            </p:cNvPicPr>
            <p:nvPr/>
          </p:nvPicPr>
          <p:blipFill rotWithShape="1">
            <a:blip r:embed="rId56" cstate="screen">
              <a:extLst>
                <a:ext uri="{28A0092B-C50C-407E-A947-70E740481C1C}">
                  <a14:useLocalDpi xmlns:a14="http://schemas.microsoft.com/office/drawing/2010/main"/>
                </a:ext>
              </a:extLst>
            </a:blip>
            <a:srcRect l="11983" t="26850" r="13101" b="25069"/>
            <a:stretch/>
          </p:blipFill>
          <p:spPr>
            <a:xfrm>
              <a:off x="9275015" y="4668024"/>
              <a:ext cx="1083904" cy="291202"/>
            </a:xfrm>
            <a:prstGeom prst="rect">
              <a:avLst/>
            </a:prstGeom>
          </p:spPr>
        </p:pic>
        <p:pic>
          <p:nvPicPr>
            <p:cNvPr id="86" name="Picture 85">
              <a:extLst>
                <a:ext uri="{FF2B5EF4-FFF2-40B4-BE49-F238E27FC236}">
                  <a16:creationId xmlns:a16="http://schemas.microsoft.com/office/drawing/2014/main" id="{F8849C9B-14E8-4709-981C-1D52CEF024DA}"/>
                </a:ext>
              </a:extLst>
            </p:cNvPr>
            <p:cNvPicPr>
              <a:picLocks noChangeAspect="1"/>
            </p:cNvPicPr>
            <p:nvPr/>
          </p:nvPicPr>
          <p:blipFill rotWithShape="1">
            <a:blip r:embed="rId57" cstate="screen">
              <a:extLst>
                <a:ext uri="{28A0092B-C50C-407E-A947-70E740481C1C}">
                  <a14:useLocalDpi xmlns:a14="http://schemas.microsoft.com/office/drawing/2010/main"/>
                </a:ext>
              </a:extLst>
            </a:blip>
            <a:srcRect l="4062" t="13606" r="4062" b="11115"/>
            <a:stretch/>
          </p:blipFill>
          <p:spPr>
            <a:xfrm>
              <a:off x="2769560" y="4665358"/>
              <a:ext cx="1343933" cy="296534"/>
            </a:xfrm>
            <a:prstGeom prst="rect">
              <a:avLst/>
            </a:prstGeom>
          </p:spPr>
        </p:pic>
        <p:pic>
          <p:nvPicPr>
            <p:cNvPr id="97" name="Picture 96">
              <a:extLst>
                <a:ext uri="{FF2B5EF4-FFF2-40B4-BE49-F238E27FC236}">
                  <a16:creationId xmlns:a16="http://schemas.microsoft.com/office/drawing/2014/main" id="{57774398-84D8-491C-BAA2-5493E7965E02}"/>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1309526" y="4671544"/>
              <a:ext cx="1231900" cy="284163"/>
            </a:xfrm>
            <a:prstGeom prst="rect">
              <a:avLst/>
            </a:prstGeom>
          </p:spPr>
        </p:pic>
      </p:grpSp>
      <p:grpSp>
        <p:nvGrpSpPr>
          <p:cNvPr id="112" name="Group 111">
            <a:extLst>
              <a:ext uri="{FF2B5EF4-FFF2-40B4-BE49-F238E27FC236}">
                <a16:creationId xmlns:a16="http://schemas.microsoft.com/office/drawing/2014/main" id="{2CD9B11C-7C26-4A95-8BF9-2B3675A6935E}"/>
              </a:ext>
            </a:extLst>
          </p:cNvPr>
          <p:cNvGrpSpPr/>
          <p:nvPr/>
        </p:nvGrpSpPr>
        <p:grpSpPr>
          <a:xfrm>
            <a:off x="256301" y="1675750"/>
            <a:ext cx="11701923" cy="564356"/>
            <a:chOff x="256301" y="1630029"/>
            <a:chExt cx="11701922" cy="564356"/>
          </a:xfrm>
        </p:grpSpPr>
        <p:pic>
          <p:nvPicPr>
            <p:cNvPr id="31" name="Picture 30">
              <a:extLst>
                <a:ext uri="{FF2B5EF4-FFF2-40B4-BE49-F238E27FC236}">
                  <a16:creationId xmlns:a16="http://schemas.microsoft.com/office/drawing/2014/main" id="{AB09B34B-5016-4B7E-B446-36C75F66AB19}"/>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9638543" y="1640173"/>
              <a:ext cx="762000" cy="544068"/>
            </a:xfrm>
            <a:prstGeom prst="rect">
              <a:avLst/>
            </a:prstGeom>
          </p:spPr>
        </p:pic>
        <p:pic>
          <p:nvPicPr>
            <p:cNvPr id="44" name="Picture 43">
              <a:extLst>
                <a:ext uri="{FF2B5EF4-FFF2-40B4-BE49-F238E27FC236}">
                  <a16:creationId xmlns:a16="http://schemas.microsoft.com/office/drawing/2014/main" id="{035D61F5-3102-4793-B381-D2E3DF583E56}"/>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6907940" y="1630029"/>
              <a:ext cx="714375" cy="564356"/>
            </a:xfrm>
            <a:prstGeom prst="rect">
              <a:avLst/>
            </a:prstGeom>
          </p:spPr>
        </p:pic>
        <p:pic>
          <p:nvPicPr>
            <p:cNvPr id="70" name="Picture 69">
              <a:extLst>
                <a:ext uri="{FF2B5EF4-FFF2-40B4-BE49-F238E27FC236}">
                  <a16:creationId xmlns:a16="http://schemas.microsoft.com/office/drawing/2014/main" id="{521463FA-393A-497A-A13E-77318D936AF8}"/>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5873024" y="1714252"/>
              <a:ext cx="835685" cy="395910"/>
            </a:xfrm>
            <a:prstGeom prst="rect">
              <a:avLst/>
            </a:prstGeom>
          </p:spPr>
        </p:pic>
        <p:pic>
          <p:nvPicPr>
            <p:cNvPr id="71" name="Picture 70">
              <a:extLst>
                <a:ext uri="{FF2B5EF4-FFF2-40B4-BE49-F238E27FC236}">
                  <a16:creationId xmlns:a16="http://schemas.microsoft.com/office/drawing/2014/main" id="{2776DECF-F21A-411E-9B1D-3B2693B7D81B}"/>
                </a:ext>
              </a:extLst>
            </p:cNvPr>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10599774" y="1793335"/>
              <a:ext cx="778215" cy="237744"/>
            </a:xfrm>
            <a:prstGeom prst="rect">
              <a:avLst/>
            </a:prstGeom>
          </p:spPr>
        </p:pic>
        <p:pic>
          <p:nvPicPr>
            <p:cNvPr id="72" name="Picture 71">
              <a:extLst>
                <a:ext uri="{FF2B5EF4-FFF2-40B4-BE49-F238E27FC236}">
                  <a16:creationId xmlns:a16="http://schemas.microsoft.com/office/drawing/2014/main" id="{101E7928-0ABD-45D6-9B0D-B72915050FA6}"/>
                </a:ext>
              </a:extLst>
            </p:cNvPr>
            <p:cNvPicPr>
              <a:picLocks noChangeAspect="1"/>
            </p:cNvPicPr>
            <p:nvPr/>
          </p:nvPicPr>
          <p:blipFill rotWithShape="1">
            <a:blip r:embed="rId63" cstate="screen">
              <a:extLst>
                <a:ext uri="{28A0092B-C50C-407E-A947-70E740481C1C}">
                  <a14:useLocalDpi xmlns:a14="http://schemas.microsoft.com/office/drawing/2010/main"/>
                </a:ext>
              </a:extLst>
            </a:blip>
            <a:srcRect/>
            <a:stretch/>
          </p:blipFill>
          <p:spPr>
            <a:xfrm>
              <a:off x="7821546" y="1788941"/>
              <a:ext cx="1617766" cy="246533"/>
            </a:xfrm>
            <a:prstGeom prst="rect">
              <a:avLst/>
            </a:prstGeom>
          </p:spPr>
        </p:pic>
        <p:pic>
          <p:nvPicPr>
            <p:cNvPr id="91" name="Picture 90">
              <a:extLst>
                <a:ext uri="{FF2B5EF4-FFF2-40B4-BE49-F238E27FC236}">
                  <a16:creationId xmlns:a16="http://schemas.microsoft.com/office/drawing/2014/main" id="{F2C9213D-4A62-4C42-A73E-203261D6D571}"/>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1577223" y="1670558"/>
              <a:ext cx="381000" cy="483299"/>
            </a:xfrm>
            <a:prstGeom prst="rect">
              <a:avLst/>
            </a:prstGeom>
          </p:spPr>
        </p:pic>
        <p:pic>
          <p:nvPicPr>
            <p:cNvPr id="95" name="Picture 94">
              <a:extLst>
                <a:ext uri="{FF2B5EF4-FFF2-40B4-BE49-F238E27FC236}">
                  <a16:creationId xmlns:a16="http://schemas.microsoft.com/office/drawing/2014/main" id="{CD0CCC93-2A80-4211-BC35-3B01DBCB982F}"/>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4105025" y="1789335"/>
              <a:ext cx="1568768" cy="245745"/>
            </a:xfrm>
            <a:prstGeom prst="rect">
              <a:avLst/>
            </a:prstGeom>
          </p:spPr>
        </p:pic>
        <p:pic>
          <p:nvPicPr>
            <p:cNvPr id="99" name="Picture 98">
              <a:extLst>
                <a:ext uri="{FF2B5EF4-FFF2-40B4-BE49-F238E27FC236}">
                  <a16:creationId xmlns:a16="http://schemas.microsoft.com/office/drawing/2014/main" id="{70662D60-FA72-4E3A-9A19-EB769DF9DAD5}"/>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256301" y="1817719"/>
              <a:ext cx="1115905" cy="188976"/>
            </a:xfrm>
            <a:prstGeom prst="rect">
              <a:avLst/>
            </a:prstGeom>
          </p:spPr>
        </p:pic>
        <p:pic>
          <p:nvPicPr>
            <p:cNvPr id="34" name="Picture 33">
              <a:extLst>
                <a:ext uri="{FF2B5EF4-FFF2-40B4-BE49-F238E27FC236}">
                  <a16:creationId xmlns:a16="http://schemas.microsoft.com/office/drawing/2014/main" id="{F04079BF-D670-46F0-80AC-65242AA17A1B}"/>
                </a:ext>
              </a:extLst>
            </p:cNvPr>
            <p:cNvPicPr>
              <a:picLocks noChangeAspect="1"/>
            </p:cNvPicPr>
            <p:nvPr/>
          </p:nvPicPr>
          <p:blipFill rotWithShape="1">
            <a:blip r:embed="rId67" cstate="screen">
              <a:extLst>
                <a:ext uri="{BEBA8EAE-BF5A-486C-A8C5-ECC9F3942E4B}">
                  <a14:imgProps xmlns:a14="http://schemas.microsoft.com/office/drawing/2010/main">
                    <a14:imgLayer r:embed="rId68">
                      <a14:imgEffect>
                        <a14:sharpenSoften amount="50000"/>
                      </a14:imgEffect>
                    </a14:imgLayer>
                  </a14:imgProps>
                </a:ext>
                <a:ext uri="{28A0092B-C50C-407E-A947-70E740481C1C}">
                  <a14:useLocalDpi xmlns:a14="http://schemas.microsoft.com/office/drawing/2010/main"/>
                </a:ext>
              </a:extLst>
            </a:blip>
            <a:srcRect/>
            <a:stretch/>
          </p:blipFill>
          <p:spPr>
            <a:xfrm>
              <a:off x="1571437" y="1776656"/>
              <a:ext cx="987554" cy="271103"/>
            </a:xfrm>
            <a:prstGeom prst="rect">
              <a:avLst/>
            </a:prstGeom>
          </p:spPr>
        </p:pic>
        <p:pic>
          <p:nvPicPr>
            <p:cNvPr id="73" name="Picture 72">
              <a:extLst>
                <a:ext uri="{FF2B5EF4-FFF2-40B4-BE49-F238E27FC236}">
                  <a16:creationId xmlns:a16="http://schemas.microsoft.com/office/drawing/2014/main" id="{B4F810BF-475B-4B56-85DE-AB20E56A13D7}"/>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2758222" y="1736757"/>
              <a:ext cx="1147572" cy="350901"/>
            </a:xfrm>
            <a:prstGeom prst="rect">
              <a:avLst/>
            </a:prstGeom>
          </p:spPr>
        </p:pic>
      </p:grpSp>
      <p:grpSp>
        <p:nvGrpSpPr>
          <p:cNvPr id="114" name="Group 113">
            <a:extLst>
              <a:ext uri="{FF2B5EF4-FFF2-40B4-BE49-F238E27FC236}">
                <a16:creationId xmlns:a16="http://schemas.microsoft.com/office/drawing/2014/main" id="{3682960D-9D61-4496-A669-25671064BB76}"/>
              </a:ext>
            </a:extLst>
          </p:cNvPr>
          <p:cNvGrpSpPr/>
          <p:nvPr/>
        </p:nvGrpSpPr>
        <p:grpSpPr>
          <a:xfrm>
            <a:off x="230329" y="1145413"/>
            <a:ext cx="11698113" cy="555251"/>
            <a:chOff x="230328" y="1163701"/>
            <a:chExt cx="11698113" cy="555250"/>
          </a:xfrm>
        </p:grpSpPr>
        <p:pic>
          <p:nvPicPr>
            <p:cNvPr id="18" name="Picture 17">
              <a:extLst>
                <a:ext uri="{FF2B5EF4-FFF2-40B4-BE49-F238E27FC236}">
                  <a16:creationId xmlns:a16="http://schemas.microsoft.com/office/drawing/2014/main" id="{44E1FA5F-7E08-4A29-A6B5-E6EE23F31DD9}"/>
                </a:ext>
              </a:extLst>
            </p:cNvPr>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9925957" y="1191581"/>
              <a:ext cx="832485" cy="462915"/>
            </a:xfrm>
            <a:prstGeom prst="rect">
              <a:avLst/>
            </a:prstGeom>
          </p:spPr>
        </p:pic>
        <p:pic>
          <p:nvPicPr>
            <p:cNvPr id="33" name="Picture 32">
              <a:extLst>
                <a:ext uri="{FF2B5EF4-FFF2-40B4-BE49-F238E27FC236}">
                  <a16:creationId xmlns:a16="http://schemas.microsoft.com/office/drawing/2014/main" id="{80E132B2-D3A5-4360-BB72-F0CB883855C6}"/>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11017898" y="1208296"/>
              <a:ext cx="910543" cy="429485"/>
            </a:xfrm>
            <a:prstGeom prst="rect">
              <a:avLst/>
            </a:prstGeom>
          </p:spPr>
        </p:pic>
        <p:pic>
          <p:nvPicPr>
            <p:cNvPr id="6" name="Picture 5">
              <a:extLst>
                <a:ext uri="{FF2B5EF4-FFF2-40B4-BE49-F238E27FC236}">
                  <a16:creationId xmlns:a16="http://schemas.microsoft.com/office/drawing/2014/main" id="{34C40975-E4C7-4B91-91EA-1B493209D74E}"/>
                </a:ext>
              </a:extLst>
            </p:cNvPr>
            <p:cNvPicPr>
              <a:picLocks noChangeAspect="1"/>
            </p:cNvPicPr>
            <p:nvPr/>
          </p:nvPicPr>
          <p:blipFill rotWithShape="1">
            <a:blip r:embed="rId72" cstate="screen">
              <a:extLst>
                <a:ext uri="{28A0092B-C50C-407E-A947-70E740481C1C}">
                  <a14:useLocalDpi xmlns:a14="http://schemas.microsoft.com/office/drawing/2010/main"/>
                </a:ext>
              </a:extLst>
            </a:blip>
            <a:srcRect l="6688" t="21849" r="6111" b="19016"/>
            <a:stretch/>
          </p:blipFill>
          <p:spPr>
            <a:xfrm>
              <a:off x="6999386" y="1288982"/>
              <a:ext cx="1132426" cy="268112"/>
            </a:xfrm>
            <a:prstGeom prst="snip2SameRect">
              <a:avLst>
                <a:gd name="adj1" fmla="val 26752"/>
                <a:gd name="adj2" fmla="val 0"/>
              </a:avLst>
            </a:prstGeom>
          </p:spPr>
        </p:pic>
        <p:pic>
          <p:nvPicPr>
            <p:cNvPr id="7" name="Picture 6">
              <a:extLst>
                <a:ext uri="{FF2B5EF4-FFF2-40B4-BE49-F238E27FC236}">
                  <a16:creationId xmlns:a16="http://schemas.microsoft.com/office/drawing/2014/main" id="{34FEC919-12FD-47C2-9725-E549402AE166}"/>
                </a:ext>
              </a:extLst>
            </p:cNvPr>
            <p:cNvPicPr>
              <a:picLocks noChangeAspect="1"/>
            </p:cNvPicPr>
            <p:nvPr/>
          </p:nvPicPr>
          <p:blipFill rotWithShape="1">
            <a:blip r:embed="rId73" cstate="screen">
              <a:extLst>
                <a:ext uri="{28A0092B-C50C-407E-A947-70E740481C1C}">
                  <a14:useLocalDpi xmlns:a14="http://schemas.microsoft.com/office/drawing/2010/main"/>
                </a:ext>
              </a:extLst>
            </a:blip>
            <a:srcRect/>
            <a:stretch/>
          </p:blipFill>
          <p:spPr>
            <a:xfrm>
              <a:off x="2739780" y="1324846"/>
              <a:ext cx="769458" cy="196385"/>
            </a:xfrm>
            <a:prstGeom prst="snip2DiagRect">
              <a:avLst>
                <a:gd name="adj1" fmla="val 50000"/>
                <a:gd name="adj2" fmla="val 0"/>
              </a:avLst>
            </a:prstGeom>
          </p:spPr>
        </p:pic>
        <p:pic>
          <p:nvPicPr>
            <p:cNvPr id="11" name="Picture 10">
              <a:extLst>
                <a:ext uri="{FF2B5EF4-FFF2-40B4-BE49-F238E27FC236}">
                  <a16:creationId xmlns:a16="http://schemas.microsoft.com/office/drawing/2014/main" id="{6FF04DCC-5DFF-46D0-A2D4-CF1FD6E9585C}"/>
                </a:ext>
              </a:extLst>
            </p:cNvPr>
            <p:cNvPicPr>
              <a:picLocks noChangeAspect="1"/>
            </p:cNvPicPr>
            <p:nvPr/>
          </p:nvPicPr>
          <p:blipFill rotWithShape="1">
            <a:blip r:embed="rId74" cstate="screen">
              <a:extLst>
                <a:ext uri="{28A0092B-C50C-407E-A947-70E740481C1C}">
                  <a14:useLocalDpi xmlns:a14="http://schemas.microsoft.com/office/drawing/2010/main"/>
                </a:ext>
              </a:extLst>
            </a:blip>
            <a:srcRect l="16012" r="15128"/>
            <a:stretch/>
          </p:blipFill>
          <p:spPr>
            <a:xfrm>
              <a:off x="8391272" y="1178436"/>
              <a:ext cx="482736" cy="525780"/>
            </a:xfrm>
            <a:prstGeom prst="rect">
              <a:avLst/>
            </a:prstGeom>
          </p:spPr>
        </p:pic>
        <p:pic>
          <p:nvPicPr>
            <p:cNvPr id="12" name="Picture 11">
              <a:extLst>
                <a:ext uri="{FF2B5EF4-FFF2-40B4-BE49-F238E27FC236}">
                  <a16:creationId xmlns:a16="http://schemas.microsoft.com/office/drawing/2014/main" id="{7E7E2699-FCC3-4F40-8A0A-F37EA291D352}"/>
                </a:ext>
              </a:extLst>
            </p:cNvPr>
            <p:cNvPicPr>
              <a:picLocks noChangeAspect="1"/>
            </p:cNvPicPr>
            <p:nvPr/>
          </p:nvPicPr>
          <p:blipFill rotWithShape="1">
            <a:blip r:embed="rId75" cstate="screen">
              <a:extLst>
                <a:ext uri="{28A0092B-C50C-407E-A947-70E740481C1C}">
                  <a14:useLocalDpi xmlns:a14="http://schemas.microsoft.com/office/drawing/2010/main"/>
                </a:ext>
              </a:extLst>
            </a:blip>
            <a:srcRect/>
            <a:stretch/>
          </p:blipFill>
          <p:spPr>
            <a:xfrm>
              <a:off x="9133468" y="1163701"/>
              <a:ext cx="533029" cy="555250"/>
            </a:xfrm>
            <a:prstGeom prst="rect">
              <a:avLst/>
            </a:prstGeom>
          </p:spPr>
        </p:pic>
        <p:pic>
          <p:nvPicPr>
            <p:cNvPr id="62" name="Picture 61">
              <a:extLst>
                <a:ext uri="{FF2B5EF4-FFF2-40B4-BE49-F238E27FC236}">
                  <a16:creationId xmlns:a16="http://schemas.microsoft.com/office/drawing/2014/main" id="{D659D141-7FC1-45B5-B505-8532926E518E}"/>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5398806" y="1267971"/>
              <a:ext cx="1341120" cy="310134"/>
            </a:xfrm>
            <a:prstGeom prst="rect">
              <a:avLst/>
            </a:prstGeom>
          </p:spPr>
        </p:pic>
        <p:pic>
          <p:nvPicPr>
            <p:cNvPr id="68" name="Picture 67">
              <a:extLst>
                <a:ext uri="{FF2B5EF4-FFF2-40B4-BE49-F238E27FC236}">
                  <a16:creationId xmlns:a16="http://schemas.microsoft.com/office/drawing/2014/main" id="{3EACC7A9-4D6A-44E8-835D-9A3CE8A37B94}"/>
                </a:ext>
              </a:extLst>
            </p:cNvPr>
            <p:cNvPicPr>
              <a:picLocks noChangeAspect="1"/>
            </p:cNvPicPr>
            <p:nvPr/>
          </p:nvPicPr>
          <p:blipFill rotWithShape="1">
            <a:blip r:embed="rId77" cstate="screen">
              <a:extLst>
                <a:ext uri="{28A0092B-C50C-407E-A947-70E740481C1C}">
                  <a14:useLocalDpi xmlns:a14="http://schemas.microsoft.com/office/drawing/2010/main"/>
                </a:ext>
              </a:extLst>
            </a:blip>
            <a:srcRect/>
            <a:stretch/>
          </p:blipFill>
          <p:spPr>
            <a:xfrm>
              <a:off x="1586071" y="1278388"/>
              <a:ext cx="894249" cy="289301"/>
            </a:xfrm>
            <a:prstGeom prst="rect">
              <a:avLst/>
            </a:prstGeom>
          </p:spPr>
        </p:pic>
        <p:pic>
          <p:nvPicPr>
            <p:cNvPr id="69" name="Picture 68">
              <a:extLst>
                <a:ext uri="{FF2B5EF4-FFF2-40B4-BE49-F238E27FC236}">
                  <a16:creationId xmlns:a16="http://schemas.microsoft.com/office/drawing/2014/main" id="{E796E55A-C8AC-478D-A29A-FE0FB5778240}"/>
                </a:ext>
              </a:extLst>
            </p:cNvPr>
            <p:cNvPicPr>
              <a:picLocks noChangeAspect="1"/>
            </p:cNvPicPr>
            <p:nvPr/>
          </p:nvPicPr>
          <p:blipFill>
            <a:blip r:embed="rId78" cstate="screen">
              <a:extLst>
                <a:ext uri="{28A0092B-C50C-407E-A947-70E740481C1C}">
                  <a14:useLocalDpi xmlns:a14="http://schemas.microsoft.com/office/drawing/2010/main"/>
                </a:ext>
              </a:extLst>
            </a:blip>
            <a:stretch>
              <a:fillRect/>
            </a:stretch>
          </p:blipFill>
          <p:spPr>
            <a:xfrm>
              <a:off x="230328" y="1280796"/>
              <a:ext cx="1096283" cy="284485"/>
            </a:xfrm>
            <a:prstGeom prst="rect">
              <a:avLst/>
            </a:prstGeom>
          </p:spPr>
        </p:pic>
        <p:pic>
          <p:nvPicPr>
            <p:cNvPr id="100" name="Picture 99">
              <a:extLst>
                <a:ext uri="{FF2B5EF4-FFF2-40B4-BE49-F238E27FC236}">
                  <a16:creationId xmlns:a16="http://schemas.microsoft.com/office/drawing/2014/main" id="{E6D0ACD8-20FB-4B8E-B211-31AB0DF4E03B}"/>
                </a:ext>
              </a:extLst>
            </p:cNvPr>
            <p:cNvPicPr>
              <a:picLocks noChangeAspect="1"/>
            </p:cNvPicPr>
            <p:nvPr/>
          </p:nvPicPr>
          <p:blipFill>
            <a:blip r:embed="rId79" cstate="screen">
              <a:extLst>
                <a:ext uri="{28A0092B-C50C-407E-A947-70E740481C1C}">
                  <a14:useLocalDpi xmlns:a14="http://schemas.microsoft.com/office/drawing/2010/main"/>
                </a:ext>
              </a:extLst>
            </a:blip>
            <a:stretch>
              <a:fillRect/>
            </a:stretch>
          </p:blipFill>
          <p:spPr>
            <a:xfrm>
              <a:off x="3768698" y="1317787"/>
              <a:ext cx="1370648" cy="210503"/>
            </a:xfrm>
            <a:prstGeom prst="rect">
              <a:avLst/>
            </a:prstGeom>
          </p:spPr>
        </p:pic>
      </p:grpSp>
      <p:grpSp>
        <p:nvGrpSpPr>
          <p:cNvPr id="142" name="Group 141">
            <a:extLst>
              <a:ext uri="{FF2B5EF4-FFF2-40B4-BE49-F238E27FC236}">
                <a16:creationId xmlns:a16="http://schemas.microsoft.com/office/drawing/2014/main" id="{923D1A3B-47C3-46CD-8A2E-5C4A3EB89555}"/>
              </a:ext>
            </a:extLst>
          </p:cNvPr>
          <p:cNvGrpSpPr/>
          <p:nvPr/>
        </p:nvGrpSpPr>
        <p:grpSpPr>
          <a:xfrm>
            <a:off x="182818" y="2711559"/>
            <a:ext cx="11826367" cy="738188"/>
            <a:chOff x="182817" y="2711559"/>
            <a:chExt cx="11826366" cy="738188"/>
          </a:xfrm>
        </p:grpSpPr>
        <p:pic>
          <p:nvPicPr>
            <p:cNvPr id="9" name="Picture 8">
              <a:extLst>
                <a:ext uri="{FF2B5EF4-FFF2-40B4-BE49-F238E27FC236}">
                  <a16:creationId xmlns:a16="http://schemas.microsoft.com/office/drawing/2014/main" id="{C8982462-8FFA-4323-8A14-BA86BD30E435}"/>
                </a:ext>
              </a:extLst>
            </p:cNvPr>
            <p:cNvPicPr>
              <a:picLocks noChangeAspect="1"/>
            </p:cNvPicPr>
            <p:nvPr/>
          </p:nvPicPr>
          <p:blipFill rotWithShape="1">
            <a:blip r:embed="rId80" cstate="screen">
              <a:extLst>
                <a:ext uri="{BEBA8EAE-BF5A-486C-A8C5-ECC9F3942E4B}">
                  <a14:imgProps xmlns:a14="http://schemas.microsoft.com/office/drawing/2010/main">
                    <a14:imgLayer r:embed="rId81">
                      <a14:imgEffect>
                        <a14:sharpenSoften amount="25000"/>
                      </a14:imgEffect>
                    </a14:imgLayer>
                  </a14:imgProps>
                </a:ext>
                <a:ext uri="{28A0092B-C50C-407E-A947-70E740481C1C}">
                  <a14:useLocalDpi xmlns:a14="http://schemas.microsoft.com/office/drawing/2010/main"/>
                </a:ext>
              </a:extLst>
            </a:blip>
            <a:srcRect l="11262" t="23512" r="11234" b="25399"/>
            <a:stretch/>
          </p:blipFill>
          <p:spPr>
            <a:xfrm>
              <a:off x="4259615" y="2856045"/>
              <a:ext cx="1151793" cy="449216"/>
            </a:xfrm>
            <a:prstGeom prst="rect">
              <a:avLst/>
            </a:prstGeom>
          </p:spPr>
        </p:pic>
        <p:pic>
          <p:nvPicPr>
            <p:cNvPr id="40" name="Picture 39">
              <a:extLst>
                <a:ext uri="{FF2B5EF4-FFF2-40B4-BE49-F238E27FC236}">
                  <a16:creationId xmlns:a16="http://schemas.microsoft.com/office/drawing/2014/main" id="{0135F7D9-3755-45A0-87E5-E1F9ED731B86}"/>
                </a:ext>
              </a:extLst>
            </p:cNvPr>
            <p:cNvPicPr>
              <a:picLocks noChangeAspect="1"/>
            </p:cNvPicPr>
            <p:nvPr/>
          </p:nvPicPr>
          <p:blipFill>
            <a:blip r:embed="rId82" cstate="screen">
              <a:extLst>
                <a:ext uri="{28A0092B-C50C-407E-A947-70E740481C1C}">
                  <a14:useLocalDpi xmlns:a14="http://schemas.microsoft.com/office/drawing/2010/main"/>
                </a:ext>
              </a:extLst>
            </a:blip>
            <a:stretch>
              <a:fillRect/>
            </a:stretch>
          </p:blipFill>
          <p:spPr>
            <a:xfrm>
              <a:off x="2638003" y="2803712"/>
              <a:ext cx="709452" cy="553883"/>
            </a:xfrm>
            <a:prstGeom prst="rect">
              <a:avLst/>
            </a:prstGeom>
          </p:spPr>
        </p:pic>
        <p:pic>
          <p:nvPicPr>
            <p:cNvPr id="45" name="Picture 44">
              <a:extLst>
                <a:ext uri="{FF2B5EF4-FFF2-40B4-BE49-F238E27FC236}">
                  <a16:creationId xmlns:a16="http://schemas.microsoft.com/office/drawing/2014/main" id="{63AC959F-61EB-44CB-8577-B00BE51C08C4}"/>
                </a:ext>
              </a:extLst>
            </p:cNvPr>
            <p:cNvPicPr>
              <a:picLocks noChangeAspect="1"/>
            </p:cNvPicPr>
            <p:nvPr/>
          </p:nvPicPr>
          <p:blipFill rotWithShape="1">
            <a:blip r:embed="rId83" cstate="screen">
              <a:extLst>
                <a:ext uri="{28A0092B-C50C-407E-A947-70E740481C1C}">
                  <a14:useLocalDpi xmlns:a14="http://schemas.microsoft.com/office/drawing/2010/main"/>
                </a:ext>
              </a:extLst>
            </a:blip>
            <a:srcRect l="8626" t="16715" r="15751" b="17087"/>
            <a:stretch/>
          </p:blipFill>
          <p:spPr>
            <a:xfrm>
              <a:off x="1487349" y="2897735"/>
              <a:ext cx="1019093" cy="365837"/>
            </a:xfrm>
            <a:prstGeom prst="rect">
              <a:avLst/>
            </a:prstGeom>
          </p:spPr>
        </p:pic>
        <p:pic>
          <p:nvPicPr>
            <p:cNvPr id="48" name="Picture 47">
              <a:extLst>
                <a:ext uri="{FF2B5EF4-FFF2-40B4-BE49-F238E27FC236}">
                  <a16:creationId xmlns:a16="http://schemas.microsoft.com/office/drawing/2014/main" id="{3620DC0F-AB32-4988-B9AF-D3923F62EEA2}"/>
                </a:ext>
              </a:extLst>
            </p:cNvPr>
            <p:cNvPicPr>
              <a:picLocks noChangeAspect="1"/>
            </p:cNvPicPr>
            <p:nvPr/>
          </p:nvPicPr>
          <p:blipFill>
            <a:blip r:embed="rId84" cstate="screen">
              <a:extLst>
                <a:ext uri="{28A0092B-C50C-407E-A947-70E740481C1C}">
                  <a14:useLocalDpi xmlns:a14="http://schemas.microsoft.com/office/drawing/2010/main"/>
                </a:ext>
              </a:extLst>
            </a:blip>
            <a:stretch>
              <a:fillRect/>
            </a:stretch>
          </p:blipFill>
          <p:spPr>
            <a:xfrm>
              <a:off x="6922391" y="2852053"/>
              <a:ext cx="1143000" cy="457200"/>
            </a:xfrm>
            <a:prstGeom prst="rect">
              <a:avLst/>
            </a:prstGeom>
          </p:spPr>
        </p:pic>
        <p:pic>
          <p:nvPicPr>
            <p:cNvPr id="49" name="Picture 48">
              <a:extLst>
                <a:ext uri="{FF2B5EF4-FFF2-40B4-BE49-F238E27FC236}">
                  <a16:creationId xmlns:a16="http://schemas.microsoft.com/office/drawing/2014/main" id="{FA16590A-C887-4A99-81D5-12879F71EDBA}"/>
                </a:ext>
              </a:extLst>
            </p:cNvPr>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9465295" y="2840623"/>
              <a:ext cx="480060" cy="480060"/>
            </a:xfrm>
            <a:prstGeom prst="rect">
              <a:avLst/>
            </a:prstGeom>
          </p:spPr>
        </p:pic>
        <p:pic>
          <p:nvPicPr>
            <p:cNvPr id="53" name="Picture 52">
              <a:extLst>
                <a:ext uri="{FF2B5EF4-FFF2-40B4-BE49-F238E27FC236}">
                  <a16:creationId xmlns:a16="http://schemas.microsoft.com/office/drawing/2014/main" id="{44C4CD2B-F55F-405F-9407-A84CC10AB2CF}"/>
                </a:ext>
              </a:extLst>
            </p:cNvPr>
            <p:cNvPicPr>
              <a:picLocks noChangeAspect="1"/>
            </p:cNvPicPr>
            <p:nvPr/>
          </p:nvPicPr>
          <p:blipFill>
            <a:blip r:embed="rId86" cstate="screen">
              <a:extLst>
                <a:ext uri="{28A0092B-C50C-407E-A947-70E740481C1C}">
                  <a14:useLocalDpi xmlns:a14="http://schemas.microsoft.com/office/drawing/2010/main"/>
                </a:ext>
              </a:extLst>
            </a:blip>
            <a:stretch>
              <a:fillRect/>
            </a:stretch>
          </p:blipFill>
          <p:spPr>
            <a:xfrm>
              <a:off x="10076916" y="2966734"/>
              <a:ext cx="1062514" cy="227838"/>
            </a:xfrm>
            <a:prstGeom prst="rect">
              <a:avLst/>
            </a:prstGeom>
          </p:spPr>
        </p:pic>
        <p:pic>
          <p:nvPicPr>
            <p:cNvPr id="67" name="Picture 66">
              <a:extLst>
                <a:ext uri="{FF2B5EF4-FFF2-40B4-BE49-F238E27FC236}">
                  <a16:creationId xmlns:a16="http://schemas.microsoft.com/office/drawing/2014/main" id="{B9DD1B82-0151-4741-8D77-C9A11DED1D0F}"/>
                </a:ext>
              </a:extLst>
            </p:cNvPr>
            <p:cNvPicPr>
              <a:picLocks noChangeAspect="1"/>
            </p:cNvPicPr>
            <p:nvPr/>
          </p:nvPicPr>
          <p:blipFill>
            <a:blip r:embed="rId87" cstate="screen">
              <a:extLst>
                <a:ext uri="{28A0092B-C50C-407E-A947-70E740481C1C}">
                  <a14:useLocalDpi xmlns:a14="http://schemas.microsoft.com/office/drawing/2010/main"/>
                </a:ext>
              </a:extLst>
            </a:blip>
            <a:stretch>
              <a:fillRect/>
            </a:stretch>
          </p:blipFill>
          <p:spPr>
            <a:xfrm>
              <a:off x="11270995" y="2711559"/>
              <a:ext cx="738188" cy="738188"/>
            </a:xfrm>
            <a:prstGeom prst="rect">
              <a:avLst/>
            </a:prstGeom>
          </p:spPr>
        </p:pic>
        <p:pic>
          <p:nvPicPr>
            <p:cNvPr id="80" name="Picture 79">
              <a:extLst>
                <a:ext uri="{FF2B5EF4-FFF2-40B4-BE49-F238E27FC236}">
                  <a16:creationId xmlns:a16="http://schemas.microsoft.com/office/drawing/2014/main" id="{FFB2DA86-D8CA-4D77-91D5-B654BE39D2DC}"/>
                </a:ext>
              </a:extLst>
            </p:cNvPr>
            <p:cNvPicPr>
              <a:picLocks noChangeAspect="1"/>
            </p:cNvPicPr>
            <p:nvPr/>
          </p:nvPicPr>
          <p:blipFill>
            <a:blip r:embed="rId88" cstate="screen">
              <a:extLst>
                <a:ext uri="{28A0092B-C50C-407E-A947-70E740481C1C}">
                  <a14:useLocalDpi xmlns:a14="http://schemas.microsoft.com/office/drawing/2010/main"/>
                </a:ext>
              </a:extLst>
            </a:blip>
            <a:stretch>
              <a:fillRect/>
            </a:stretch>
          </p:blipFill>
          <p:spPr>
            <a:xfrm>
              <a:off x="8196952" y="2827182"/>
              <a:ext cx="1136782" cy="506943"/>
            </a:xfrm>
            <a:prstGeom prst="rect">
              <a:avLst/>
            </a:prstGeom>
          </p:spPr>
        </p:pic>
        <p:pic>
          <p:nvPicPr>
            <p:cNvPr id="81" name="Picture 80">
              <a:extLst>
                <a:ext uri="{FF2B5EF4-FFF2-40B4-BE49-F238E27FC236}">
                  <a16:creationId xmlns:a16="http://schemas.microsoft.com/office/drawing/2014/main" id="{15CBF663-8472-4901-B254-2D29D7074BC2}"/>
                </a:ext>
              </a:extLst>
            </p:cNvPr>
            <p:cNvPicPr>
              <a:picLocks noChangeAspect="1"/>
            </p:cNvPicPr>
            <p:nvPr/>
          </p:nvPicPr>
          <p:blipFill rotWithShape="1">
            <a:blip r:embed="rId89" cstate="screen">
              <a:extLst>
                <a:ext uri="{28A0092B-C50C-407E-A947-70E740481C1C}">
                  <a14:useLocalDpi xmlns:a14="http://schemas.microsoft.com/office/drawing/2010/main"/>
                </a:ext>
              </a:extLst>
            </a:blip>
            <a:srcRect/>
            <a:stretch/>
          </p:blipFill>
          <p:spPr>
            <a:xfrm>
              <a:off x="182817" y="2856604"/>
              <a:ext cx="1172971" cy="448099"/>
            </a:xfrm>
            <a:prstGeom prst="snip2DiagRect">
              <a:avLst>
                <a:gd name="adj1" fmla="val 32687"/>
                <a:gd name="adj2" fmla="val 16667"/>
              </a:avLst>
            </a:prstGeom>
          </p:spPr>
        </p:pic>
        <p:pic>
          <p:nvPicPr>
            <p:cNvPr id="93" name="Picture 92">
              <a:extLst>
                <a:ext uri="{FF2B5EF4-FFF2-40B4-BE49-F238E27FC236}">
                  <a16:creationId xmlns:a16="http://schemas.microsoft.com/office/drawing/2014/main" id="{E437E0B0-E4EF-4936-B35F-632B175A5315}"/>
                </a:ext>
              </a:extLst>
            </p:cNvPr>
            <p:cNvPicPr>
              <a:picLocks noChangeAspect="1"/>
            </p:cNvPicPr>
            <p:nvPr/>
          </p:nvPicPr>
          <p:blipFill rotWithShape="1">
            <a:blip r:embed="rId90" cstate="screen">
              <a:extLst>
                <a:ext uri="{28A0092B-C50C-407E-A947-70E740481C1C}">
                  <a14:useLocalDpi xmlns:a14="http://schemas.microsoft.com/office/drawing/2010/main"/>
                </a:ext>
              </a:extLst>
            </a:blip>
            <a:srcRect/>
            <a:stretch/>
          </p:blipFill>
          <p:spPr>
            <a:xfrm>
              <a:off x="3479016" y="2782043"/>
              <a:ext cx="649038" cy="597220"/>
            </a:xfrm>
            <a:prstGeom prst="rect">
              <a:avLst/>
            </a:prstGeom>
          </p:spPr>
        </p:pic>
        <p:pic>
          <p:nvPicPr>
            <p:cNvPr id="131" name="Picture 130">
              <a:extLst>
                <a:ext uri="{FF2B5EF4-FFF2-40B4-BE49-F238E27FC236}">
                  <a16:creationId xmlns:a16="http://schemas.microsoft.com/office/drawing/2014/main" id="{B8B8B87D-85F5-4CE9-B353-1E93295897BE}"/>
                </a:ext>
              </a:extLst>
            </p:cNvPr>
            <p:cNvPicPr>
              <a:picLocks noChangeAspect="1"/>
            </p:cNvPicPr>
            <p:nvPr/>
          </p:nvPicPr>
          <p:blipFill>
            <a:blip r:embed="rId91" cstate="screen">
              <a:extLst>
                <a:ext uri="{28A0092B-C50C-407E-A947-70E740481C1C}">
                  <a14:useLocalDpi xmlns:a14="http://schemas.microsoft.com/office/drawing/2010/main"/>
                </a:ext>
              </a:extLst>
            </a:blip>
            <a:stretch>
              <a:fillRect/>
            </a:stretch>
          </p:blipFill>
          <p:spPr>
            <a:xfrm>
              <a:off x="5542969" y="2878267"/>
              <a:ext cx="1247861" cy="404772"/>
            </a:xfrm>
            <a:prstGeom prst="rect">
              <a:avLst/>
            </a:prstGeom>
          </p:spPr>
        </p:pic>
      </p:grpSp>
      <p:grpSp>
        <p:nvGrpSpPr>
          <p:cNvPr id="103" name="Group 102">
            <a:extLst>
              <a:ext uri="{FF2B5EF4-FFF2-40B4-BE49-F238E27FC236}">
                <a16:creationId xmlns:a16="http://schemas.microsoft.com/office/drawing/2014/main" id="{4989F3D8-F1EF-4143-A549-AA5993514DA2}"/>
              </a:ext>
            </a:extLst>
          </p:cNvPr>
          <p:cNvGrpSpPr/>
          <p:nvPr/>
        </p:nvGrpSpPr>
        <p:grpSpPr>
          <a:xfrm>
            <a:off x="278239" y="3982450"/>
            <a:ext cx="11681376" cy="599191"/>
            <a:chOff x="278238" y="3982450"/>
            <a:chExt cx="11681376" cy="599190"/>
          </a:xfrm>
        </p:grpSpPr>
        <p:grpSp>
          <p:nvGrpSpPr>
            <p:cNvPr id="101" name="Group 100">
              <a:extLst>
                <a:ext uri="{FF2B5EF4-FFF2-40B4-BE49-F238E27FC236}">
                  <a16:creationId xmlns:a16="http://schemas.microsoft.com/office/drawing/2014/main" id="{5813A9E1-3AD2-4748-8DD0-25C299D854C2}"/>
                </a:ext>
              </a:extLst>
            </p:cNvPr>
            <p:cNvGrpSpPr/>
            <p:nvPr/>
          </p:nvGrpSpPr>
          <p:grpSpPr>
            <a:xfrm>
              <a:off x="278238" y="3982450"/>
              <a:ext cx="11681376" cy="599190"/>
              <a:chOff x="278238" y="3909298"/>
              <a:chExt cx="11681376" cy="599190"/>
            </a:xfrm>
          </p:grpSpPr>
          <p:pic>
            <p:nvPicPr>
              <p:cNvPr id="8" name="Picture 7">
                <a:extLst>
                  <a:ext uri="{FF2B5EF4-FFF2-40B4-BE49-F238E27FC236}">
                    <a16:creationId xmlns:a16="http://schemas.microsoft.com/office/drawing/2014/main" id="{872DC2AB-900A-43D4-9920-55DC9F3B7C65}"/>
                  </a:ext>
                </a:extLst>
              </p:cNvPr>
              <p:cNvPicPr>
                <a:picLocks noChangeAspect="1"/>
              </p:cNvPicPr>
              <p:nvPr/>
            </p:nvPicPr>
            <p:blipFill>
              <a:blip r:embed="rId92" cstate="screen">
                <a:extLst>
                  <a:ext uri="{28A0092B-C50C-407E-A947-70E740481C1C}">
                    <a14:useLocalDpi xmlns:a14="http://schemas.microsoft.com/office/drawing/2010/main"/>
                  </a:ext>
                </a:extLst>
              </a:blip>
              <a:stretch>
                <a:fillRect/>
              </a:stretch>
            </p:blipFill>
            <p:spPr>
              <a:xfrm>
                <a:off x="5810878" y="3988866"/>
                <a:ext cx="1143000" cy="440055"/>
              </a:xfrm>
              <a:prstGeom prst="rect">
                <a:avLst/>
              </a:prstGeom>
            </p:spPr>
          </p:pic>
          <p:pic>
            <p:nvPicPr>
              <p:cNvPr id="14" name="Picture 13">
                <a:extLst>
                  <a:ext uri="{FF2B5EF4-FFF2-40B4-BE49-F238E27FC236}">
                    <a16:creationId xmlns:a16="http://schemas.microsoft.com/office/drawing/2014/main" id="{548FDD40-AEFB-4D5D-86AB-ECEE598FA452}"/>
                  </a:ext>
                </a:extLst>
              </p:cNvPr>
              <p:cNvPicPr>
                <a:picLocks noChangeAspect="1"/>
              </p:cNvPicPr>
              <p:nvPr/>
            </p:nvPicPr>
            <p:blipFill rotWithShape="1">
              <a:blip r:embed="rId93" cstate="screen">
                <a:extLst>
                  <a:ext uri="{28A0092B-C50C-407E-A947-70E740481C1C}">
                    <a14:useLocalDpi xmlns:a14="http://schemas.microsoft.com/office/drawing/2010/main"/>
                  </a:ext>
                </a:extLst>
              </a:blip>
              <a:srcRect r="6165"/>
              <a:stretch/>
            </p:blipFill>
            <p:spPr>
              <a:xfrm>
                <a:off x="10936146" y="3981008"/>
                <a:ext cx="1023468" cy="455771"/>
              </a:xfrm>
              <a:prstGeom prst="rect">
                <a:avLst/>
              </a:prstGeom>
            </p:spPr>
          </p:pic>
          <p:pic>
            <p:nvPicPr>
              <p:cNvPr id="16" name="Picture 15">
                <a:extLst>
                  <a:ext uri="{FF2B5EF4-FFF2-40B4-BE49-F238E27FC236}">
                    <a16:creationId xmlns:a16="http://schemas.microsoft.com/office/drawing/2014/main" id="{2B4830C7-73AB-46BA-9F37-B593C293DCB5}"/>
                  </a:ext>
                </a:extLst>
              </p:cNvPr>
              <p:cNvPicPr>
                <a:picLocks noChangeAspect="1"/>
              </p:cNvPicPr>
              <p:nvPr/>
            </p:nvPicPr>
            <p:blipFill rotWithShape="1">
              <a:blip r:embed="rId94" cstate="screen">
                <a:extLst>
                  <a:ext uri="{28A0092B-C50C-407E-A947-70E740481C1C}">
                    <a14:useLocalDpi xmlns:a14="http://schemas.microsoft.com/office/drawing/2010/main"/>
                  </a:ext>
                </a:extLst>
              </a:blip>
              <a:srcRect/>
              <a:stretch/>
            </p:blipFill>
            <p:spPr>
              <a:xfrm>
                <a:off x="278238" y="3950240"/>
                <a:ext cx="638176" cy="517307"/>
              </a:xfrm>
              <a:prstGeom prst="rect">
                <a:avLst/>
              </a:prstGeom>
            </p:spPr>
          </p:pic>
          <p:pic>
            <p:nvPicPr>
              <p:cNvPr id="17" name="Picture 16">
                <a:extLst>
                  <a:ext uri="{FF2B5EF4-FFF2-40B4-BE49-F238E27FC236}">
                    <a16:creationId xmlns:a16="http://schemas.microsoft.com/office/drawing/2014/main" id="{BD3CAF62-CE8D-48F9-BEE0-5311134D24E3}"/>
                  </a:ext>
                </a:extLst>
              </p:cNvPr>
              <p:cNvPicPr>
                <a:picLocks noChangeAspect="1"/>
              </p:cNvPicPr>
              <p:nvPr/>
            </p:nvPicPr>
            <p:blipFill>
              <a:blip r:embed="rId95" cstate="screen">
                <a:extLst>
                  <a:ext uri="{28A0092B-C50C-407E-A947-70E740481C1C}">
                    <a14:useLocalDpi xmlns:a14="http://schemas.microsoft.com/office/drawing/2010/main"/>
                  </a:ext>
                </a:extLst>
              </a:blip>
              <a:stretch>
                <a:fillRect/>
              </a:stretch>
            </p:blipFill>
            <p:spPr>
              <a:xfrm>
                <a:off x="9333634" y="4012979"/>
                <a:ext cx="525130" cy="391828"/>
              </a:xfrm>
              <a:prstGeom prst="rect">
                <a:avLst/>
              </a:prstGeom>
            </p:spPr>
          </p:pic>
          <p:pic>
            <p:nvPicPr>
              <p:cNvPr id="29" name="Picture 28">
                <a:extLst>
                  <a:ext uri="{FF2B5EF4-FFF2-40B4-BE49-F238E27FC236}">
                    <a16:creationId xmlns:a16="http://schemas.microsoft.com/office/drawing/2014/main" id="{AAAC5E3F-53BC-4E9A-9B05-88F0A4763BFD}"/>
                  </a:ext>
                </a:extLst>
              </p:cNvPr>
              <p:cNvPicPr>
                <a:picLocks noChangeAspect="1"/>
              </p:cNvPicPr>
              <p:nvPr/>
            </p:nvPicPr>
            <p:blipFill rotWithShape="1">
              <a:blip r:embed="rId96" cstate="screen">
                <a:extLst>
                  <a:ext uri="{28A0092B-C50C-407E-A947-70E740481C1C}">
                    <a14:useLocalDpi xmlns:a14="http://schemas.microsoft.com/office/drawing/2010/main"/>
                  </a:ext>
                </a:extLst>
              </a:blip>
              <a:srcRect/>
              <a:stretch/>
            </p:blipFill>
            <p:spPr>
              <a:xfrm>
                <a:off x="2328386" y="3985091"/>
                <a:ext cx="1333500" cy="447605"/>
              </a:xfrm>
              <a:prstGeom prst="rect">
                <a:avLst/>
              </a:prstGeom>
            </p:spPr>
          </p:pic>
          <p:pic>
            <p:nvPicPr>
              <p:cNvPr id="50" name="Picture 49">
                <a:extLst>
                  <a:ext uri="{FF2B5EF4-FFF2-40B4-BE49-F238E27FC236}">
                    <a16:creationId xmlns:a16="http://schemas.microsoft.com/office/drawing/2014/main" id="{FDD61F76-0060-4FDA-910E-A756A50EDA37}"/>
                  </a:ext>
                </a:extLst>
              </p:cNvPr>
              <p:cNvPicPr>
                <a:picLocks noChangeAspect="1"/>
              </p:cNvPicPr>
              <p:nvPr/>
            </p:nvPicPr>
            <p:blipFill rotWithShape="1">
              <a:blip r:embed="rId97" cstate="screen">
                <a:extLst>
                  <a:ext uri="{28A0092B-C50C-407E-A947-70E740481C1C}">
                    <a14:useLocalDpi xmlns:a14="http://schemas.microsoft.com/office/drawing/2010/main"/>
                  </a:ext>
                </a:extLst>
              </a:blip>
              <a:srcRect l="5108" t="7140" r="5656" b="9389"/>
              <a:stretch/>
            </p:blipFill>
            <p:spPr>
              <a:xfrm>
                <a:off x="982320" y="4009318"/>
                <a:ext cx="1280160" cy="399150"/>
              </a:xfrm>
              <a:prstGeom prst="rect">
                <a:avLst/>
              </a:prstGeom>
            </p:spPr>
          </p:pic>
          <p:pic>
            <p:nvPicPr>
              <p:cNvPr id="51" name="Picture 50">
                <a:extLst>
                  <a:ext uri="{FF2B5EF4-FFF2-40B4-BE49-F238E27FC236}">
                    <a16:creationId xmlns:a16="http://schemas.microsoft.com/office/drawing/2014/main" id="{2D25F1DD-D4CB-428B-8C06-FC406AA273AD}"/>
                  </a:ext>
                </a:extLst>
              </p:cNvPr>
              <p:cNvPicPr>
                <a:picLocks noChangeAspect="1"/>
              </p:cNvPicPr>
              <p:nvPr/>
            </p:nvPicPr>
            <p:blipFill>
              <a:blip r:embed="rId98" cstate="screen">
                <a:extLst>
                  <a:ext uri="{28A0092B-C50C-407E-A947-70E740481C1C}">
                    <a14:useLocalDpi xmlns:a14="http://schemas.microsoft.com/office/drawing/2010/main"/>
                  </a:ext>
                </a:extLst>
              </a:blip>
              <a:stretch>
                <a:fillRect/>
              </a:stretch>
            </p:blipFill>
            <p:spPr>
              <a:xfrm>
                <a:off x="3727792" y="3991792"/>
                <a:ext cx="1219754" cy="434202"/>
              </a:xfrm>
              <a:prstGeom prst="rect">
                <a:avLst/>
              </a:prstGeom>
            </p:spPr>
          </p:pic>
          <p:pic>
            <p:nvPicPr>
              <p:cNvPr id="79" name="Picture 78">
                <a:extLst>
                  <a:ext uri="{FF2B5EF4-FFF2-40B4-BE49-F238E27FC236}">
                    <a16:creationId xmlns:a16="http://schemas.microsoft.com/office/drawing/2014/main" id="{79E9362A-FD73-4F46-A0AD-6B1BC4862473}"/>
                  </a:ext>
                </a:extLst>
              </p:cNvPr>
              <p:cNvPicPr>
                <a:picLocks noChangeAspect="1"/>
              </p:cNvPicPr>
              <p:nvPr/>
            </p:nvPicPr>
            <p:blipFill rotWithShape="1">
              <a:blip r:embed="rId99" cstate="screen">
                <a:extLst>
                  <a:ext uri="{28A0092B-C50C-407E-A947-70E740481C1C}">
                    <a14:useLocalDpi xmlns:a14="http://schemas.microsoft.com/office/drawing/2010/main"/>
                  </a:ext>
                </a:extLst>
              </a:blip>
              <a:srcRect l="6019" t="6514" r="8811" b="8247"/>
              <a:stretch/>
            </p:blipFill>
            <p:spPr>
              <a:xfrm>
                <a:off x="8537604" y="3909298"/>
                <a:ext cx="730125" cy="599190"/>
              </a:xfrm>
              <a:prstGeom prst="rect">
                <a:avLst/>
              </a:prstGeom>
            </p:spPr>
          </p:pic>
          <p:pic>
            <p:nvPicPr>
              <p:cNvPr id="83" name="Picture 82">
                <a:extLst>
                  <a:ext uri="{FF2B5EF4-FFF2-40B4-BE49-F238E27FC236}">
                    <a16:creationId xmlns:a16="http://schemas.microsoft.com/office/drawing/2014/main" id="{4CB0C261-946C-49E5-A3B5-11A6CE172B6C}"/>
                  </a:ext>
                </a:extLst>
              </p:cNvPr>
              <p:cNvPicPr>
                <a:picLocks noChangeAspect="1"/>
              </p:cNvPicPr>
              <p:nvPr/>
            </p:nvPicPr>
            <p:blipFill rotWithShape="1">
              <a:blip r:embed="rId100" cstate="screen">
                <a:extLst>
                  <a:ext uri="{28A0092B-C50C-407E-A947-70E740481C1C}">
                    <a14:useLocalDpi xmlns:a14="http://schemas.microsoft.com/office/drawing/2010/main"/>
                  </a:ext>
                </a:extLst>
              </a:blip>
              <a:srcRect/>
              <a:stretch/>
            </p:blipFill>
            <p:spPr>
              <a:xfrm>
                <a:off x="7019784" y="4070246"/>
                <a:ext cx="1451915" cy="277294"/>
              </a:xfrm>
              <a:prstGeom prst="rect">
                <a:avLst/>
              </a:prstGeom>
            </p:spPr>
          </p:pic>
          <p:pic>
            <p:nvPicPr>
              <p:cNvPr id="84" name="Picture 83">
                <a:extLst>
                  <a:ext uri="{FF2B5EF4-FFF2-40B4-BE49-F238E27FC236}">
                    <a16:creationId xmlns:a16="http://schemas.microsoft.com/office/drawing/2014/main" id="{AC81DFDE-2BCB-4729-8C4D-12DC4266205B}"/>
                  </a:ext>
                </a:extLst>
              </p:cNvPr>
              <p:cNvPicPr>
                <a:picLocks noChangeAspect="1"/>
              </p:cNvPicPr>
              <p:nvPr/>
            </p:nvPicPr>
            <p:blipFill>
              <a:blip r:embed="rId101" cstate="screen">
                <a:extLst>
                  <a:ext uri="{28A0092B-C50C-407E-A947-70E740481C1C}">
                    <a14:useLocalDpi xmlns:a14="http://schemas.microsoft.com/office/drawing/2010/main"/>
                  </a:ext>
                </a:extLst>
              </a:blip>
              <a:stretch>
                <a:fillRect/>
              </a:stretch>
            </p:blipFill>
            <p:spPr>
              <a:xfrm>
                <a:off x="5013452" y="3944776"/>
                <a:ext cx="731520" cy="528235"/>
              </a:xfrm>
              <a:prstGeom prst="rect">
                <a:avLst/>
              </a:prstGeom>
            </p:spPr>
          </p:pic>
        </p:grpSp>
        <p:pic>
          <p:nvPicPr>
            <p:cNvPr id="102" name="Picture 101">
              <a:extLst>
                <a:ext uri="{FF2B5EF4-FFF2-40B4-BE49-F238E27FC236}">
                  <a16:creationId xmlns:a16="http://schemas.microsoft.com/office/drawing/2014/main" id="{D73AD9FB-4A54-4F4A-954C-B3EEA73F51F4}"/>
                </a:ext>
              </a:extLst>
            </p:cNvPr>
            <p:cNvPicPr>
              <a:picLocks noChangeAspect="1"/>
            </p:cNvPicPr>
            <p:nvPr/>
          </p:nvPicPr>
          <p:blipFill>
            <a:blip r:embed="rId102" cstate="screen">
              <a:extLst>
                <a:ext uri="{28A0092B-C50C-407E-A947-70E740481C1C}">
                  <a14:useLocalDpi xmlns:a14="http://schemas.microsoft.com/office/drawing/2010/main"/>
                </a:ext>
              </a:extLst>
            </a:blip>
            <a:stretch>
              <a:fillRect/>
            </a:stretch>
          </p:blipFill>
          <p:spPr>
            <a:xfrm>
              <a:off x="9712896" y="4019221"/>
              <a:ext cx="1333498" cy="517813"/>
            </a:xfrm>
            <a:prstGeom prst="rect">
              <a:avLst/>
            </a:prstGeom>
          </p:spPr>
        </p:pic>
      </p:grpSp>
    </p:spTree>
    <p:extLst>
      <p:ext uri="{BB962C8B-B14F-4D97-AF65-F5344CB8AC3E}">
        <p14:creationId xmlns:p14="http://schemas.microsoft.com/office/powerpoint/2010/main" val="2963676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26A1ABBD-2A3B-4990-90FE-F560D6565ACB}"/>
    </a:ext>
  </a:extLst>
</a:theme>
</file>

<file path=ppt/theme/theme3.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C27A6290-5FAC-45CB-8848-C1B43362CC3C}"/>
    </a:ext>
  </a:extLst>
</a:theme>
</file>

<file path=ppt/theme/theme4.xml><?xml version="1.0" encoding="utf-8"?>
<a:theme xmlns:a="http://schemas.openxmlformats.org/drawingml/2006/main" name="Conclu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DE7D8C-9F82-4DE0-8314-E049FEDA5D0F}" vid="{D0A23534-CFDF-49E8-A31D-942D3AB9F1CF}"/>
    </a:ext>
  </a:extLst>
</a:theme>
</file>

<file path=ppt/theme/theme5.xml><?xml version="1.0" encoding="utf-8"?>
<a:theme xmlns:a="http://schemas.openxmlformats.org/drawingml/2006/main" name="CD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0" marR="0" indent="0" algn="l" defTabSz="914400" rtl="0" eaLnBrk="1" fontAlgn="auto" latinLnBrk="0" hangingPunct="1">
          <a:lnSpc>
            <a:spcPct val="150000"/>
          </a:lnSpc>
          <a:spcBef>
            <a:spcPct val="20000"/>
          </a:spcBef>
          <a:spcAft>
            <a:spcPts val="0"/>
          </a:spcAft>
          <a:buClr>
            <a:srgbClr val="B42E3E"/>
          </a:buClr>
          <a:buSzTx/>
          <a:buFont typeface="Wingdings 3" pitchFamily="18" charset="2"/>
          <a:buNone/>
          <a:tabLst/>
          <a:defRPr kumimoji="0" sz="17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CDP theme" id="{66958F69-61E1-4C57-A167-6A827BC123A7}" vid="{CC88C687-6EAD-479F-8AF2-E7C13D798497}"/>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0" marR="0" indent="0" algn="l" defTabSz="914400" rtl="0" eaLnBrk="1" fontAlgn="auto" latinLnBrk="0" hangingPunct="1">
          <a:lnSpc>
            <a:spcPct val="150000"/>
          </a:lnSpc>
          <a:spcBef>
            <a:spcPct val="20000"/>
          </a:spcBef>
          <a:spcAft>
            <a:spcPts val="0"/>
          </a:spcAft>
          <a:buClr>
            <a:srgbClr val="B42E3E"/>
          </a:buClr>
          <a:buSzTx/>
          <a:buFont typeface="Wingdings 3" pitchFamily="18" charset="2"/>
          <a:buNone/>
          <a:tabLst/>
          <a:defRPr kumimoji="0" sz="17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260BFFFCF9CB4EA980B450814CA141" ma:contentTypeVersion="5" ma:contentTypeDescription="Create a new document." ma:contentTypeScope="" ma:versionID="2c95a8f371b0686bdccd9c81615b75ce">
  <xsd:schema xmlns:xsd="http://www.w3.org/2001/XMLSchema" xmlns:xs="http://www.w3.org/2001/XMLSchema" xmlns:p="http://schemas.microsoft.com/office/2006/metadata/properties" xmlns:ns2="40ff25b3-493e-4851-82b7-4e504def2eba" xmlns:ns3="c1da8cb9-82a8-4be5-b309-6730a2e98068" targetNamespace="http://schemas.microsoft.com/office/2006/metadata/properties" ma:root="true" ma:fieldsID="76b01e6edc055ff345c5f297b6a57ec9" ns2:_="" ns3:_="">
    <xsd:import namespace="40ff25b3-493e-4851-82b7-4e504def2eba"/>
    <xsd:import namespace="c1da8cb9-82a8-4be5-b309-6730a2e980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25b3-493e-4851-82b7-4e504def2e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a8cb9-82a8-4be5-b309-6730a2e9806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E6CC0-F79A-4018-A34D-4A5F8442D8FD}">
  <ds:schemaRefs>
    <ds:schemaRef ds:uri="http://schemas.microsoft.com/sharepoint/v3/contenttype/forms"/>
  </ds:schemaRefs>
</ds:datastoreItem>
</file>

<file path=customXml/itemProps2.xml><?xml version="1.0" encoding="utf-8"?>
<ds:datastoreItem xmlns:ds="http://schemas.openxmlformats.org/officeDocument/2006/customXml" ds:itemID="{D2D00E15-B6A8-4371-BD6F-DEDC7E6852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6180C7-EE35-4668-A9F1-7DD89DD9A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f25b3-493e-4851-82b7-4e504def2eba"/>
    <ds:schemaRef ds:uri="c1da8cb9-82a8-4be5-b309-6730a2e980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2333</TotalTime>
  <Words>2182</Words>
  <Application>Microsoft Macintosh PowerPoint</Application>
  <PresentationFormat>Widescreen</PresentationFormat>
  <Paragraphs>478</Paragraphs>
  <Slides>35</Slides>
  <Notes>29</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35</vt:i4>
      </vt:variant>
    </vt:vector>
  </HeadingPairs>
  <TitlesOfParts>
    <vt:vector size="60" baseType="lpstr">
      <vt:lpstr>ＭＳ Ｐゴシック</vt:lpstr>
      <vt:lpstr>MS UI Gothic</vt:lpstr>
      <vt:lpstr>PMingLiU</vt:lpstr>
      <vt:lpstr>ヒラギノ角ゴ Pro W3</vt:lpstr>
      <vt:lpstr>AppleSymbols</vt:lpstr>
      <vt:lpstr>Arial</vt:lpstr>
      <vt:lpstr>Avenir Book</vt:lpstr>
      <vt:lpstr>Avenir Heavy</vt:lpstr>
      <vt:lpstr>Calibri</vt:lpstr>
      <vt:lpstr>Calibri Light</vt:lpstr>
      <vt:lpstr>Gotham Book</vt:lpstr>
      <vt:lpstr>Gotham Medium</vt:lpstr>
      <vt:lpstr>HelveticaNeueLT Pro 53 Ex</vt:lpstr>
      <vt:lpstr>HelveticaNeueLTPro-Blk</vt:lpstr>
      <vt:lpstr>Lucida Grande</vt:lpstr>
      <vt:lpstr>LucidaGrande</vt:lpstr>
      <vt:lpstr>Proxima Nova</vt:lpstr>
      <vt:lpstr>Times New Roman</vt:lpstr>
      <vt:lpstr>Wingdings 3</vt:lpstr>
      <vt:lpstr>Office Theme</vt:lpstr>
      <vt:lpstr>Body</vt:lpstr>
      <vt:lpstr>Title</vt:lpstr>
      <vt:lpstr>Conclusion</vt:lpstr>
      <vt:lpstr>CDP theme</vt:lpstr>
      <vt:lpstr>1_Office Theme</vt:lpstr>
      <vt:lpstr>Data collection &amp; supply change engagement </vt:lpstr>
      <vt:lpstr> </vt:lpstr>
      <vt:lpstr>The global environmental disclosure platform</vt:lpstr>
      <vt:lpstr>PowerPoint Presentation</vt:lpstr>
      <vt:lpstr>PowerPoint Presentation</vt:lpstr>
      <vt:lpstr>Engaging your supply chain</vt:lpstr>
      <vt:lpstr>PowerPoint Presentation</vt:lpstr>
      <vt:lpstr>PowerPoint Presentation</vt:lpstr>
      <vt:lpstr>PowerPoint Presentation</vt:lpstr>
      <vt:lpstr>PowerPoint Presentation</vt:lpstr>
      <vt:lpstr>Supplier engagement to-date from 100 member companies worldwide</vt:lpstr>
      <vt:lpstr>PowerPoint Presentation</vt:lpstr>
      <vt:lpstr>PowerPoint Presentation</vt:lpstr>
      <vt:lpstr>There is a need for greater supplier engagement</vt:lpstr>
      <vt:lpstr>CDP Questionnaires for SC – We are now fully thematic</vt:lpstr>
      <vt:lpstr>Timeline </vt:lpstr>
      <vt:lpstr>Building supplier capacity</vt:lpstr>
      <vt:lpstr>What we ask – Reduction target</vt:lpstr>
      <vt:lpstr>What we ask – Reduce emissions</vt:lpstr>
      <vt:lpstr>Example of emissions reduction initiatives </vt:lpstr>
      <vt:lpstr>What we ask – Report intensities</vt:lpstr>
      <vt:lpstr>How to report emissions intensities</vt:lpstr>
      <vt:lpstr>PowerPoint Presentation</vt:lpstr>
      <vt:lpstr>SC1.1 Emissions Allocation</vt:lpstr>
      <vt:lpstr>Allocation methods and factors </vt:lpstr>
      <vt:lpstr>PowerPoint Presentation</vt:lpstr>
      <vt:lpstr>Criteria companies didn’t meet</vt:lpstr>
      <vt:lpstr>Achieving SBT: BT - encouraging renewable energy purchasing</vt:lpstr>
      <vt:lpstr>Achieving SBT: Walmart - encouraging more action on emissions</vt:lpstr>
      <vt:lpstr>L'Oréal: Scorecards and procurement training</vt:lpstr>
      <vt:lpstr>Caesars Entertainment: Price negotiation and supplier onboarding</vt:lpstr>
      <vt:lpstr>PowerPoint Presentation</vt:lpstr>
      <vt:lpstr>Review of 3 years</vt:lpstr>
      <vt:lpstr>PowerPoint Presentation</vt:lpstr>
      <vt:lpstr>Any questions?  Thank you!  Kate Redington  kate.redington@cdp.net </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Kuettel</dc:creator>
  <cp:lastModifiedBy>Gabriel Kuettel</cp:lastModifiedBy>
  <cp:revision>53</cp:revision>
  <dcterms:created xsi:type="dcterms:W3CDTF">2018-04-12T07:31:25Z</dcterms:created>
  <dcterms:modified xsi:type="dcterms:W3CDTF">2018-05-02T06:10:02Z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0x0101003A260BFFFCF9CB4EA980B450814CA141</vt:lpwstr>
  </property>
</Properties>
</file>