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737" r:id="rId5"/>
    <p:sldMasterId id="2147483725" r:id="rId6"/>
    <p:sldMasterId id="2147483731" r:id="rId7"/>
  </p:sldMasterIdLst>
  <p:notesMasterIdLst>
    <p:notesMasterId r:id="rId35"/>
  </p:notesMasterIdLst>
  <p:handoutMasterIdLst>
    <p:handoutMasterId r:id="rId36"/>
  </p:handoutMasterIdLst>
  <p:sldIdLst>
    <p:sldId id="329" r:id="rId8"/>
    <p:sldId id="261" r:id="rId9"/>
    <p:sldId id="262" r:id="rId10"/>
    <p:sldId id="305" r:id="rId11"/>
    <p:sldId id="325" r:id="rId12"/>
    <p:sldId id="311" r:id="rId13"/>
    <p:sldId id="263" r:id="rId14"/>
    <p:sldId id="307" r:id="rId15"/>
    <p:sldId id="308" r:id="rId16"/>
    <p:sldId id="309" r:id="rId17"/>
    <p:sldId id="310" r:id="rId18"/>
    <p:sldId id="291" r:id="rId19"/>
    <p:sldId id="288" r:id="rId20"/>
    <p:sldId id="327" r:id="rId21"/>
    <p:sldId id="331" r:id="rId22"/>
    <p:sldId id="312" r:id="rId23"/>
    <p:sldId id="266" r:id="rId24"/>
    <p:sldId id="323" r:id="rId25"/>
    <p:sldId id="268" r:id="rId26"/>
    <p:sldId id="324" r:id="rId27"/>
    <p:sldId id="319" r:id="rId28"/>
    <p:sldId id="321" r:id="rId29"/>
    <p:sldId id="270" r:id="rId30"/>
    <p:sldId id="322" r:id="rId31"/>
    <p:sldId id="328" r:id="rId32"/>
    <p:sldId id="326" r:id="rId33"/>
    <p:sldId id="25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09E"/>
    <a:srgbClr val="00BABE"/>
    <a:srgbClr val="0BB1AE"/>
    <a:srgbClr val="4D4D4C"/>
    <a:srgbClr val="4E4E4E"/>
    <a:srgbClr val="4BACC6"/>
    <a:srgbClr val="35B5AF"/>
    <a:srgbClr val="D1DC48"/>
    <a:srgbClr val="ADB735"/>
    <a:srgbClr val="42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4" autoAdjust="0"/>
    <p:restoredTop sz="88398" autoAdjust="0"/>
  </p:normalViewPr>
  <p:slideViewPr>
    <p:cSldViewPr snapToGrid="0" snapToObjects="1">
      <p:cViewPr varScale="1">
        <p:scale>
          <a:sx n="180" d="100"/>
          <a:sy n="180" d="100"/>
        </p:scale>
        <p:origin x="184" y="2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A7CFA-4E2C-5748-8C8C-F512FF3E537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57A7A-A8EA-BB4C-94F4-0A62ED5FE6A7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1 - Contribution to Climate Security &amp; Sustainable Development</a:t>
          </a:r>
        </a:p>
      </dgm:t>
    </dgm:pt>
    <dgm:pt modelId="{6C2ED4FF-830E-4C45-B69A-3DC79FC29780}" type="parTrans" cxnId="{3B675776-DC60-BB4E-891D-36C40CB18CCE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CB4F0B00-322C-8F48-BE9F-F9F1376C1F5D}" type="sibTrans" cxnId="{3B675776-DC60-BB4E-891D-36C40CB18CCE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DBB7415F-86B7-D846-AEBB-27287E239B27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Demonstrate 3 SDG contributions, one must be SDG13.</a:t>
          </a:r>
        </a:p>
      </dgm:t>
    </dgm:pt>
    <dgm:pt modelId="{8E63C2BE-F8D7-514A-A319-C3309DF19D57}" type="parTrans" cxnId="{C3BE3EB6-055D-7E4C-BFF9-429CCFAE960D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B76E75FD-9E42-EC48-911D-61A4EA569A29}" type="sibTrans" cxnId="{C3BE3EB6-055D-7E4C-BFF9-429CCFAE960D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71937C71-09F6-5642-91A6-CD0FFE782BE5}">
      <dgm:prSet phldrT="[Text]"/>
      <dgm:spPr>
        <a:solidFill>
          <a:srgbClr val="ADB735"/>
        </a:solidFill>
      </dgm:spPr>
      <dgm:t>
        <a:bodyPr/>
        <a:lstStyle/>
        <a:p>
          <a:r>
            <a:rPr lang="en-US">
              <a:latin typeface="Avenir Book" charset="0"/>
              <a:ea typeface="Avenir Book" charset="0"/>
              <a:cs typeface="Avenir Book" charset="0"/>
            </a:rPr>
            <a:t>2 - Safeguarding Principles</a:t>
          </a:r>
        </a:p>
      </dgm:t>
    </dgm:pt>
    <dgm:pt modelId="{E05BA1AB-114E-1948-B714-479B3E09D47C}" type="parTrans" cxnId="{83DBDD2A-F817-7642-802B-71E00AE5AA66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47495825-4151-874B-9911-A59BEEE29033}" type="sibTrans" cxnId="{83DBDD2A-F817-7642-802B-71E00AE5AA66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000D3BA4-1D0F-594C-AA25-2811CFF64BCC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Undergo Risk Assessment</a:t>
          </a:r>
        </a:p>
      </dgm:t>
    </dgm:pt>
    <dgm:pt modelId="{2C421E6C-1584-2646-A918-981A753AE1FB}" type="parTrans" cxnId="{B526B7C3-7EC0-484A-96C5-8F26A1A59AA0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29646AB5-73E7-ED46-A576-6639427C34A9}" type="sibTrans" cxnId="{B526B7C3-7EC0-484A-96C5-8F26A1A59AA0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BB05F2E9-F0BC-7B4C-AF38-688DD9C963EF}">
      <dgm:prSet phldrT="[Text]"/>
      <dgm:spPr>
        <a:solidFill>
          <a:srgbClr val="25A09E"/>
        </a:solidFill>
      </dgm:spPr>
      <dgm:t>
        <a:bodyPr/>
        <a:lstStyle/>
        <a:p>
          <a:r>
            <a:rPr lang="en-US">
              <a:latin typeface="Avenir Book" charset="0"/>
              <a:ea typeface="Avenir Book" charset="0"/>
              <a:cs typeface="Avenir Book" charset="0"/>
            </a:rPr>
            <a:t>3 - Stakeholder Inclusivity</a:t>
          </a:r>
        </a:p>
      </dgm:t>
    </dgm:pt>
    <dgm:pt modelId="{277B1291-4934-5948-9A43-9A7CB14ECAC0}" type="parTrans" cxnId="{450F7E82-DA0A-5745-8073-FDF57D473A56}">
      <dgm:prSet/>
      <dgm:spPr/>
      <dgm:t>
        <a:bodyPr/>
        <a:lstStyle/>
        <a:p>
          <a:endParaRPr lang="en-US"/>
        </a:p>
      </dgm:t>
    </dgm:pt>
    <dgm:pt modelId="{2346BC2B-1D63-DD4F-9744-68B1D0A924A2}" type="sibTrans" cxnId="{450F7E82-DA0A-5745-8073-FDF57D473A56}">
      <dgm:prSet/>
      <dgm:spPr/>
      <dgm:t>
        <a:bodyPr/>
        <a:lstStyle/>
        <a:p>
          <a:endParaRPr lang="en-US"/>
        </a:p>
      </dgm:t>
    </dgm:pt>
    <dgm:pt modelId="{02895F13-0D13-9641-88B6-C849C3A5EA16}">
      <dgm:prSet phldrT="[Text]"/>
      <dgm:spPr>
        <a:solidFill>
          <a:srgbClr val="ADB735"/>
        </a:solidFill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4 - Demonstration of Real Outcomes</a:t>
          </a:r>
        </a:p>
      </dgm:t>
    </dgm:pt>
    <dgm:pt modelId="{3157197F-EFFB-CA49-9D5D-B151D30C52E6}" type="parTrans" cxnId="{F55662E6-2C06-5C45-B1A2-3F0629C3E3E5}">
      <dgm:prSet/>
      <dgm:spPr/>
      <dgm:t>
        <a:bodyPr/>
        <a:lstStyle/>
        <a:p>
          <a:endParaRPr lang="en-US"/>
        </a:p>
      </dgm:t>
    </dgm:pt>
    <dgm:pt modelId="{AC293B61-F0B7-5849-B32C-E1082D7CA04E}" type="sibTrans" cxnId="{F55662E6-2C06-5C45-B1A2-3F0629C3E3E5}">
      <dgm:prSet/>
      <dgm:spPr/>
      <dgm:t>
        <a:bodyPr/>
        <a:lstStyle/>
        <a:p>
          <a:endParaRPr lang="en-US"/>
        </a:p>
      </dgm:t>
    </dgm:pt>
    <dgm:pt modelId="{890C84FA-98BB-8940-A5E2-80F853E55F15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5 - Financial Additionality and Financial Need</a:t>
          </a:r>
        </a:p>
      </dgm:t>
    </dgm:pt>
    <dgm:pt modelId="{C805C064-F74B-7842-A335-235C1BD8E289}" type="parTrans" cxnId="{C12156DF-2718-4F4A-B624-77EBC0B9F7D7}">
      <dgm:prSet/>
      <dgm:spPr/>
      <dgm:t>
        <a:bodyPr/>
        <a:lstStyle/>
        <a:p>
          <a:endParaRPr lang="en-US"/>
        </a:p>
      </dgm:t>
    </dgm:pt>
    <dgm:pt modelId="{03C1C701-9AAE-B04D-BDBC-C5AEDB06AC28}" type="sibTrans" cxnId="{C12156DF-2718-4F4A-B624-77EBC0B9F7D7}">
      <dgm:prSet/>
      <dgm:spPr/>
      <dgm:t>
        <a:bodyPr/>
        <a:lstStyle/>
        <a:p>
          <a:endParaRPr lang="en-US"/>
        </a:p>
      </dgm:t>
    </dgm:pt>
    <dgm:pt modelId="{3932D8DC-E433-F340-8257-80308EDDB127}">
      <dgm:prSet phldrT="[Text]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>
              <a:latin typeface="Avenir Book" charset="0"/>
              <a:ea typeface="Avenir Book" charset="0"/>
              <a:cs typeface="Avenir Book" charset="0"/>
            </a:rPr>
            <a:t>Carry out a stakeholder consultation and include in design</a:t>
          </a:r>
        </a:p>
      </dgm:t>
    </dgm:pt>
    <dgm:pt modelId="{8CEF68E2-47A3-4243-80DD-CE8CC8246891}" type="parTrans" cxnId="{2B33D432-7A54-FE48-9F54-EEEA5C9345F5}">
      <dgm:prSet/>
      <dgm:spPr/>
      <dgm:t>
        <a:bodyPr/>
        <a:lstStyle/>
        <a:p>
          <a:endParaRPr lang="en-US"/>
        </a:p>
      </dgm:t>
    </dgm:pt>
    <dgm:pt modelId="{BD8407B5-EE0B-0240-B6DC-2DB4A164ED56}" type="sibTrans" cxnId="{2B33D432-7A54-FE48-9F54-EEEA5C9345F5}">
      <dgm:prSet/>
      <dgm:spPr/>
      <dgm:t>
        <a:bodyPr/>
        <a:lstStyle/>
        <a:p>
          <a:endParaRPr lang="en-US"/>
        </a:p>
      </dgm:t>
    </dgm:pt>
    <dgm:pt modelId="{5E7ADD40-7194-E44E-A979-8A2E5EACDEA4}">
      <dgm:prSet phldrT="[Text]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>
              <a:latin typeface="Avenir Book" charset="0"/>
              <a:ea typeface="Avenir Book" charset="0"/>
              <a:cs typeface="Avenir Book" charset="0"/>
            </a:rPr>
            <a:t>Create Monitoring Plan</a:t>
          </a:r>
        </a:p>
      </dgm:t>
    </dgm:pt>
    <dgm:pt modelId="{64564366-5A31-7D4E-A01B-3AAB5D776A1F}" type="parTrans" cxnId="{890B9E24-2080-CD41-B721-36A07927EB76}">
      <dgm:prSet/>
      <dgm:spPr/>
      <dgm:t>
        <a:bodyPr/>
        <a:lstStyle/>
        <a:p>
          <a:endParaRPr lang="en-US"/>
        </a:p>
      </dgm:t>
    </dgm:pt>
    <dgm:pt modelId="{23838D6A-A716-6542-A5BF-2CCF804CA479}" type="sibTrans" cxnId="{890B9E24-2080-CD41-B721-36A07927EB76}">
      <dgm:prSet/>
      <dgm:spPr/>
      <dgm:t>
        <a:bodyPr/>
        <a:lstStyle/>
        <a:p>
          <a:endParaRPr lang="en-US"/>
        </a:p>
      </dgm:t>
    </dgm:pt>
    <dgm:pt modelId="{464C3CED-EBDC-8D4F-8374-7295F5DBD55D}">
      <dgm:prSet phldrT="[Text]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Undergo Performance Certification</a:t>
          </a:r>
        </a:p>
      </dgm:t>
    </dgm:pt>
    <dgm:pt modelId="{9E78A6A6-12FE-8B41-B81D-9F423B5C45D0}" type="parTrans" cxnId="{C1C383A4-4143-E24B-85CC-BDD481449706}">
      <dgm:prSet/>
      <dgm:spPr/>
      <dgm:t>
        <a:bodyPr/>
        <a:lstStyle/>
        <a:p>
          <a:endParaRPr lang="en-US"/>
        </a:p>
      </dgm:t>
    </dgm:pt>
    <dgm:pt modelId="{53FE99DD-2704-4F47-A556-A01494AE0CFB}" type="sibTrans" cxnId="{C1C383A4-4143-E24B-85CC-BDD481449706}">
      <dgm:prSet/>
      <dgm:spPr/>
      <dgm:t>
        <a:bodyPr/>
        <a:lstStyle/>
        <a:p>
          <a:endParaRPr lang="en-US"/>
        </a:p>
      </dgm:t>
    </dgm:pt>
    <dgm:pt modelId="{8AD2B0CB-E55B-F64E-8550-D5306035C034}">
      <dgm:prSet phldrT="[Text]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>
              <a:latin typeface="Avenir Book" charset="0"/>
              <a:ea typeface="Avenir Book" charset="0"/>
              <a:cs typeface="Avenir Book" charset="0"/>
            </a:rPr>
            <a:t>Prove up front Financial Additionality (impact certification)</a:t>
          </a:r>
        </a:p>
      </dgm:t>
    </dgm:pt>
    <dgm:pt modelId="{E042BE62-49D4-CE4A-8969-A0E92F6F7C3E}" type="parTrans" cxnId="{61499F04-A34D-FA4C-B746-D78F0884F7D6}">
      <dgm:prSet/>
      <dgm:spPr/>
      <dgm:t>
        <a:bodyPr/>
        <a:lstStyle/>
        <a:p>
          <a:endParaRPr lang="en-US"/>
        </a:p>
      </dgm:t>
    </dgm:pt>
    <dgm:pt modelId="{37CC8ACE-2C8B-E849-9D89-3043D3DD5A16}" type="sibTrans" cxnId="{61499F04-A34D-FA4C-B746-D78F0884F7D6}">
      <dgm:prSet/>
      <dgm:spPr/>
      <dgm:t>
        <a:bodyPr/>
        <a:lstStyle/>
        <a:p>
          <a:endParaRPr lang="en-US"/>
        </a:p>
      </dgm:t>
    </dgm:pt>
    <dgm:pt modelId="{A2E1A53A-7927-AC48-95E0-788445403359}" type="pres">
      <dgm:prSet presAssocID="{204A7CFA-4E2C-5748-8C8C-F512FF3E53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EA9E74-68B2-EB45-AB50-2256C0A5DD28}" type="pres">
      <dgm:prSet presAssocID="{17057A7A-A8EA-BB4C-94F4-0A62ED5FE6A7}" presName="root" presStyleCnt="0"/>
      <dgm:spPr/>
    </dgm:pt>
    <dgm:pt modelId="{E6A9F2FF-1D45-554F-935C-32D8970B3ADC}" type="pres">
      <dgm:prSet presAssocID="{17057A7A-A8EA-BB4C-94F4-0A62ED5FE6A7}" presName="rootComposite" presStyleCnt="0"/>
      <dgm:spPr/>
    </dgm:pt>
    <dgm:pt modelId="{A436B68F-16D8-9947-A91E-77EA7EED89E3}" type="pres">
      <dgm:prSet presAssocID="{17057A7A-A8EA-BB4C-94F4-0A62ED5FE6A7}" presName="rootText" presStyleLbl="node1" presStyleIdx="0" presStyleCnt="5"/>
      <dgm:spPr/>
    </dgm:pt>
    <dgm:pt modelId="{F6C91ED5-6B28-2843-AAD3-B321CFEB87DD}" type="pres">
      <dgm:prSet presAssocID="{17057A7A-A8EA-BB4C-94F4-0A62ED5FE6A7}" presName="rootConnector" presStyleLbl="node1" presStyleIdx="0" presStyleCnt="5"/>
      <dgm:spPr/>
    </dgm:pt>
    <dgm:pt modelId="{6EEBA37A-B11C-464E-88C9-63D7D3162C8E}" type="pres">
      <dgm:prSet presAssocID="{17057A7A-A8EA-BB4C-94F4-0A62ED5FE6A7}" presName="childShape" presStyleCnt="0"/>
      <dgm:spPr/>
    </dgm:pt>
    <dgm:pt modelId="{841E53BD-7BE3-8C42-8E03-9DED488651DB}" type="pres">
      <dgm:prSet presAssocID="{8E63C2BE-F8D7-514A-A319-C3309DF19D57}" presName="Name13" presStyleLbl="parChTrans1D2" presStyleIdx="0" presStyleCnt="6"/>
      <dgm:spPr/>
    </dgm:pt>
    <dgm:pt modelId="{BDAD8AAA-3E6B-A649-A335-39622D705AC0}" type="pres">
      <dgm:prSet presAssocID="{DBB7415F-86B7-D846-AEBB-27287E239B27}" presName="childText" presStyleLbl="bgAcc1" presStyleIdx="0" presStyleCnt="6">
        <dgm:presLayoutVars>
          <dgm:bulletEnabled val="1"/>
        </dgm:presLayoutVars>
      </dgm:prSet>
      <dgm:spPr/>
    </dgm:pt>
    <dgm:pt modelId="{E84E14A3-749C-B147-8A22-EDB74E3DFEA8}" type="pres">
      <dgm:prSet presAssocID="{71937C71-09F6-5642-91A6-CD0FFE782BE5}" presName="root" presStyleCnt="0"/>
      <dgm:spPr/>
    </dgm:pt>
    <dgm:pt modelId="{B7DED658-D8B4-E449-9569-A04CA75FD612}" type="pres">
      <dgm:prSet presAssocID="{71937C71-09F6-5642-91A6-CD0FFE782BE5}" presName="rootComposite" presStyleCnt="0"/>
      <dgm:spPr/>
    </dgm:pt>
    <dgm:pt modelId="{09FF56BE-1EFC-104C-9147-BAF52434855E}" type="pres">
      <dgm:prSet presAssocID="{71937C71-09F6-5642-91A6-CD0FFE782BE5}" presName="rootText" presStyleLbl="node1" presStyleIdx="1" presStyleCnt="5"/>
      <dgm:spPr/>
    </dgm:pt>
    <dgm:pt modelId="{E01814B3-C4E4-5749-B4E3-AC8CD15F4975}" type="pres">
      <dgm:prSet presAssocID="{71937C71-09F6-5642-91A6-CD0FFE782BE5}" presName="rootConnector" presStyleLbl="node1" presStyleIdx="1" presStyleCnt="5"/>
      <dgm:spPr/>
    </dgm:pt>
    <dgm:pt modelId="{538330E4-B41E-E14D-9ED1-FA26AD5704C9}" type="pres">
      <dgm:prSet presAssocID="{71937C71-09F6-5642-91A6-CD0FFE782BE5}" presName="childShape" presStyleCnt="0"/>
      <dgm:spPr/>
    </dgm:pt>
    <dgm:pt modelId="{1DBAFC75-1994-6940-832A-10D64461CE36}" type="pres">
      <dgm:prSet presAssocID="{2C421E6C-1584-2646-A918-981A753AE1FB}" presName="Name13" presStyleLbl="parChTrans1D2" presStyleIdx="1" presStyleCnt="6"/>
      <dgm:spPr/>
    </dgm:pt>
    <dgm:pt modelId="{D94549DE-7F54-224E-A578-50CBAE12AFF3}" type="pres">
      <dgm:prSet presAssocID="{000D3BA4-1D0F-594C-AA25-2811CFF64BCC}" presName="childText" presStyleLbl="bgAcc1" presStyleIdx="1" presStyleCnt="6">
        <dgm:presLayoutVars>
          <dgm:bulletEnabled val="1"/>
        </dgm:presLayoutVars>
      </dgm:prSet>
      <dgm:spPr/>
    </dgm:pt>
    <dgm:pt modelId="{E901CF3F-8721-D74A-BC76-181639257E7E}" type="pres">
      <dgm:prSet presAssocID="{BB05F2E9-F0BC-7B4C-AF38-688DD9C963EF}" presName="root" presStyleCnt="0"/>
      <dgm:spPr/>
    </dgm:pt>
    <dgm:pt modelId="{A85430E5-D2E9-E145-8C79-DFBB48A7DA37}" type="pres">
      <dgm:prSet presAssocID="{BB05F2E9-F0BC-7B4C-AF38-688DD9C963EF}" presName="rootComposite" presStyleCnt="0"/>
      <dgm:spPr/>
    </dgm:pt>
    <dgm:pt modelId="{C7CE9D53-1970-824A-900A-1CC35B17CF72}" type="pres">
      <dgm:prSet presAssocID="{BB05F2E9-F0BC-7B4C-AF38-688DD9C963EF}" presName="rootText" presStyleLbl="node1" presStyleIdx="2" presStyleCnt="5"/>
      <dgm:spPr/>
    </dgm:pt>
    <dgm:pt modelId="{D6060AE4-31EF-7C4E-BE37-87BE150AE633}" type="pres">
      <dgm:prSet presAssocID="{BB05F2E9-F0BC-7B4C-AF38-688DD9C963EF}" presName="rootConnector" presStyleLbl="node1" presStyleIdx="2" presStyleCnt="5"/>
      <dgm:spPr/>
    </dgm:pt>
    <dgm:pt modelId="{9A194E28-351A-5944-8D45-05784D7A1982}" type="pres">
      <dgm:prSet presAssocID="{BB05F2E9-F0BC-7B4C-AF38-688DD9C963EF}" presName="childShape" presStyleCnt="0"/>
      <dgm:spPr/>
    </dgm:pt>
    <dgm:pt modelId="{527BC306-21BE-314B-B22B-F2649FD2F579}" type="pres">
      <dgm:prSet presAssocID="{8CEF68E2-47A3-4243-80DD-CE8CC8246891}" presName="Name13" presStyleLbl="parChTrans1D2" presStyleIdx="2" presStyleCnt="6"/>
      <dgm:spPr/>
    </dgm:pt>
    <dgm:pt modelId="{17312FA4-8A81-814B-AAE7-721F3E417853}" type="pres">
      <dgm:prSet presAssocID="{3932D8DC-E433-F340-8257-80308EDDB127}" presName="childText" presStyleLbl="bgAcc1" presStyleIdx="2" presStyleCnt="6">
        <dgm:presLayoutVars>
          <dgm:bulletEnabled val="1"/>
        </dgm:presLayoutVars>
      </dgm:prSet>
      <dgm:spPr/>
    </dgm:pt>
    <dgm:pt modelId="{495B8EF7-C6AD-D94A-AC2C-D0D4594EB8D3}" type="pres">
      <dgm:prSet presAssocID="{02895F13-0D13-9641-88B6-C849C3A5EA16}" presName="root" presStyleCnt="0"/>
      <dgm:spPr/>
    </dgm:pt>
    <dgm:pt modelId="{B572289F-B7C8-104F-BBA0-D7130FB982D0}" type="pres">
      <dgm:prSet presAssocID="{02895F13-0D13-9641-88B6-C849C3A5EA16}" presName="rootComposite" presStyleCnt="0"/>
      <dgm:spPr/>
    </dgm:pt>
    <dgm:pt modelId="{A90A4A4B-7413-2D4E-BBD8-6EBED28243C7}" type="pres">
      <dgm:prSet presAssocID="{02895F13-0D13-9641-88B6-C849C3A5EA16}" presName="rootText" presStyleLbl="node1" presStyleIdx="3" presStyleCnt="5"/>
      <dgm:spPr/>
    </dgm:pt>
    <dgm:pt modelId="{8106DBF8-E011-F247-ABBB-B2332E135748}" type="pres">
      <dgm:prSet presAssocID="{02895F13-0D13-9641-88B6-C849C3A5EA16}" presName="rootConnector" presStyleLbl="node1" presStyleIdx="3" presStyleCnt="5"/>
      <dgm:spPr/>
    </dgm:pt>
    <dgm:pt modelId="{D91B6992-15B5-DE48-8BE9-826167A12294}" type="pres">
      <dgm:prSet presAssocID="{02895F13-0D13-9641-88B6-C849C3A5EA16}" presName="childShape" presStyleCnt="0"/>
      <dgm:spPr/>
    </dgm:pt>
    <dgm:pt modelId="{2A6FBD59-CAE6-4242-A2D2-861F1A52F23A}" type="pres">
      <dgm:prSet presAssocID="{64564366-5A31-7D4E-A01B-3AAB5D776A1F}" presName="Name13" presStyleLbl="parChTrans1D2" presStyleIdx="3" presStyleCnt="6"/>
      <dgm:spPr/>
    </dgm:pt>
    <dgm:pt modelId="{E0339FFD-FC03-3744-BEBD-EE6CCA8955DE}" type="pres">
      <dgm:prSet presAssocID="{5E7ADD40-7194-E44E-A979-8A2E5EACDEA4}" presName="childText" presStyleLbl="bgAcc1" presStyleIdx="3" presStyleCnt="6">
        <dgm:presLayoutVars>
          <dgm:bulletEnabled val="1"/>
        </dgm:presLayoutVars>
      </dgm:prSet>
      <dgm:spPr/>
    </dgm:pt>
    <dgm:pt modelId="{5580B396-524E-F24B-A1E9-4764ABB4E0FE}" type="pres">
      <dgm:prSet presAssocID="{9E78A6A6-12FE-8B41-B81D-9F423B5C45D0}" presName="Name13" presStyleLbl="parChTrans1D2" presStyleIdx="4" presStyleCnt="6"/>
      <dgm:spPr/>
    </dgm:pt>
    <dgm:pt modelId="{7A871841-93BD-A145-BB1F-2E9032A908E5}" type="pres">
      <dgm:prSet presAssocID="{464C3CED-EBDC-8D4F-8374-7295F5DBD55D}" presName="childText" presStyleLbl="bgAcc1" presStyleIdx="4" presStyleCnt="6">
        <dgm:presLayoutVars>
          <dgm:bulletEnabled val="1"/>
        </dgm:presLayoutVars>
      </dgm:prSet>
      <dgm:spPr/>
    </dgm:pt>
    <dgm:pt modelId="{8A56D852-D1E9-3349-AEB7-2E91CB4B96C9}" type="pres">
      <dgm:prSet presAssocID="{890C84FA-98BB-8940-A5E2-80F853E55F15}" presName="root" presStyleCnt="0"/>
      <dgm:spPr/>
    </dgm:pt>
    <dgm:pt modelId="{D27E784E-EB65-3343-B44D-2296E476CF0E}" type="pres">
      <dgm:prSet presAssocID="{890C84FA-98BB-8940-A5E2-80F853E55F15}" presName="rootComposite" presStyleCnt="0"/>
      <dgm:spPr/>
    </dgm:pt>
    <dgm:pt modelId="{9192CB2F-5BD4-5B4A-9C39-433E00B72F10}" type="pres">
      <dgm:prSet presAssocID="{890C84FA-98BB-8940-A5E2-80F853E55F15}" presName="rootText" presStyleLbl="node1" presStyleIdx="4" presStyleCnt="5"/>
      <dgm:spPr/>
    </dgm:pt>
    <dgm:pt modelId="{6365A38B-76CF-BF47-B588-422A235ABF0E}" type="pres">
      <dgm:prSet presAssocID="{890C84FA-98BB-8940-A5E2-80F853E55F15}" presName="rootConnector" presStyleLbl="node1" presStyleIdx="4" presStyleCnt="5"/>
      <dgm:spPr/>
    </dgm:pt>
    <dgm:pt modelId="{F41BD1B4-107F-1245-9110-C42977DEB2FF}" type="pres">
      <dgm:prSet presAssocID="{890C84FA-98BB-8940-A5E2-80F853E55F15}" presName="childShape" presStyleCnt="0"/>
      <dgm:spPr/>
    </dgm:pt>
    <dgm:pt modelId="{0D8F998C-2250-624D-A867-B8F3D6373621}" type="pres">
      <dgm:prSet presAssocID="{E042BE62-49D4-CE4A-8969-A0E92F6F7C3E}" presName="Name13" presStyleLbl="parChTrans1D2" presStyleIdx="5" presStyleCnt="6"/>
      <dgm:spPr/>
    </dgm:pt>
    <dgm:pt modelId="{044B9C9D-9E67-324F-A6BE-CDFA936B58C1}" type="pres">
      <dgm:prSet presAssocID="{8AD2B0CB-E55B-F64E-8550-D5306035C03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1499F04-A34D-FA4C-B746-D78F0884F7D6}" srcId="{890C84FA-98BB-8940-A5E2-80F853E55F15}" destId="{8AD2B0CB-E55B-F64E-8550-D5306035C034}" srcOrd="0" destOrd="0" parTransId="{E042BE62-49D4-CE4A-8969-A0E92F6F7C3E}" sibTransId="{37CC8ACE-2C8B-E849-9D89-3043D3DD5A16}"/>
    <dgm:cxn modelId="{C241E118-F7B2-E346-A225-352B2503EC0B}" type="presOf" srcId="{BB05F2E9-F0BC-7B4C-AF38-688DD9C963EF}" destId="{C7CE9D53-1970-824A-900A-1CC35B17CF72}" srcOrd="0" destOrd="0" presId="urn:microsoft.com/office/officeart/2005/8/layout/hierarchy3"/>
    <dgm:cxn modelId="{890B9E24-2080-CD41-B721-36A07927EB76}" srcId="{02895F13-0D13-9641-88B6-C849C3A5EA16}" destId="{5E7ADD40-7194-E44E-A979-8A2E5EACDEA4}" srcOrd="0" destOrd="0" parTransId="{64564366-5A31-7D4E-A01B-3AAB5D776A1F}" sibTransId="{23838D6A-A716-6542-A5BF-2CCF804CA479}"/>
    <dgm:cxn modelId="{83DBDD2A-F817-7642-802B-71E00AE5AA66}" srcId="{204A7CFA-4E2C-5748-8C8C-F512FF3E5370}" destId="{71937C71-09F6-5642-91A6-CD0FFE782BE5}" srcOrd="1" destOrd="0" parTransId="{E05BA1AB-114E-1948-B714-479B3E09D47C}" sibTransId="{47495825-4151-874B-9911-A59BEEE29033}"/>
    <dgm:cxn modelId="{2B047C2E-D411-4346-98D6-F4CC1E8E1FC6}" type="presOf" srcId="{3932D8DC-E433-F340-8257-80308EDDB127}" destId="{17312FA4-8A81-814B-AAE7-721F3E417853}" srcOrd="0" destOrd="0" presId="urn:microsoft.com/office/officeart/2005/8/layout/hierarchy3"/>
    <dgm:cxn modelId="{2B33D432-7A54-FE48-9F54-EEEA5C9345F5}" srcId="{BB05F2E9-F0BC-7B4C-AF38-688DD9C963EF}" destId="{3932D8DC-E433-F340-8257-80308EDDB127}" srcOrd="0" destOrd="0" parTransId="{8CEF68E2-47A3-4243-80DD-CE8CC8246891}" sibTransId="{BD8407B5-EE0B-0240-B6DC-2DB4A164ED56}"/>
    <dgm:cxn modelId="{D39DC237-6DEA-2B41-B496-03AD3820C803}" type="presOf" srcId="{71937C71-09F6-5642-91A6-CD0FFE782BE5}" destId="{E01814B3-C4E4-5749-B4E3-AC8CD15F4975}" srcOrd="1" destOrd="0" presId="urn:microsoft.com/office/officeart/2005/8/layout/hierarchy3"/>
    <dgm:cxn modelId="{9AA90544-501E-7641-8015-B7F853FC302A}" type="presOf" srcId="{890C84FA-98BB-8940-A5E2-80F853E55F15}" destId="{9192CB2F-5BD4-5B4A-9C39-433E00B72F10}" srcOrd="0" destOrd="0" presId="urn:microsoft.com/office/officeart/2005/8/layout/hierarchy3"/>
    <dgm:cxn modelId="{48405A50-6CFE-D845-8CDC-A7B335CE0652}" type="presOf" srcId="{8CEF68E2-47A3-4243-80DD-CE8CC8246891}" destId="{527BC306-21BE-314B-B22B-F2649FD2F579}" srcOrd="0" destOrd="0" presId="urn:microsoft.com/office/officeart/2005/8/layout/hierarchy3"/>
    <dgm:cxn modelId="{A6636C53-A4FF-354C-86AC-A768C2DD14CA}" type="presOf" srcId="{BB05F2E9-F0BC-7B4C-AF38-688DD9C963EF}" destId="{D6060AE4-31EF-7C4E-BE37-87BE150AE633}" srcOrd="1" destOrd="0" presId="urn:microsoft.com/office/officeart/2005/8/layout/hierarchy3"/>
    <dgm:cxn modelId="{4C73B958-75CE-8647-915D-17FDD7A371BE}" type="presOf" srcId="{64564366-5A31-7D4E-A01B-3AAB5D776A1F}" destId="{2A6FBD59-CAE6-4242-A2D2-861F1A52F23A}" srcOrd="0" destOrd="0" presId="urn:microsoft.com/office/officeart/2005/8/layout/hierarchy3"/>
    <dgm:cxn modelId="{EA60346F-C200-384F-9CDB-2C7D45808425}" type="presOf" srcId="{71937C71-09F6-5642-91A6-CD0FFE782BE5}" destId="{09FF56BE-1EFC-104C-9147-BAF52434855E}" srcOrd="0" destOrd="0" presId="urn:microsoft.com/office/officeart/2005/8/layout/hierarchy3"/>
    <dgm:cxn modelId="{CF1DE474-36F2-9343-BA98-8EFC381DEC43}" type="presOf" srcId="{204A7CFA-4E2C-5748-8C8C-F512FF3E5370}" destId="{A2E1A53A-7927-AC48-95E0-788445403359}" srcOrd="0" destOrd="0" presId="urn:microsoft.com/office/officeart/2005/8/layout/hierarchy3"/>
    <dgm:cxn modelId="{6EA93076-220C-1C47-9615-BA3CE18885E3}" type="presOf" srcId="{DBB7415F-86B7-D846-AEBB-27287E239B27}" destId="{BDAD8AAA-3E6B-A649-A335-39622D705AC0}" srcOrd="0" destOrd="0" presId="urn:microsoft.com/office/officeart/2005/8/layout/hierarchy3"/>
    <dgm:cxn modelId="{3B675776-DC60-BB4E-891D-36C40CB18CCE}" srcId="{204A7CFA-4E2C-5748-8C8C-F512FF3E5370}" destId="{17057A7A-A8EA-BB4C-94F4-0A62ED5FE6A7}" srcOrd="0" destOrd="0" parTransId="{6C2ED4FF-830E-4C45-B69A-3DC79FC29780}" sibTransId="{CB4F0B00-322C-8F48-BE9F-F9F1376C1F5D}"/>
    <dgm:cxn modelId="{450F7E82-DA0A-5745-8073-FDF57D473A56}" srcId="{204A7CFA-4E2C-5748-8C8C-F512FF3E5370}" destId="{BB05F2E9-F0BC-7B4C-AF38-688DD9C963EF}" srcOrd="2" destOrd="0" parTransId="{277B1291-4934-5948-9A43-9A7CB14ECAC0}" sibTransId="{2346BC2B-1D63-DD4F-9744-68B1D0A924A2}"/>
    <dgm:cxn modelId="{9A90ED89-7D48-8F47-9AAB-0A15C083B0CD}" type="presOf" srcId="{8E63C2BE-F8D7-514A-A319-C3309DF19D57}" destId="{841E53BD-7BE3-8C42-8E03-9DED488651DB}" srcOrd="0" destOrd="0" presId="urn:microsoft.com/office/officeart/2005/8/layout/hierarchy3"/>
    <dgm:cxn modelId="{EC8E1E8B-0FE5-4942-97BD-75C9832E71CB}" type="presOf" srcId="{02895F13-0D13-9641-88B6-C849C3A5EA16}" destId="{A90A4A4B-7413-2D4E-BBD8-6EBED28243C7}" srcOrd="0" destOrd="0" presId="urn:microsoft.com/office/officeart/2005/8/layout/hierarchy3"/>
    <dgm:cxn modelId="{7AC2B497-D1C9-4440-8D5D-AEF93DBEAA0F}" type="presOf" srcId="{17057A7A-A8EA-BB4C-94F4-0A62ED5FE6A7}" destId="{F6C91ED5-6B28-2843-AAD3-B321CFEB87DD}" srcOrd="1" destOrd="0" presId="urn:microsoft.com/office/officeart/2005/8/layout/hierarchy3"/>
    <dgm:cxn modelId="{C1C383A4-4143-E24B-85CC-BDD481449706}" srcId="{02895F13-0D13-9641-88B6-C849C3A5EA16}" destId="{464C3CED-EBDC-8D4F-8374-7295F5DBD55D}" srcOrd="1" destOrd="0" parTransId="{9E78A6A6-12FE-8B41-B81D-9F423B5C45D0}" sibTransId="{53FE99DD-2704-4F47-A556-A01494AE0CFB}"/>
    <dgm:cxn modelId="{24C978AB-16A0-B648-A95B-5DAA3CDCF8B4}" type="presOf" srcId="{464C3CED-EBDC-8D4F-8374-7295F5DBD55D}" destId="{7A871841-93BD-A145-BB1F-2E9032A908E5}" srcOrd="0" destOrd="0" presId="urn:microsoft.com/office/officeart/2005/8/layout/hierarchy3"/>
    <dgm:cxn modelId="{2B4A80AF-7653-A649-A606-2E6947BB1A3E}" type="presOf" srcId="{9E78A6A6-12FE-8B41-B81D-9F423B5C45D0}" destId="{5580B396-524E-F24B-A1E9-4764ABB4E0FE}" srcOrd="0" destOrd="0" presId="urn:microsoft.com/office/officeart/2005/8/layout/hierarchy3"/>
    <dgm:cxn modelId="{C3BE3EB6-055D-7E4C-BFF9-429CCFAE960D}" srcId="{17057A7A-A8EA-BB4C-94F4-0A62ED5FE6A7}" destId="{DBB7415F-86B7-D846-AEBB-27287E239B27}" srcOrd="0" destOrd="0" parTransId="{8E63C2BE-F8D7-514A-A319-C3309DF19D57}" sibTransId="{B76E75FD-9E42-EC48-911D-61A4EA569A29}"/>
    <dgm:cxn modelId="{443A0BBB-4260-A44A-93BC-FBA96469EC5C}" type="presOf" srcId="{890C84FA-98BB-8940-A5E2-80F853E55F15}" destId="{6365A38B-76CF-BF47-B588-422A235ABF0E}" srcOrd="1" destOrd="0" presId="urn:microsoft.com/office/officeart/2005/8/layout/hierarchy3"/>
    <dgm:cxn modelId="{087ED5C0-6F3A-D449-B228-0B0E1EEBB568}" type="presOf" srcId="{000D3BA4-1D0F-594C-AA25-2811CFF64BCC}" destId="{D94549DE-7F54-224E-A578-50CBAE12AFF3}" srcOrd="0" destOrd="0" presId="urn:microsoft.com/office/officeart/2005/8/layout/hierarchy3"/>
    <dgm:cxn modelId="{B526B7C3-7EC0-484A-96C5-8F26A1A59AA0}" srcId="{71937C71-09F6-5642-91A6-CD0FFE782BE5}" destId="{000D3BA4-1D0F-594C-AA25-2811CFF64BCC}" srcOrd="0" destOrd="0" parTransId="{2C421E6C-1584-2646-A918-981A753AE1FB}" sibTransId="{29646AB5-73E7-ED46-A576-6639427C34A9}"/>
    <dgm:cxn modelId="{B13A4ECC-5FD0-3147-9B51-9E87628EFB9D}" type="presOf" srcId="{5E7ADD40-7194-E44E-A979-8A2E5EACDEA4}" destId="{E0339FFD-FC03-3744-BEBD-EE6CCA8955DE}" srcOrd="0" destOrd="0" presId="urn:microsoft.com/office/officeart/2005/8/layout/hierarchy3"/>
    <dgm:cxn modelId="{01BAA6D2-5289-6048-BFF1-D50164832B46}" type="presOf" srcId="{E042BE62-49D4-CE4A-8969-A0E92F6F7C3E}" destId="{0D8F998C-2250-624D-A867-B8F3D6373621}" srcOrd="0" destOrd="0" presId="urn:microsoft.com/office/officeart/2005/8/layout/hierarchy3"/>
    <dgm:cxn modelId="{426391D8-5D73-B842-8711-FDA9119E58A1}" type="presOf" srcId="{02895F13-0D13-9641-88B6-C849C3A5EA16}" destId="{8106DBF8-E011-F247-ABBB-B2332E135748}" srcOrd="1" destOrd="0" presId="urn:microsoft.com/office/officeart/2005/8/layout/hierarchy3"/>
    <dgm:cxn modelId="{C12156DF-2718-4F4A-B624-77EBC0B9F7D7}" srcId="{204A7CFA-4E2C-5748-8C8C-F512FF3E5370}" destId="{890C84FA-98BB-8940-A5E2-80F853E55F15}" srcOrd="4" destOrd="0" parTransId="{C805C064-F74B-7842-A335-235C1BD8E289}" sibTransId="{03C1C701-9AAE-B04D-BDBC-C5AEDB06AC28}"/>
    <dgm:cxn modelId="{F55662E6-2C06-5C45-B1A2-3F0629C3E3E5}" srcId="{204A7CFA-4E2C-5748-8C8C-F512FF3E5370}" destId="{02895F13-0D13-9641-88B6-C849C3A5EA16}" srcOrd="3" destOrd="0" parTransId="{3157197F-EFFB-CA49-9D5D-B151D30C52E6}" sibTransId="{AC293B61-F0B7-5849-B32C-E1082D7CA04E}"/>
    <dgm:cxn modelId="{6C8F41EE-FEBE-A244-A465-9D27FA9F16AB}" type="presOf" srcId="{2C421E6C-1584-2646-A918-981A753AE1FB}" destId="{1DBAFC75-1994-6940-832A-10D64461CE36}" srcOrd="0" destOrd="0" presId="urn:microsoft.com/office/officeart/2005/8/layout/hierarchy3"/>
    <dgm:cxn modelId="{0EAF4BEE-632A-B741-A235-1572882CA3FA}" type="presOf" srcId="{8AD2B0CB-E55B-F64E-8550-D5306035C034}" destId="{044B9C9D-9E67-324F-A6BE-CDFA936B58C1}" srcOrd="0" destOrd="0" presId="urn:microsoft.com/office/officeart/2005/8/layout/hierarchy3"/>
    <dgm:cxn modelId="{E018DFF4-A3F7-534F-BBEF-9D4AD7E683D8}" type="presOf" srcId="{17057A7A-A8EA-BB4C-94F4-0A62ED5FE6A7}" destId="{A436B68F-16D8-9947-A91E-77EA7EED89E3}" srcOrd="0" destOrd="0" presId="urn:microsoft.com/office/officeart/2005/8/layout/hierarchy3"/>
    <dgm:cxn modelId="{86659B7E-C42C-1C46-AE25-5AC3027D4824}" type="presParOf" srcId="{A2E1A53A-7927-AC48-95E0-788445403359}" destId="{C0EA9E74-68B2-EB45-AB50-2256C0A5DD28}" srcOrd="0" destOrd="0" presId="urn:microsoft.com/office/officeart/2005/8/layout/hierarchy3"/>
    <dgm:cxn modelId="{4D95D65E-BAF8-1F47-9EF1-B6FC27ABF2A6}" type="presParOf" srcId="{C0EA9E74-68B2-EB45-AB50-2256C0A5DD28}" destId="{E6A9F2FF-1D45-554F-935C-32D8970B3ADC}" srcOrd="0" destOrd="0" presId="urn:microsoft.com/office/officeart/2005/8/layout/hierarchy3"/>
    <dgm:cxn modelId="{ED273E5A-7835-934A-B080-26D99D4493F0}" type="presParOf" srcId="{E6A9F2FF-1D45-554F-935C-32D8970B3ADC}" destId="{A436B68F-16D8-9947-A91E-77EA7EED89E3}" srcOrd="0" destOrd="0" presId="urn:microsoft.com/office/officeart/2005/8/layout/hierarchy3"/>
    <dgm:cxn modelId="{AB360DA3-2788-0A42-B070-EDE5C9C0FDA8}" type="presParOf" srcId="{E6A9F2FF-1D45-554F-935C-32D8970B3ADC}" destId="{F6C91ED5-6B28-2843-AAD3-B321CFEB87DD}" srcOrd="1" destOrd="0" presId="urn:microsoft.com/office/officeart/2005/8/layout/hierarchy3"/>
    <dgm:cxn modelId="{61ADE699-1705-B04D-962B-C79A16BFB7C1}" type="presParOf" srcId="{C0EA9E74-68B2-EB45-AB50-2256C0A5DD28}" destId="{6EEBA37A-B11C-464E-88C9-63D7D3162C8E}" srcOrd="1" destOrd="0" presId="urn:microsoft.com/office/officeart/2005/8/layout/hierarchy3"/>
    <dgm:cxn modelId="{ABA601C4-DCDC-A446-8D8D-CA0722E3B99E}" type="presParOf" srcId="{6EEBA37A-B11C-464E-88C9-63D7D3162C8E}" destId="{841E53BD-7BE3-8C42-8E03-9DED488651DB}" srcOrd="0" destOrd="0" presId="urn:microsoft.com/office/officeart/2005/8/layout/hierarchy3"/>
    <dgm:cxn modelId="{BE6448F3-2253-D541-B772-66D9B2710902}" type="presParOf" srcId="{6EEBA37A-B11C-464E-88C9-63D7D3162C8E}" destId="{BDAD8AAA-3E6B-A649-A335-39622D705AC0}" srcOrd="1" destOrd="0" presId="urn:microsoft.com/office/officeart/2005/8/layout/hierarchy3"/>
    <dgm:cxn modelId="{A03533AA-F87A-A14F-BFA1-75968459002C}" type="presParOf" srcId="{A2E1A53A-7927-AC48-95E0-788445403359}" destId="{E84E14A3-749C-B147-8A22-EDB74E3DFEA8}" srcOrd="1" destOrd="0" presId="urn:microsoft.com/office/officeart/2005/8/layout/hierarchy3"/>
    <dgm:cxn modelId="{03603A75-E90F-624D-B469-BFD269E6667A}" type="presParOf" srcId="{E84E14A3-749C-B147-8A22-EDB74E3DFEA8}" destId="{B7DED658-D8B4-E449-9569-A04CA75FD612}" srcOrd="0" destOrd="0" presId="urn:microsoft.com/office/officeart/2005/8/layout/hierarchy3"/>
    <dgm:cxn modelId="{249C4E0F-0DE1-D748-8DCA-7C30B0BE5AAA}" type="presParOf" srcId="{B7DED658-D8B4-E449-9569-A04CA75FD612}" destId="{09FF56BE-1EFC-104C-9147-BAF52434855E}" srcOrd="0" destOrd="0" presId="urn:microsoft.com/office/officeart/2005/8/layout/hierarchy3"/>
    <dgm:cxn modelId="{FCAC12D0-C247-044B-A1E3-6A5E869DFAF8}" type="presParOf" srcId="{B7DED658-D8B4-E449-9569-A04CA75FD612}" destId="{E01814B3-C4E4-5749-B4E3-AC8CD15F4975}" srcOrd="1" destOrd="0" presId="urn:microsoft.com/office/officeart/2005/8/layout/hierarchy3"/>
    <dgm:cxn modelId="{D25ABB90-CA6F-0A40-995D-DAB95DFDED05}" type="presParOf" srcId="{E84E14A3-749C-B147-8A22-EDB74E3DFEA8}" destId="{538330E4-B41E-E14D-9ED1-FA26AD5704C9}" srcOrd="1" destOrd="0" presId="urn:microsoft.com/office/officeart/2005/8/layout/hierarchy3"/>
    <dgm:cxn modelId="{307E8D83-5616-014F-9F97-57BD781D69EB}" type="presParOf" srcId="{538330E4-B41E-E14D-9ED1-FA26AD5704C9}" destId="{1DBAFC75-1994-6940-832A-10D64461CE36}" srcOrd="0" destOrd="0" presId="urn:microsoft.com/office/officeart/2005/8/layout/hierarchy3"/>
    <dgm:cxn modelId="{59BE4C5C-6816-8842-A99D-1D0F33FFAC3E}" type="presParOf" srcId="{538330E4-B41E-E14D-9ED1-FA26AD5704C9}" destId="{D94549DE-7F54-224E-A578-50CBAE12AFF3}" srcOrd="1" destOrd="0" presId="urn:microsoft.com/office/officeart/2005/8/layout/hierarchy3"/>
    <dgm:cxn modelId="{77D61890-E0A6-F642-9CD4-96C16EE8A535}" type="presParOf" srcId="{A2E1A53A-7927-AC48-95E0-788445403359}" destId="{E901CF3F-8721-D74A-BC76-181639257E7E}" srcOrd="2" destOrd="0" presId="urn:microsoft.com/office/officeart/2005/8/layout/hierarchy3"/>
    <dgm:cxn modelId="{7C0F38A0-600A-414A-B36D-65C0DAFC0042}" type="presParOf" srcId="{E901CF3F-8721-D74A-BC76-181639257E7E}" destId="{A85430E5-D2E9-E145-8C79-DFBB48A7DA37}" srcOrd="0" destOrd="0" presId="urn:microsoft.com/office/officeart/2005/8/layout/hierarchy3"/>
    <dgm:cxn modelId="{DB6E8AE9-1FE8-AA40-948C-B9E99EB1C85C}" type="presParOf" srcId="{A85430E5-D2E9-E145-8C79-DFBB48A7DA37}" destId="{C7CE9D53-1970-824A-900A-1CC35B17CF72}" srcOrd="0" destOrd="0" presId="urn:microsoft.com/office/officeart/2005/8/layout/hierarchy3"/>
    <dgm:cxn modelId="{2FCACF28-15F6-B14A-9500-5033C41C4231}" type="presParOf" srcId="{A85430E5-D2E9-E145-8C79-DFBB48A7DA37}" destId="{D6060AE4-31EF-7C4E-BE37-87BE150AE633}" srcOrd="1" destOrd="0" presId="urn:microsoft.com/office/officeart/2005/8/layout/hierarchy3"/>
    <dgm:cxn modelId="{FE532E19-A2DD-D342-A6ED-CA9C313FE882}" type="presParOf" srcId="{E901CF3F-8721-D74A-BC76-181639257E7E}" destId="{9A194E28-351A-5944-8D45-05784D7A1982}" srcOrd="1" destOrd="0" presId="urn:microsoft.com/office/officeart/2005/8/layout/hierarchy3"/>
    <dgm:cxn modelId="{ECDD25DE-A6A7-F64D-A638-01A45092BFCF}" type="presParOf" srcId="{9A194E28-351A-5944-8D45-05784D7A1982}" destId="{527BC306-21BE-314B-B22B-F2649FD2F579}" srcOrd="0" destOrd="0" presId="urn:microsoft.com/office/officeart/2005/8/layout/hierarchy3"/>
    <dgm:cxn modelId="{6C6B495E-CD48-ED41-92A6-DE5764B24A6E}" type="presParOf" srcId="{9A194E28-351A-5944-8D45-05784D7A1982}" destId="{17312FA4-8A81-814B-AAE7-721F3E417853}" srcOrd="1" destOrd="0" presId="urn:microsoft.com/office/officeart/2005/8/layout/hierarchy3"/>
    <dgm:cxn modelId="{D0FBC4E8-3311-8645-9C73-6A9946628BB0}" type="presParOf" srcId="{A2E1A53A-7927-AC48-95E0-788445403359}" destId="{495B8EF7-C6AD-D94A-AC2C-D0D4594EB8D3}" srcOrd="3" destOrd="0" presId="urn:microsoft.com/office/officeart/2005/8/layout/hierarchy3"/>
    <dgm:cxn modelId="{BA9F8C14-109D-6447-B58D-D77C73722B7B}" type="presParOf" srcId="{495B8EF7-C6AD-D94A-AC2C-D0D4594EB8D3}" destId="{B572289F-B7C8-104F-BBA0-D7130FB982D0}" srcOrd="0" destOrd="0" presId="urn:microsoft.com/office/officeart/2005/8/layout/hierarchy3"/>
    <dgm:cxn modelId="{4EA14075-BB43-BB40-9480-52E3689C4F48}" type="presParOf" srcId="{B572289F-B7C8-104F-BBA0-D7130FB982D0}" destId="{A90A4A4B-7413-2D4E-BBD8-6EBED28243C7}" srcOrd="0" destOrd="0" presId="urn:microsoft.com/office/officeart/2005/8/layout/hierarchy3"/>
    <dgm:cxn modelId="{24D2A0BF-69B0-0B48-ABA7-5BC096237C59}" type="presParOf" srcId="{B572289F-B7C8-104F-BBA0-D7130FB982D0}" destId="{8106DBF8-E011-F247-ABBB-B2332E135748}" srcOrd="1" destOrd="0" presId="urn:microsoft.com/office/officeart/2005/8/layout/hierarchy3"/>
    <dgm:cxn modelId="{3373E901-FC8B-3B47-B927-1882648BF3B8}" type="presParOf" srcId="{495B8EF7-C6AD-D94A-AC2C-D0D4594EB8D3}" destId="{D91B6992-15B5-DE48-8BE9-826167A12294}" srcOrd="1" destOrd="0" presId="urn:microsoft.com/office/officeart/2005/8/layout/hierarchy3"/>
    <dgm:cxn modelId="{F0CC248A-D772-C44B-B422-105654B86BC1}" type="presParOf" srcId="{D91B6992-15B5-DE48-8BE9-826167A12294}" destId="{2A6FBD59-CAE6-4242-A2D2-861F1A52F23A}" srcOrd="0" destOrd="0" presId="urn:microsoft.com/office/officeart/2005/8/layout/hierarchy3"/>
    <dgm:cxn modelId="{D8216B0B-13C0-434B-9551-3D16233EC18C}" type="presParOf" srcId="{D91B6992-15B5-DE48-8BE9-826167A12294}" destId="{E0339FFD-FC03-3744-BEBD-EE6CCA8955DE}" srcOrd="1" destOrd="0" presId="urn:microsoft.com/office/officeart/2005/8/layout/hierarchy3"/>
    <dgm:cxn modelId="{2988DBE3-97CF-8441-9585-EA1140AF5932}" type="presParOf" srcId="{D91B6992-15B5-DE48-8BE9-826167A12294}" destId="{5580B396-524E-F24B-A1E9-4764ABB4E0FE}" srcOrd="2" destOrd="0" presId="urn:microsoft.com/office/officeart/2005/8/layout/hierarchy3"/>
    <dgm:cxn modelId="{DE617C5C-D7CF-7548-9F62-FFFFCBC194E7}" type="presParOf" srcId="{D91B6992-15B5-DE48-8BE9-826167A12294}" destId="{7A871841-93BD-A145-BB1F-2E9032A908E5}" srcOrd="3" destOrd="0" presId="urn:microsoft.com/office/officeart/2005/8/layout/hierarchy3"/>
    <dgm:cxn modelId="{F3C2CD08-30AE-C640-9BA1-0D2E5F58A4B6}" type="presParOf" srcId="{A2E1A53A-7927-AC48-95E0-788445403359}" destId="{8A56D852-D1E9-3349-AEB7-2E91CB4B96C9}" srcOrd="4" destOrd="0" presId="urn:microsoft.com/office/officeart/2005/8/layout/hierarchy3"/>
    <dgm:cxn modelId="{59260064-9D6A-0343-8560-8CD0A99E688E}" type="presParOf" srcId="{8A56D852-D1E9-3349-AEB7-2E91CB4B96C9}" destId="{D27E784E-EB65-3343-B44D-2296E476CF0E}" srcOrd="0" destOrd="0" presId="urn:microsoft.com/office/officeart/2005/8/layout/hierarchy3"/>
    <dgm:cxn modelId="{89F7749A-C15E-BD40-B193-316FEB12E347}" type="presParOf" srcId="{D27E784E-EB65-3343-B44D-2296E476CF0E}" destId="{9192CB2F-5BD4-5B4A-9C39-433E00B72F10}" srcOrd="0" destOrd="0" presId="urn:microsoft.com/office/officeart/2005/8/layout/hierarchy3"/>
    <dgm:cxn modelId="{C3DB92CC-9DF2-2445-8915-61989272F825}" type="presParOf" srcId="{D27E784E-EB65-3343-B44D-2296E476CF0E}" destId="{6365A38B-76CF-BF47-B588-422A235ABF0E}" srcOrd="1" destOrd="0" presId="urn:microsoft.com/office/officeart/2005/8/layout/hierarchy3"/>
    <dgm:cxn modelId="{8A701BA6-388B-1D41-9368-75C2233EFCD3}" type="presParOf" srcId="{8A56D852-D1E9-3349-AEB7-2E91CB4B96C9}" destId="{F41BD1B4-107F-1245-9110-C42977DEB2FF}" srcOrd="1" destOrd="0" presId="urn:microsoft.com/office/officeart/2005/8/layout/hierarchy3"/>
    <dgm:cxn modelId="{FD8322F9-462D-5B41-AFA8-43E537C0C334}" type="presParOf" srcId="{F41BD1B4-107F-1245-9110-C42977DEB2FF}" destId="{0D8F998C-2250-624D-A867-B8F3D6373621}" srcOrd="0" destOrd="0" presId="urn:microsoft.com/office/officeart/2005/8/layout/hierarchy3"/>
    <dgm:cxn modelId="{AF231B38-0441-7549-ADCC-1C209412B6E9}" type="presParOf" srcId="{F41BD1B4-107F-1245-9110-C42977DEB2FF}" destId="{044B9C9D-9E67-324F-A6BE-CDFA936B58C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FBDA2-5BBC-0048-9622-B023AA4954F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FDEB4C-121C-1047-9567-BE453F553730}">
      <dgm:prSet phldrT="[Text]" custT="1"/>
      <dgm:spPr>
        <a:solidFill>
          <a:srgbClr val="25A09E"/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Ongoing Financial Needs</a:t>
          </a:r>
        </a:p>
      </dgm:t>
    </dgm:pt>
    <dgm:pt modelId="{2AF60EFC-DD70-9F4E-BF9E-A77CE5090F84}" type="parTrans" cxnId="{F3265303-F201-FC4D-9CBC-EFF087B56AC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AD64860-04B2-694C-881C-5FE6B204602C}" type="sibTrans" cxnId="{F3265303-F201-FC4D-9CBC-EFF087B56AC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7DC57BA8-5A20-0141-A169-6A437DD8BA6C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pPr rtl="0"/>
          <a:r>
            <a:rPr lang="en-US" b="0" i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Demonstration of OFN is challenging 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A6546E7-AA37-2B4F-AE84-7BE81735A43D}" type="parTrans" cxnId="{88AC3F1D-7338-0348-AF0E-26765CC769C4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B0DA2835-9C11-9B40-A3F9-5317C7A4B2DA}" type="sibTrans" cxnId="{88AC3F1D-7338-0348-AF0E-26765CC769C4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169C9C2D-CC1D-524C-B56B-6E551A922A7E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pPr rtl="0"/>
          <a:r>
            <a:rPr lang="en-US" b="0" i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Causes significant uncertainty for project 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D3014342-1976-CC48-98B4-02DEA409612D}" type="parTrans" cxnId="{C939E4EC-2490-934F-9E77-4EC7662C28EF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FA2B2B5E-C64A-7D44-9DC7-2299DB3F279B}" type="sibTrans" cxnId="{C939E4EC-2490-934F-9E77-4EC7662C28EF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5A2CDDD-EF55-124A-85F4-9D5410E62227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Crediting Period</a:t>
          </a:r>
        </a:p>
      </dgm:t>
    </dgm:pt>
    <dgm:pt modelId="{9A2DAAD7-DE39-A245-9354-B24AC131FFAF}" type="parTrans" cxnId="{A00606CF-0AF5-F348-A69F-4C2F97A2D8F7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19A88FE9-DAA4-2C4F-8257-884D32A4C4CE}" type="sibTrans" cxnId="{A00606CF-0AF5-F348-A69F-4C2F97A2D8F7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F8F07FA-2212-B346-AC86-70AA7612EED8}">
      <dgm:prSet phldrT="[Text]"/>
      <dgm:spPr>
        <a:solidFill>
          <a:srgbClr val="25A09E">
            <a:alpha val="90000"/>
          </a:srgbClr>
        </a:solidFill>
      </dgm:spPr>
      <dgm:t>
        <a:bodyPr/>
        <a:lstStyle/>
        <a:p>
          <a:r>
            <a:rPr lang="en-GB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Change in approved crediting period length from 21 to 10 or</a:t>
          </a:r>
          <a:r>
            <a:rPr lang="en-GB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15 years would create risks for projects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ACC0811-4E62-1B40-9965-9A64DA9D31C8}" type="parTrans" cxnId="{449948EC-F7A7-B04B-ABEA-C2F0D3F24D9D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C4C75AF-B42F-A346-A222-8A9278511474}" type="sibTrans" cxnId="{449948EC-F7A7-B04B-ABEA-C2F0D3F24D9D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5B01C9E8-C707-B24D-BB31-306CA97A40D8}">
      <dgm:prSet phldrT="[Text]" phldr="1"/>
      <dgm:spPr>
        <a:solidFill>
          <a:srgbClr val="25A09E">
            <a:alpha val="90000"/>
          </a:srgbClr>
        </a:solidFill>
      </dgm:spPr>
      <dgm:t>
        <a:bodyPr/>
        <a:lstStyle/>
        <a:p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65DB9415-E050-6946-9D0A-D4245C47473E}" type="parTrans" cxnId="{2E55B786-96CB-AD44-8781-E2646E1FD74A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BD5479F7-FECE-3347-A23E-E735A9580117}" type="sibTrans" cxnId="{2E55B786-96CB-AD44-8781-E2646E1FD74A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6F3BD7F-F834-8647-B711-D0A2008FDC71}">
      <dgm:prSet phldrT="[Text]" custT="1"/>
      <dgm:spPr>
        <a:solidFill>
          <a:srgbClr val="25A09E"/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Reporting on SD indicators</a:t>
          </a:r>
        </a:p>
      </dgm:t>
    </dgm:pt>
    <dgm:pt modelId="{33EFFF4F-DE4B-9845-AF45-D977561AC09E}" type="parTrans" cxnId="{6DB90DF6-B7C9-024C-B3E7-8DC66A36399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DDB9C41-FF49-F840-B459-28CDAEC59387}" type="sibTrans" cxnId="{6DB90DF6-B7C9-024C-B3E7-8DC66A36399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9D0CD009-1C24-6A49-A1C0-95D697369FB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GB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Challenging</a:t>
          </a:r>
          <a:r>
            <a:rPr lang="en-GB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to align the approved SD indicators with SDG targets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0F32898-306E-D040-852C-BDB0908706E0}" type="parTrans" cxnId="{5C7F47DB-2C63-5C47-8DA6-11EA9ADD1EB1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6E40807E-E882-FD40-A95B-9424916DFCBD}" type="sibTrans" cxnId="{5C7F47DB-2C63-5C47-8DA6-11EA9ADD1EB1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2062753-EB96-DA42-ACDF-7287D4BAC23C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GB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Impractical</a:t>
          </a:r>
          <a:r>
            <a:rPr lang="en-GB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to change monitoring plans ex-post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0C6567B2-91D1-2B4C-AD30-FE12ACA8137F}" type="parTrans" cxnId="{2D3F03FB-1292-A64F-8E14-5D943AC10910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C86808C4-3343-9B4B-9CFC-4E939C1E7189}" type="sibTrans" cxnId="{2D3F03FB-1292-A64F-8E14-5D943AC10910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64AE1801-0101-2E40-8161-F5270066D4AE}" type="pres">
      <dgm:prSet presAssocID="{94BFBDA2-5BBC-0048-9622-B023AA4954FD}" presName="Name0" presStyleCnt="0">
        <dgm:presLayoutVars>
          <dgm:dir/>
          <dgm:animLvl val="lvl"/>
          <dgm:resizeHandles val="exact"/>
        </dgm:presLayoutVars>
      </dgm:prSet>
      <dgm:spPr/>
    </dgm:pt>
    <dgm:pt modelId="{FBBC9247-3ED6-0A46-9E05-B9939A3C2526}" type="pres">
      <dgm:prSet presAssocID="{76FDEB4C-121C-1047-9567-BE453F553730}" presName="linNode" presStyleCnt="0"/>
      <dgm:spPr/>
    </dgm:pt>
    <dgm:pt modelId="{BB77DD94-04C1-5241-B205-61071E38846C}" type="pres">
      <dgm:prSet presAssocID="{76FDEB4C-121C-1047-9567-BE453F553730}" presName="parentText" presStyleLbl="node1" presStyleIdx="0" presStyleCnt="3" custScaleY="77651">
        <dgm:presLayoutVars>
          <dgm:chMax val="1"/>
          <dgm:bulletEnabled val="1"/>
        </dgm:presLayoutVars>
      </dgm:prSet>
      <dgm:spPr/>
    </dgm:pt>
    <dgm:pt modelId="{24E7BBB8-61C3-EA40-835D-4D6F099B1F88}" type="pres">
      <dgm:prSet presAssocID="{76FDEB4C-121C-1047-9567-BE453F553730}" presName="descendantText" presStyleLbl="alignAccFollowNode1" presStyleIdx="0" presStyleCnt="3" custScaleY="89688">
        <dgm:presLayoutVars>
          <dgm:bulletEnabled val="1"/>
        </dgm:presLayoutVars>
      </dgm:prSet>
      <dgm:spPr/>
    </dgm:pt>
    <dgm:pt modelId="{678739B3-89E4-7643-9CC1-27F708784EC7}" type="pres">
      <dgm:prSet presAssocID="{8AD64860-04B2-694C-881C-5FE6B204602C}" presName="sp" presStyleCnt="0"/>
      <dgm:spPr/>
    </dgm:pt>
    <dgm:pt modelId="{B201AEA0-7FC2-0D44-8710-76171DDA3C19}" type="pres">
      <dgm:prSet presAssocID="{D5A2CDDD-EF55-124A-85F4-9D5410E62227}" presName="linNode" presStyleCnt="0"/>
      <dgm:spPr/>
    </dgm:pt>
    <dgm:pt modelId="{B9C672F1-8D0A-0247-A44A-BC282B59F15B}" type="pres">
      <dgm:prSet presAssocID="{D5A2CDDD-EF55-124A-85F4-9D5410E62227}" presName="parentText" presStyleLbl="node1" presStyleIdx="1" presStyleCnt="3" custScaleY="76072">
        <dgm:presLayoutVars>
          <dgm:chMax val="1"/>
          <dgm:bulletEnabled val="1"/>
        </dgm:presLayoutVars>
      </dgm:prSet>
      <dgm:spPr/>
    </dgm:pt>
    <dgm:pt modelId="{7060F0A0-50C6-D746-A348-1CDAC0A9BC25}" type="pres">
      <dgm:prSet presAssocID="{D5A2CDDD-EF55-124A-85F4-9D5410E62227}" presName="descendantText" presStyleLbl="alignAccFollowNode1" presStyleIdx="1" presStyleCnt="3" custScaleY="89403">
        <dgm:presLayoutVars>
          <dgm:bulletEnabled val="1"/>
        </dgm:presLayoutVars>
      </dgm:prSet>
      <dgm:spPr/>
    </dgm:pt>
    <dgm:pt modelId="{D1926799-CADD-604C-B2AA-E6D2E88CF45C}" type="pres">
      <dgm:prSet presAssocID="{19A88FE9-DAA4-2C4F-8257-884D32A4C4CE}" presName="sp" presStyleCnt="0"/>
      <dgm:spPr/>
    </dgm:pt>
    <dgm:pt modelId="{C49FC1F6-D6CC-194F-B3DB-303D26CED998}" type="pres">
      <dgm:prSet presAssocID="{86F3BD7F-F834-8647-B711-D0A2008FDC71}" presName="linNode" presStyleCnt="0"/>
      <dgm:spPr/>
    </dgm:pt>
    <dgm:pt modelId="{15A164F2-0683-5642-93CE-B02A3CDD7ABA}" type="pres">
      <dgm:prSet presAssocID="{86F3BD7F-F834-8647-B711-D0A2008FDC71}" presName="parentText" presStyleLbl="node1" presStyleIdx="2" presStyleCnt="3" custScaleY="69935">
        <dgm:presLayoutVars>
          <dgm:chMax val="1"/>
          <dgm:bulletEnabled val="1"/>
        </dgm:presLayoutVars>
      </dgm:prSet>
      <dgm:spPr/>
    </dgm:pt>
    <dgm:pt modelId="{3FA5A95E-1C73-2549-AA27-877C205AA9F3}" type="pres">
      <dgm:prSet presAssocID="{86F3BD7F-F834-8647-B711-D0A2008FDC71}" presName="descendantText" presStyleLbl="alignAccFollowNode1" presStyleIdx="2" presStyleCnt="3" custScaleY="82180">
        <dgm:presLayoutVars>
          <dgm:bulletEnabled val="1"/>
        </dgm:presLayoutVars>
      </dgm:prSet>
      <dgm:spPr/>
    </dgm:pt>
  </dgm:ptLst>
  <dgm:cxnLst>
    <dgm:cxn modelId="{F3265303-F201-FC4D-9CBC-EFF087B56AC3}" srcId="{94BFBDA2-5BBC-0048-9622-B023AA4954FD}" destId="{76FDEB4C-121C-1047-9567-BE453F553730}" srcOrd="0" destOrd="0" parTransId="{2AF60EFC-DD70-9F4E-BF9E-A77CE5090F84}" sibTransId="{8AD64860-04B2-694C-881C-5FE6B204602C}"/>
    <dgm:cxn modelId="{7CAB6713-41CB-924C-BFF9-7614B58924E6}" type="presOf" srcId="{D2062753-EB96-DA42-ACDF-7287D4BAC23C}" destId="{3FA5A95E-1C73-2549-AA27-877C205AA9F3}" srcOrd="0" destOrd="1" presId="urn:microsoft.com/office/officeart/2005/8/layout/vList5"/>
    <dgm:cxn modelId="{88AC3F1D-7338-0348-AF0E-26765CC769C4}" srcId="{76FDEB4C-121C-1047-9567-BE453F553730}" destId="{7DC57BA8-5A20-0141-A169-6A437DD8BA6C}" srcOrd="0" destOrd="0" parTransId="{EA6546E7-AA37-2B4F-AE84-7BE81735A43D}" sibTransId="{B0DA2835-9C11-9B40-A3F9-5317C7A4B2DA}"/>
    <dgm:cxn modelId="{8AE9A220-B3A8-7D43-9575-AE58B2E281A2}" type="presOf" srcId="{94BFBDA2-5BBC-0048-9622-B023AA4954FD}" destId="{64AE1801-0101-2E40-8161-F5270066D4AE}" srcOrd="0" destOrd="0" presId="urn:microsoft.com/office/officeart/2005/8/layout/vList5"/>
    <dgm:cxn modelId="{84467B29-489F-8D46-BCE3-1A9ADE58B196}" type="presOf" srcId="{7DC57BA8-5A20-0141-A169-6A437DD8BA6C}" destId="{24E7BBB8-61C3-EA40-835D-4D6F099B1F88}" srcOrd="0" destOrd="0" presId="urn:microsoft.com/office/officeart/2005/8/layout/vList5"/>
    <dgm:cxn modelId="{A26DAB41-78EE-024D-8208-03488D759BCF}" type="presOf" srcId="{5B01C9E8-C707-B24D-BB31-306CA97A40D8}" destId="{7060F0A0-50C6-D746-A348-1CDAC0A9BC25}" srcOrd="0" destOrd="1" presId="urn:microsoft.com/office/officeart/2005/8/layout/vList5"/>
    <dgm:cxn modelId="{2B016745-4379-8A4F-A6CE-3A3CF699EA91}" type="presOf" srcId="{76FDEB4C-121C-1047-9567-BE453F553730}" destId="{BB77DD94-04C1-5241-B205-61071E38846C}" srcOrd="0" destOrd="0" presId="urn:microsoft.com/office/officeart/2005/8/layout/vList5"/>
    <dgm:cxn modelId="{ED013A47-90E5-1D42-A57F-73C06C9C2054}" type="presOf" srcId="{169C9C2D-CC1D-524C-B56B-6E551A922A7E}" destId="{24E7BBB8-61C3-EA40-835D-4D6F099B1F88}" srcOrd="0" destOrd="1" presId="urn:microsoft.com/office/officeart/2005/8/layout/vList5"/>
    <dgm:cxn modelId="{3CA39077-C793-4941-AFF0-64795BFFB3CF}" type="presOf" srcId="{D5A2CDDD-EF55-124A-85F4-9D5410E62227}" destId="{B9C672F1-8D0A-0247-A44A-BC282B59F15B}" srcOrd="0" destOrd="0" presId="urn:microsoft.com/office/officeart/2005/8/layout/vList5"/>
    <dgm:cxn modelId="{2E55B786-96CB-AD44-8781-E2646E1FD74A}" srcId="{D5A2CDDD-EF55-124A-85F4-9D5410E62227}" destId="{5B01C9E8-C707-B24D-BB31-306CA97A40D8}" srcOrd="1" destOrd="0" parTransId="{65DB9415-E050-6946-9D0A-D4245C47473E}" sibTransId="{BD5479F7-FECE-3347-A23E-E735A9580117}"/>
    <dgm:cxn modelId="{1EDE2CA6-8460-894A-9506-12CBFD1B36BF}" type="presOf" srcId="{9D0CD009-1C24-6A49-A1C0-95D697369FB9}" destId="{3FA5A95E-1C73-2549-AA27-877C205AA9F3}" srcOrd="0" destOrd="0" presId="urn:microsoft.com/office/officeart/2005/8/layout/vList5"/>
    <dgm:cxn modelId="{4E7B52A8-7FBB-F242-A79A-7E1A9A1B00E6}" type="presOf" srcId="{DF8F07FA-2212-B346-AC86-70AA7612EED8}" destId="{7060F0A0-50C6-D746-A348-1CDAC0A9BC25}" srcOrd="0" destOrd="0" presId="urn:microsoft.com/office/officeart/2005/8/layout/vList5"/>
    <dgm:cxn modelId="{426BF5C3-6A3A-2247-AAEE-0B377F7B775A}" type="presOf" srcId="{86F3BD7F-F834-8647-B711-D0A2008FDC71}" destId="{15A164F2-0683-5642-93CE-B02A3CDD7ABA}" srcOrd="0" destOrd="0" presId="urn:microsoft.com/office/officeart/2005/8/layout/vList5"/>
    <dgm:cxn modelId="{A00606CF-0AF5-F348-A69F-4C2F97A2D8F7}" srcId="{94BFBDA2-5BBC-0048-9622-B023AA4954FD}" destId="{D5A2CDDD-EF55-124A-85F4-9D5410E62227}" srcOrd="1" destOrd="0" parTransId="{9A2DAAD7-DE39-A245-9354-B24AC131FFAF}" sibTransId="{19A88FE9-DAA4-2C4F-8257-884D32A4C4CE}"/>
    <dgm:cxn modelId="{5C7F47DB-2C63-5C47-8DA6-11EA9ADD1EB1}" srcId="{86F3BD7F-F834-8647-B711-D0A2008FDC71}" destId="{9D0CD009-1C24-6A49-A1C0-95D697369FB9}" srcOrd="0" destOrd="0" parTransId="{B0F32898-306E-D040-852C-BDB0908706E0}" sibTransId="{6E40807E-E882-FD40-A95B-9424916DFCBD}"/>
    <dgm:cxn modelId="{449948EC-F7A7-B04B-ABEA-C2F0D3F24D9D}" srcId="{D5A2CDDD-EF55-124A-85F4-9D5410E62227}" destId="{DF8F07FA-2212-B346-AC86-70AA7612EED8}" srcOrd="0" destOrd="0" parTransId="{BACC0811-4E62-1B40-9965-9A64DA9D31C8}" sibTransId="{8C4C75AF-B42F-A346-A222-8A9278511474}"/>
    <dgm:cxn modelId="{C939E4EC-2490-934F-9E77-4EC7662C28EF}" srcId="{76FDEB4C-121C-1047-9567-BE453F553730}" destId="{169C9C2D-CC1D-524C-B56B-6E551A922A7E}" srcOrd="1" destOrd="0" parTransId="{D3014342-1976-CC48-98B4-02DEA409612D}" sibTransId="{FA2B2B5E-C64A-7D44-9DC7-2299DB3F279B}"/>
    <dgm:cxn modelId="{6DB90DF6-B7C9-024C-B3E7-8DC66A363993}" srcId="{94BFBDA2-5BBC-0048-9622-B023AA4954FD}" destId="{86F3BD7F-F834-8647-B711-D0A2008FDC71}" srcOrd="2" destOrd="0" parTransId="{33EFFF4F-DE4B-9845-AF45-D977561AC09E}" sibTransId="{8DDB9C41-FF49-F840-B459-28CDAEC59387}"/>
    <dgm:cxn modelId="{2D3F03FB-1292-A64F-8E14-5D943AC10910}" srcId="{86F3BD7F-F834-8647-B711-D0A2008FDC71}" destId="{D2062753-EB96-DA42-ACDF-7287D4BAC23C}" srcOrd="1" destOrd="0" parTransId="{0C6567B2-91D1-2B4C-AD30-FE12ACA8137F}" sibTransId="{C86808C4-3343-9B4B-9CFC-4E939C1E7189}"/>
    <dgm:cxn modelId="{9A4C771B-72EC-214F-8407-040EC718A8F2}" type="presParOf" srcId="{64AE1801-0101-2E40-8161-F5270066D4AE}" destId="{FBBC9247-3ED6-0A46-9E05-B9939A3C2526}" srcOrd="0" destOrd="0" presId="urn:microsoft.com/office/officeart/2005/8/layout/vList5"/>
    <dgm:cxn modelId="{FB8414AF-5DE3-694D-A4D7-A79D9C0085C8}" type="presParOf" srcId="{FBBC9247-3ED6-0A46-9E05-B9939A3C2526}" destId="{BB77DD94-04C1-5241-B205-61071E38846C}" srcOrd="0" destOrd="0" presId="urn:microsoft.com/office/officeart/2005/8/layout/vList5"/>
    <dgm:cxn modelId="{E7BEF1A9-5140-CA4C-98B2-2B2E1CE7E88A}" type="presParOf" srcId="{FBBC9247-3ED6-0A46-9E05-B9939A3C2526}" destId="{24E7BBB8-61C3-EA40-835D-4D6F099B1F88}" srcOrd="1" destOrd="0" presId="urn:microsoft.com/office/officeart/2005/8/layout/vList5"/>
    <dgm:cxn modelId="{2FDC0D9A-28A7-4F40-A021-B8D9670172D8}" type="presParOf" srcId="{64AE1801-0101-2E40-8161-F5270066D4AE}" destId="{678739B3-89E4-7643-9CC1-27F708784EC7}" srcOrd="1" destOrd="0" presId="urn:microsoft.com/office/officeart/2005/8/layout/vList5"/>
    <dgm:cxn modelId="{1B96AFAD-A432-5E44-B505-8389B9ACB65C}" type="presParOf" srcId="{64AE1801-0101-2E40-8161-F5270066D4AE}" destId="{B201AEA0-7FC2-0D44-8710-76171DDA3C19}" srcOrd="2" destOrd="0" presId="urn:microsoft.com/office/officeart/2005/8/layout/vList5"/>
    <dgm:cxn modelId="{BA43360A-EFD7-9340-AEA5-5DAB707C9478}" type="presParOf" srcId="{B201AEA0-7FC2-0D44-8710-76171DDA3C19}" destId="{B9C672F1-8D0A-0247-A44A-BC282B59F15B}" srcOrd="0" destOrd="0" presId="urn:microsoft.com/office/officeart/2005/8/layout/vList5"/>
    <dgm:cxn modelId="{DF37CA9F-8203-E143-828E-BC3455E67B2C}" type="presParOf" srcId="{B201AEA0-7FC2-0D44-8710-76171DDA3C19}" destId="{7060F0A0-50C6-D746-A348-1CDAC0A9BC25}" srcOrd="1" destOrd="0" presId="urn:microsoft.com/office/officeart/2005/8/layout/vList5"/>
    <dgm:cxn modelId="{C3F781F3-20AD-4340-9707-2F054A792AF9}" type="presParOf" srcId="{64AE1801-0101-2E40-8161-F5270066D4AE}" destId="{D1926799-CADD-604C-B2AA-E6D2E88CF45C}" srcOrd="3" destOrd="0" presId="urn:microsoft.com/office/officeart/2005/8/layout/vList5"/>
    <dgm:cxn modelId="{97F78C0B-2A9A-014C-9444-2B93BDF59402}" type="presParOf" srcId="{64AE1801-0101-2E40-8161-F5270066D4AE}" destId="{C49FC1F6-D6CC-194F-B3DB-303D26CED998}" srcOrd="4" destOrd="0" presId="urn:microsoft.com/office/officeart/2005/8/layout/vList5"/>
    <dgm:cxn modelId="{0515ABFD-D3D0-324F-9B62-9EEDFB1744A2}" type="presParOf" srcId="{C49FC1F6-D6CC-194F-B3DB-303D26CED998}" destId="{15A164F2-0683-5642-93CE-B02A3CDD7ABA}" srcOrd="0" destOrd="0" presId="urn:microsoft.com/office/officeart/2005/8/layout/vList5"/>
    <dgm:cxn modelId="{9FCDE308-5B09-9A40-881B-13EF8C461898}" type="presParOf" srcId="{C49FC1F6-D6CC-194F-B3DB-303D26CED998}" destId="{3FA5A95E-1C73-2549-AA27-877C205AA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FBDA2-5BBC-0048-9622-B023AA4954F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FDEB4C-121C-1047-9567-BE453F553730}">
      <dgm:prSet phldrT="[Text]" custT="1"/>
      <dgm:spPr>
        <a:solidFill>
          <a:srgbClr val="25A09E"/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Ongoing Financial Needs</a:t>
          </a:r>
        </a:p>
      </dgm:t>
    </dgm:pt>
    <dgm:pt modelId="{2AF60EFC-DD70-9F4E-BF9E-A77CE5090F84}" type="parTrans" cxnId="{F3265303-F201-FC4D-9CBC-EFF087B56AC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AD64860-04B2-694C-881C-5FE6B204602C}" type="sibTrans" cxnId="{F3265303-F201-FC4D-9CBC-EFF087B56AC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7DC57BA8-5A20-0141-A169-6A437DD8BA6C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pPr rtl="0"/>
          <a:r>
            <a:rPr lang="en-US" b="0" i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Qualitative narrative to demonstrate</a:t>
          </a:r>
          <a:r>
            <a:rPr lang="en-US" b="0" i="0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how GS certification is material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A6546E7-AA37-2B4F-AE84-7BE81735A43D}" type="parTrans" cxnId="{88AC3F1D-7338-0348-AF0E-26765CC769C4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B0DA2835-9C11-9B40-A3F9-5317C7A4B2DA}" type="sibTrans" cxnId="{88AC3F1D-7338-0348-AF0E-26765CC769C4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169C9C2D-CC1D-524C-B56B-6E551A922A7E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pPr rtl="0"/>
          <a:r>
            <a:rPr lang="en-US" b="0" i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Submission of information</a:t>
          </a:r>
          <a:r>
            <a:rPr lang="en-US" b="0" i="0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mandatory but not used to make decision on CP renewal </a:t>
          </a:r>
          <a:r>
            <a:rPr lang="en-US" b="0" i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D3014342-1976-CC48-98B4-02DEA409612D}" type="parTrans" cxnId="{C939E4EC-2490-934F-9E77-4EC7662C28EF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FA2B2B5E-C64A-7D44-9DC7-2299DB3F279B}" type="sibTrans" cxnId="{C939E4EC-2490-934F-9E77-4EC7662C28EF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5A2CDDD-EF55-124A-85F4-9D5410E62227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Crediting Period</a:t>
          </a:r>
        </a:p>
      </dgm:t>
    </dgm:pt>
    <dgm:pt modelId="{9A2DAAD7-DE39-A245-9354-B24AC131FFAF}" type="parTrans" cxnId="{A00606CF-0AF5-F348-A69F-4C2F97A2D8F7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19A88FE9-DAA4-2C4F-8257-884D32A4C4CE}" type="sibTrans" cxnId="{A00606CF-0AF5-F348-A69F-4C2F97A2D8F7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F8F07FA-2212-B346-AC86-70AA7612EED8}">
      <dgm:prSet phldrT="[Text]"/>
      <dgm:spPr>
        <a:solidFill>
          <a:srgbClr val="25A09E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Transition projects shall maintain their existing crediting cycle and maximum crediting period length 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ACC0811-4E62-1B40-9965-9A64DA9D31C8}" type="parTrans" cxnId="{449948EC-F7A7-B04B-ABEA-C2F0D3F24D9D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C4C75AF-B42F-A346-A222-8A9278511474}" type="sibTrans" cxnId="{449948EC-F7A7-B04B-ABEA-C2F0D3F24D9D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5B01C9E8-C707-B24D-BB31-306CA97A40D8}">
      <dgm:prSet phldrT="[Text]"/>
      <dgm:spPr>
        <a:solidFill>
          <a:srgbClr val="25A09E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VPAs/CPAs submitted after the first certification cycle of the </a:t>
          </a:r>
          <a:r>
            <a:rPr lang="en-US" dirty="0" err="1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PoA</a:t>
          </a:r>
          <a:r>
            <a: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shall apply the GS4GG Certification Cycle 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65DB9415-E050-6946-9D0A-D4245C47473E}" type="parTrans" cxnId="{2E55B786-96CB-AD44-8781-E2646E1FD74A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BD5479F7-FECE-3347-A23E-E735A9580117}" type="sibTrans" cxnId="{2E55B786-96CB-AD44-8781-E2646E1FD74A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6F3BD7F-F834-8647-B711-D0A2008FDC71}">
      <dgm:prSet phldrT="[Text]" custT="1"/>
      <dgm:spPr>
        <a:solidFill>
          <a:srgbClr val="25A09E"/>
        </a:solidFill>
      </dgm:spPr>
      <dgm:t>
        <a:bodyPr/>
        <a:lstStyle/>
        <a:p>
          <a:r>
            <a:rPr lang="en-GB" sz="2400" dirty="0">
              <a:latin typeface="Avenir Book" charset="0"/>
              <a:ea typeface="Avenir Book" charset="0"/>
              <a:cs typeface="Avenir Book" charset="0"/>
            </a:rPr>
            <a:t>Reporting on SD indicators</a:t>
          </a:r>
        </a:p>
      </dgm:t>
    </dgm:pt>
    <dgm:pt modelId="{33EFFF4F-DE4B-9845-AF45-D977561AC09E}" type="parTrans" cxnId="{6DB90DF6-B7C9-024C-B3E7-8DC66A36399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8DDB9C41-FF49-F840-B459-28CDAEC59387}" type="sibTrans" cxnId="{6DB90DF6-B7C9-024C-B3E7-8DC66A363993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9D0CD009-1C24-6A49-A1C0-95D697369FB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Projects transitioning to GS4GG may retain their existing SD monitoring plan, including indicators previously approved.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0F32898-306E-D040-852C-BDB0908706E0}" type="parTrans" cxnId="{5C7F47DB-2C63-5C47-8DA6-11EA9ADD1EB1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6E40807E-E882-FD40-A95B-9424916DFCBD}" type="sibTrans" cxnId="{5C7F47DB-2C63-5C47-8DA6-11EA9ADD1EB1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D2062753-EB96-DA42-ACDF-7287D4BAC23C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Brief explanation showing</a:t>
          </a:r>
          <a:r>
            <a:rPr lang="en-GB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link between SD indicators and most relevant SDG target</a:t>
          </a:r>
          <a:endParaRPr lang="en-GB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0C6567B2-91D1-2B4C-AD30-FE12ACA8137F}" type="parTrans" cxnId="{2D3F03FB-1292-A64F-8E14-5D943AC10910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C86808C4-3343-9B4B-9CFC-4E939C1E7189}" type="sibTrans" cxnId="{2D3F03FB-1292-A64F-8E14-5D943AC10910}">
      <dgm:prSet/>
      <dgm:spPr/>
      <dgm:t>
        <a:bodyPr/>
        <a:lstStyle/>
        <a:p>
          <a:endParaRPr lang="en-GB">
            <a:latin typeface="Avenir Book" charset="0"/>
            <a:ea typeface="Avenir Book" charset="0"/>
            <a:cs typeface="Avenir Book" charset="0"/>
          </a:endParaRPr>
        </a:p>
      </dgm:t>
    </dgm:pt>
    <dgm:pt modelId="{64AE1801-0101-2E40-8161-F5270066D4AE}" type="pres">
      <dgm:prSet presAssocID="{94BFBDA2-5BBC-0048-9622-B023AA4954FD}" presName="Name0" presStyleCnt="0">
        <dgm:presLayoutVars>
          <dgm:dir/>
          <dgm:animLvl val="lvl"/>
          <dgm:resizeHandles val="exact"/>
        </dgm:presLayoutVars>
      </dgm:prSet>
      <dgm:spPr/>
    </dgm:pt>
    <dgm:pt modelId="{FBBC9247-3ED6-0A46-9E05-B9939A3C2526}" type="pres">
      <dgm:prSet presAssocID="{76FDEB4C-121C-1047-9567-BE453F553730}" presName="linNode" presStyleCnt="0"/>
      <dgm:spPr/>
    </dgm:pt>
    <dgm:pt modelId="{BB77DD94-04C1-5241-B205-61071E38846C}" type="pres">
      <dgm:prSet presAssocID="{76FDEB4C-121C-1047-9567-BE453F553730}" presName="parentText" presStyleLbl="node1" presStyleIdx="0" presStyleCnt="3" custScaleY="83291">
        <dgm:presLayoutVars>
          <dgm:chMax val="1"/>
          <dgm:bulletEnabled val="1"/>
        </dgm:presLayoutVars>
      </dgm:prSet>
      <dgm:spPr/>
    </dgm:pt>
    <dgm:pt modelId="{24E7BBB8-61C3-EA40-835D-4D6F099B1F88}" type="pres">
      <dgm:prSet presAssocID="{76FDEB4C-121C-1047-9567-BE453F553730}" presName="descendantText" presStyleLbl="alignAccFollowNode1" presStyleIdx="0" presStyleCnt="3">
        <dgm:presLayoutVars>
          <dgm:bulletEnabled val="1"/>
        </dgm:presLayoutVars>
      </dgm:prSet>
      <dgm:spPr/>
    </dgm:pt>
    <dgm:pt modelId="{678739B3-89E4-7643-9CC1-27F708784EC7}" type="pres">
      <dgm:prSet presAssocID="{8AD64860-04B2-694C-881C-5FE6B204602C}" presName="sp" presStyleCnt="0"/>
      <dgm:spPr/>
    </dgm:pt>
    <dgm:pt modelId="{B201AEA0-7FC2-0D44-8710-76171DDA3C19}" type="pres">
      <dgm:prSet presAssocID="{D5A2CDDD-EF55-124A-85F4-9D5410E62227}" presName="linNode" presStyleCnt="0"/>
      <dgm:spPr/>
    </dgm:pt>
    <dgm:pt modelId="{B9C672F1-8D0A-0247-A44A-BC282B59F15B}" type="pres">
      <dgm:prSet presAssocID="{D5A2CDDD-EF55-124A-85F4-9D5410E62227}" presName="parentText" presStyleLbl="node1" presStyleIdx="1" presStyleCnt="3" custScaleY="82579">
        <dgm:presLayoutVars>
          <dgm:chMax val="1"/>
          <dgm:bulletEnabled val="1"/>
        </dgm:presLayoutVars>
      </dgm:prSet>
      <dgm:spPr/>
    </dgm:pt>
    <dgm:pt modelId="{7060F0A0-50C6-D746-A348-1CDAC0A9BC25}" type="pres">
      <dgm:prSet presAssocID="{D5A2CDDD-EF55-124A-85F4-9D5410E62227}" presName="descendantText" presStyleLbl="alignAccFollowNode1" presStyleIdx="1" presStyleCnt="3">
        <dgm:presLayoutVars>
          <dgm:bulletEnabled val="1"/>
        </dgm:presLayoutVars>
      </dgm:prSet>
      <dgm:spPr/>
    </dgm:pt>
    <dgm:pt modelId="{D1926799-CADD-604C-B2AA-E6D2E88CF45C}" type="pres">
      <dgm:prSet presAssocID="{19A88FE9-DAA4-2C4F-8257-884D32A4C4CE}" presName="sp" presStyleCnt="0"/>
      <dgm:spPr/>
    </dgm:pt>
    <dgm:pt modelId="{C49FC1F6-D6CC-194F-B3DB-303D26CED998}" type="pres">
      <dgm:prSet presAssocID="{86F3BD7F-F834-8647-B711-D0A2008FDC71}" presName="linNode" presStyleCnt="0"/>
      <dgm:spPr/>
    </dgm:pt>
    <dgm:pt modelId="{15A164F2-0683-5642-93CE-B02A3CDD7ABA}" type="pres">
      <dgm:prSet presAssocID="{86F3BD7F-F834-8647-B711-D0A2008FDC71}" presName="parentText" presStyleLbl="node1" presStyleIdx="2" presStyleCnt="3" custScaleY="80886">
        <dgm:presLayoutVars>
          <dgm:chMax val="1"/>
          <dgm:bulletEnabled val="1"/>
        </dgm:presLayoutVars>
      </dgm:prSet>
      <dgm:spPr/>
    </dgm:pt>
    <dgm:pt modelId="{3FA5A95E-1C73-2549-AA27-877C205AA9F3}" type="pres">
      <dgm:prSet presAssocID="{86F3BD7F-F834-8647-B711-D0A2008FDC7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85B900-1BD5-C842-98AD-A52A08BE5C1A}" type="presOf" srcId="{9D0CD009-1C24-6A49-A1C0-95D697369FB9}" destId="{3FA5A95E-1C73-2549-AA27-877C205AA9F3}" srcOrd="0" destOrd="0" presId="urn:microsoft.com/office/officeart/2005/8/layout/vList5"/>
    <dgm:cxn modelId="{F3265303-F201-FC4D-9CBC-EFF087B56AC3}" srcId="{94BFBDA2-5BBC-0048-9622-B023AA4954FD}" destId="{76FDEB4C-121C-1047-9567-BE453F553730}" srcOrd="0" destOrd="0" parTransId="{2AF60EFC-DD70-9F4E-BF9E-A77CE5090F84}" sibTransId="{8AD64860-04B2-694C-881C-5FE6B204602C}"/>
    <dgm:cxn modelId="{73AFB104-B021-4D49-9B5A-BACA45A1183E}" type="presOf" srcId="{86F3BD7F-F834-8647-B711-D0A2008FDC71}" destId="{15A164F2-0683-5642-93CE-B02A3CDD7ABA}" srcOrd="0" destOrd="0" presId="urn:microsoft.com/office/officeart/2005/8/layout/vList5"/>
    <dgm:cxn modelId="{C29BD110-A79E-714C-941A-A1948C1D44EE}" type="presOf" srcId="{169C9C2D-CC1D-524C-B56B-6E551A922A7E}" destId="{24E7BBB8-61C3-EA40-835D-4D6F099B1F88}" srcOrd="0" destOrd="1" presId="urn:microsoft.com/office/officeart/2005/8/layout/vList5"/>
    <dgm:cxn modelId="{88AC3F1D-7338-0348-AF0E-26765CC769C4}" srcId="{76FDEB4C-121C-1047-9567-BE453F553730}" destId="{7DC57BA8-5A20-0141-A169-6A437DD8BA6C}" srcOrd="0" destOrd="0" parTransId="{EA6546E7-AA37-2B4F-AE84-7BE81735A43D}" sibTransId="{B0DA2835-9C11-9B40-A3F9-5317C7A4B2DA}"/>
    <dgm:cxn modelId="{88622358-B4CC-C644-9A1B-9524C722708F}" type="presOf" srcId="{DF8F07FA-2212-B346-AC86-70AA7612EED8}" destId="{7060F0A0-50C6-D746-A348-1CDAC0A9BC25}" srcOrd="0" destOrd="0" presId="urn:microsoft.com/office/officeart/2005/8/layout/vList5"/>
    <dgm:cxn modelId="{5A014A6A-A04F-F84F-BF89-99D97A45DF0A}" type="presOf" srcId="{76FDEB4C-121C-1047-9567-BE453F553730}" destId="{BB77DD94-04C1-5241-B205-61071E38846C}" srcOrd="0" destOrd="0" presId="urn:microsoft.com/office/officeart/2005/8/layout/vList5"/>
    <dgm:cxn modelId="{FF626C6A-E340-3C47-A6A9-80A3086B2F4C}" type="presOf" srcId="{D2062753-EB96-DA42-ACDF-7287D4BAC23C}" destId="{3FA5A95E-1C73-2549-AA27-877C205AA9F3}" srcOrd="0" destOrd="1" presId="urn:microsoft.com/office/officeart/2005/8/layout/vList5"/>
    <dgm:cxn modelId="{2E55B786-96CB-AD44-8781-E2646E1FD74A}" srcId="{D5A2CDDD-EF55-124A-85F4-9D5410E62227}" destId="{5B01C9E8-C707-B24D-BB31-306CA97A40D8}" srcOrd="1" destOrd="0" parTransId="{65DB9415-E050-6946-9D0A-D4245C47473E}" sibTransId="{BD5479F7-FECE-3347-A23E-E735A9580117}"/>
    <dgm:cxn modelId="{3F832F90-D6E3-044F-ACE9-5355F22473E8}" type="presOf" srcId="{7DC57BA8-5A20-0141-A169-6A437DD8BA6C}" destId="{24E7BBB8-61C3-EA40-835D-4D6F099B1F88}" srcOrd="0" destOrd="0" presId="urn:microsoft.com/office/officeart/2005/8/layout/vList5"/>
    <dgm:cxn modelId="{B7738E9F-068B-C642-8FF4-62CE112B27FA}" type="presOf" srcId="{D5A2CDDD-EF55-124A-85F4-9D5410E62227}" destId="{B9C672F1-8D0A-0247-A44A-BC282B59F15B}" srcOrd="0" destOrd="0" presId="urn:microsoft.com/office/officeart/2005/8/layout/vList5"/>
    <dgm:cxn modelId="{EBE29AA8-7CBF-204C-B285-F20E659EC594}" type="presOf" srcId="{94BFBDA2-5BBC-0048-9622-B023AA4954FD}" destId="{64AE1801-0101-2E40-8161-F5270066D4AE}" srcOrd="0" destOrd="0" presId="urn:microsoft.com/office/officeart/2005/8/layout/vList5"/>
    <dgm:cxn modelId="{A00606CF-0AF5-F348-A69F-4C2F97A2D8F7}" srcId="{94BFBDA2-5BBC-0048-9622-B023AA4954FD}" destId="{D5A2CDDD-EF55-124A-85F4-9D5410E62227}" srcOrd="1" destOrd="0" parTransId="{9A2DAAD7-DE39-A245-9354-B24AC131FFAF}" sibTransId="{19A88FE9-DAA4-2C4F-8257-884D32A4C4CE}"/>
    <dgm:cxn modelId="{5C7F47DB-2C63-5C47-8DA6-11EA9ADD1EB1}" srcId="{86F3BD7F-F834-8647-B711-D0A2008FDC71}" destId="{9D0CD009-1C24-6A49-A1C0-95D697369FB9}" srcOrd="0" destOrd="0" parTransId="{B0F32898-306E-D040-852C-BDB0908706E0}" sibTransId="{6E40807E-E882-FD40-A95B-9424916DFCBD}"/>
    <dgm:cxn modelId="{BC712DE5-0C26-1B48-8E3D-002240CE96AF}" type="presOf" srcId="{5B01C9E8-C707-B24D-BB31-306CA97A40D8}" destId="{7060F0A0-50C6-D746-A348-1CDAC0A9BC25}" srcOrd="0" destOrd="1" presId="urn:microsoft.com/office/officeart/2005/8/layout/vList5"/>
    <dgm:cxn modelId="{449948EC-F7A7-B04B-ABEA-C2F0D3F24D9D}" srcId="{D5A2CDDD-EF55-124A-85F4-9D5410E62227}" destId="{DF8F07FA-2212-B346-AC86-70AA7612EED8}" srcOrd="0" destOrd="0" parTransId="{BACC0811-4E62-1B40-9965-9A64DA9D31C8}" sibTransId="{8C4C75AF-B42F-A346-A222-8A9278511474}"/>
    <dgm:cxn modelId="{C939E4EC-2490-934F-9E77-4EC7662C28EF}" srcId="{76FDEB4C-121C-1047-9567-BE453F553730}" destId="{169C9C2D-CC1D-524C-B56B-6E551A922A7E}" srcOrd="1" destOrd="0" parTransId="{D3014342-1976-CC48-98B4-02DEA409612D}" sibTransId="{FA2B2B5E-C64A-7D44-9DC7-2299DB3F279B}"/>
    <dgm:cxn modelId="{6DB90DF6-B7C9-024C-B3E7-8DC66A363993}" srcId="{94BFBDA2-5BBC-0048-9622-B023AA4954FD}" destId="{86F3BD7F-F834-8647-B711-D0A2008FDC71}" srcOrd="2" destOrd="0" parTransId="{33EFFF4F-DE4B-9845-AF45-D977561AC09E}" sibTransId="{8DDB9C41-FF49-F840-B459-28CDAEC59387}"/>
    <dgm:cxn modelId="{2D3F03FB-1292-A64F-8E14-5D943AC10910}" srcId="{86F3BD7F-F834-8647-B711-D0A2008FDC71}" destId="{D2062753-EB96-DA42-ACDF-7287D4BAC23C}" srcOrd="1" destOrd="0" parTransId="{0C6567B2-91D1-2B4C-AD30-FE12ACA8137F}" sibTransId="{C86808C4-3343-9B4B-9CFC-4E939C1E7189}"/>
    <dgm:cxn modelId="{5E3CADB3-0CFF-6442-9CF8-B675122D6448}" type="presParOf" srcId="{64AE1801-0101-2E40-8161-F5270066D4AE}" destId="{FBBC9247-3ED6-0A46-9E05-B9939A3C2526}" srcOrd="0" destOrd="0" presId="urn:microsoft.com/office/officeart/2005/8/layout/vList5"/>
    <dgm:cxn modelId="{BF26E45B-3534-F846-8FBD-7CAD2F5C1E35}" type="presParOf" srcId="{FBBC9247-3ED6-0A46-9E05-B9939A3C2526}" destId="{BB77DD94-04C1-5241-B205-61071E38846C}" srcOrd="0" destOrd="0" presId="urn:microsoft.com/office/officeart/2005/8/layout/vList5"/>
    <dgm:cxn modelId="{CCA48C95-52C3-3846-875B-FE7D78323493}" type="presParOf" srcId="{FBBC9247-3ED6-0A46-9E05-B9939A3C2526}" destId="{24E7BBB8-61C3-EA40-835D-4D6F099B1F88}" srcOrd="1" destOrd="0" presId="urn:microsoft.com/office/officeart/2005/8/layout/vList5"/>
    <dgm:cxn modelId="{A6A27F3A-5D52-D748-ABD7-EFA1DC3AFC35}" type="presParOf" srcId="{64AE1801-0101-2E40-8161-F5270066D4AE}" destId="{678739B3-89E4-7643-9CC1-27F708784EC7}" srcOrd="1" destOrd="0" presId="urn:microsoft.com/office/officeart/2005/8/layout/vList5"/>
    <dgm:cxn modelId="{2128D390-E211-7C4F-B1C9-6552BB47E00A}" type="presParOf" srcId="{64AE1801-0101-2E40-8161-F5270066D4AE}" destId="{B201AEA0-7FC2-0D44-8710-76171DDA3C19}" srcOrd="2" destOrd="0" presId="urn:microsoft.com/office/officeart/2005/8/layout/vList5"/>
    <dgm:cxn modelId="{5AF1CE6E-FB4C-184E-BD60-05D8CB0CD807}" type="presParOf" srcId="{B201AEA0-7FC2-0D44-8710-76171DDA3C19}" destId="{B9C672F1-8D0A-0247-A44A-BC282B59F15B}" srcOrd="0" destOrd="0" presId="urn:microsoft.com/office/officeart/2005/8/layout/vList5"/>
    <dgm:cxn modelId="{A9FA58EE-DB3F-804A-99EB-BDBD7E183F8F}" type="presParOf" srcId="{B201AEA0-7FC2-0D44-8710-76171DDA3C19}" destId="{7060F0A0-50C6-D746-A348-1CDAC0A9BC25}" srcOrd="1" destOrd="0" presId="urn:microsoft.com/office/officeart/2005/8/layout/vList5"/>
    <dgm:cxn modelId="{5F083169-43CC-8C4D-936B-7BB5D1DE0D62}" type="presParOf" srcId="{64AE1801-0101-2E40-8161-F5270066D4AE}" destId="{D1926799-CADD-604C-B2AA-E6D2E88CF45C}" srcOrd="3" destOrd="0" presId="urn:microsoft.com/office/officeart/2005/8/layout/vList5"/>
    <dgm:cxn modelId="{7C4F98B2-BC53-374F-A90B-095A12691FD4}" type="presParOf" srcId="{64AE1801-0101-2E40-8161-F5270066D4AE}" destId="{C49FC1F6-D6CC-194F-B3DB-303D26CED998}" srcOrd="4" destOrd="0" presId="urn:microsoft.com/office/officeart/2005/8/layout/vList5"/>
    <dgm:cxn modelId="{C20D7579-8742-EA4F-885B-E88D1084A5C8}" type="presParOf" srcId="{C49FC1F6-D6CC-194F-B3DB-303D26CED998}" destId="{15A164F2-0683-5642-93CE-B02A3CDD7ABA}" srcOrd="0" destOrd="0" presId="urn:microsoft.com/office/officeart/2005/8/layout/vList5"/>
    <dgm:cxn modelId="{A9B1695E-FE68-B241-A971-C8144B724E5C}" type="presParOf" srcId="{C49FC1F6-D6CC-194F-B3DB-303D26CED998}" destId="{3FA5A95E-1C73-2549-AA27-877C205AA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6B68F-16D8-9947-A91E-77EA7EED89E3}">
      <dsp:nvSpPr>
        <dsp:cNvPr id="0" name=""/>
        <dsp:cNvSpPr/>
      </dsp:nvSpPr>
      <dsp:spPr>
        <a:xfrm>
          <a:off x="3930" y="344499"/>
          <a:ext cx="1340155" cy="670077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venir Book" charset="0"/>
              <a:ea typeface="Avenir Book" charset="0"/>
              <a:cs typeface="Avenir Book" charset="0"/>
            </a:rPr>
            <a:t>1 - Contribution to Climate Security &amp; Sustainable Development</a:t>
          </a:r>
        </a:p>
      </dsp:txBody>
      <dsp:txXfrm>
        <a:off x="23556" y="364125"/>
        <a:ext cx="1300903" cy="630825"/>
      </dsp:txXfrm>
    </dsp:sp>
    <dsp:sp modelId="{841E53BD-7BE3-8C42-8E03-9DED488651DB}">
      <dsp:nvSpPr>
        <dsp:cNvPr id="0" name=""/>
        <dsp:cNvSpPr/>
      </dsp:nvSpPr>
      <dsp:spPr>
        <a:xfrm>
          <a:off x="137945" y="1014577"/>
          <a:ext cx="134015" cy="5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58"/>
              </a:lnTo>
              <a:lnTo>
                <a:pt x="134015" y="502558"/>
              </a:lnTo>
            </a:path>
          </a:pathLst>
        </a:cu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D8AAA-3E6B-A649-A335-39622D705AC0}">
      <dsp:nvSpPr>
        <dsp:cNvPr id="0" name=""/>
        <dsp:cNvSpPr/>
      </dsp:nvSpPr>
      <dsp:spPr>
        <a:xfrm>
          <a:off x="271961" y="1182096"/>
          <a:ext cx="1072124" cy="670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venir Book" charset="0"/>
              <a:ea typeface="Avenir Book" charset="0"/>
              <a:cs typeface="Avenir Book" charset="0"/>
            </a:rPr>
            <a:t>Demonstrate 3 SDG contributions, one must be SDG13.</a:t>
          </a:r>
        </a:p>
      </dsp:txBody>
      <dsp:txXfrm>
        <a:off x="291587" y="1201722"/>
        <a:ext cx="1032872" cy="630825"/>
      </dsp:txXfrm>
    </dsp:sp>
    <dsp:sp modelId="{09FF56BE-1EFC-104C-9147-BAF52434855E}">
      <dsp:nvSpPr>
        <dsp:cNvPr id="0" name=""/>
        <dsp:cNvSpPr/>
      </dsp:nvSpPr>
      <dsp:spPr>
        <a:xfrm>
          <a:off x="1679125" y="344499"/>
          <a:ext cx="1340155" cy="670077"/>
        </a:xfrm>
        <a:prstGeom prst="roundRect">
          <a:avLst>
            <a:gd name="adj" fmla="val 10000"/>
          </a:avLst>
        </a:prstGeom>
        <a:solidFill>
          <a:srgbClr val="ADB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Book" charset="0"/>
              <a:ea typeface="Avenir Book" charset="0"/>
              <a:cs typeface="Avenir Book" charset="0"/>
            </a:rPr>
            <a:t>2 - Safeguarding Principles</a:t>
          </a:r>
        </a:p>
      </dsp:txBody>
      <dsp:txXfrm>
        <a:off x="1698751" y="364125"/>
        <a:ext cx="1300903" cy="630825"/>
      </dsp:txXfrm>
    </dsp:sp>
    <dsp:sp modelId="{1DBAFC75-1994-6940-832A-10D64461CE36}">
      <dsp:nvSpPr>
        <dsp:cNvPr id="0" name=""/>
        <dsp:cNvSpPr/>
      </dsp:nvSpPr>
      <dsp:spPr>
        <a:xfrm>
          <a:off x="1813140" y="1014577"/>
          <a:ext cx="134015" cy="5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58"/>
              </a:lnTo>
              <a:lnTo>
                <a:pt x="134015" y="502558"/>
              </a:lnTo>
            </a:path>
          </a:pathLst>
        </a:cu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549DE-7F54-224E-A578-50CBAE12AFF3}">
      <dsp:nvSpPr>
        <dsp:cNvPr id="0" name=""/>
        <dsp:cNvSpPr/>
      </dsp:nvSpPr>
      <dsp:spPr>
        <a:xfrm>
          <a:off x="1947156" y="1182096"/>
          <a:ext cx="1072124" cy="670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venir Book" charset="0"/>
              <a:ea typeface="Avenir Book" charset="0"/>
              <a:cs typeface="Avenir Book" charset="0"/>
            </a:rPr>
            <a:t>Undergo Risk Assessment</a:t>
          </a:r>
        </a:p>
      </dsp:txBody>
      <dsp:txXfrm>
        <a:off x="1966782" y="1201722"/>
        <a:ext cx="1032872" cy="630825"/>
      </dsp:txXfrm>
    </dsp:sp>
    <dsp:sp modelId="{C7CE9D53-1970-824A-900A-1CC35B17CF72}">
      <dsp:nvSpPr>
        <dsp:cNvPr id="0" name=""/>
        <dsp:cNvSpPr/>
      </dsp:nvSpPr>
      <dsp:spPr>
        <a:xfrm>
          <a:off x="3354320" y="344499"/>
          <a:ext cx="1340155" cy="670077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Book" charset="0"/>
              <a:ea typeface="Avenir Book" charset="0"/>
              <a:cs typeface="Avenir Book" charset="0"/>
            </a:rPr>
            <a:t>3 - Stakeholder Inclusivity</a:t>
          </a:r>
        </a:p>
      </dsp:txBody>
      <dsp:txXfrm>
        <a:off x="3373946" y="364125"/>
        <a:ext cx="1300903" cy="630825"/>
      </dsp:txXfrm>
    </dsp:sp>
    <dsp:sp modelId="{527BC306-21BE-314B-B22B-F2649FD2F579}">
      <dsp:nvSpPr>
        <dsp:cNvPr id="0" name=""/>
        <dsp:cNvSpPr/>
      </dsp:nvSpPr>
      <dsp:spPr>
        <a:xfrm>
          <a:off x="3488335" y="1014577"/>
          <a:ext cx="134015" cy="5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58"/>
              </a:lnTo>
              <a:lnTo>
                <a:pt x="134015" y="502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2FA4-8A81-814B-AAE7-721F3E417853}">
      <dsp:nvSpPr>
        <dsp:cNvPr id="0" name=""/>
        <dsp:cNvSpPr/>
      </dsp:nvSpPr>
      <dsp:spPr>
        <a:xfrm>
          <a:off x="3622351" y="1182096"/>
          <a:ext cx="1072124" cy="67007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venir Book" charset="0"/>
              <a:ea typeface="Avenir Book" charset="0"/>
              <a:cs typeface="Avenir Book" charset="0"/>
            </a:rPr>
            <a:t>Carry out a stakeholder consultation and include in design</a:t>
          </a:r>
        </a:p>
      </dsp:txBody>
      <dsp:txXfrm>
        <a:off x="3641977" y="1201722"/>
        <a:ext cx="1032872" cy="630825"/>
      </dsp:txXfrm>
    </dsp:sp>
    <dsp:sp modelId="{A90A4A4B-7413-2D4E-BBD8-6EBED28243C7}">
      <dsp:nvSpPr>
        <dsp:cNvPr id="0" name=""/>
        <dsp:cNvSpPr/>
      </dsp:nvSpPr>
      <dsp:spPr>
        <a:xfrm>
          <a:off x="5029514" y="344499"/>
          <a:ext cx="1340155" cy="670077"/>
        </a:xfrm>
        <a:prstGeom prst="roundRect">
          <a:avLst>
            <a:gd name="adj" fmla="val 10000"/>
          </a:avLst>
        </a:prstGeom>
        <a:solidFill>
          <a:srgbClr val="ADB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venir Book" charset="0"/>
              <a:ea typeface="Avenir Book" charset="0"/>
              <a:cs typeface="Avenir Book" charset="0"/>
            </a:rPr>
            <a:t>4 - Demonstration of Real Outcomes</a:t>
          </a:r>
        </a:p>
      </dsp:txBody>
      <dsp:txXfrm>
        <a:off x="5049140" y="364125"/>
        <a:ext cx="1300903" cy="630825"/>
      </dsp:txXfrm>
    </dsp:sp>
    <dsp:sp modelId="{2A6FBD59-CAE6-4242-A2D2-861F1A52F23A}">
      <dsp:nvSpPr>
        <dsp:cNvPr id="0" name=""/>
        <dsp:cNvSpPr/>
      </dsp:nvSpPr>
      <dsp:spPr>
        <a:xfrm>
          <a:off x="5163530" y="1014577"/>
          <a:ext cx="134015" cy="5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58"/>
              </a:lnTo>
              <a:lnTo>
                <a:pt x="134015" y="502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9FFD-FC03-3744-BEBD-EE6CCA8955DE}">
      <dsp:nvSpPr>
        <dsp:cNvPr id="0" name=""/>
        <dsp:cNvSpPr/>
      </dsp:nvSpPr>
      <dsp:spPr>
        <a:xfrm>
          <a:off x="5297546" y="1182096"/>
          <a:ext cx="1072124" cy="67007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venir Book" charset="0"/>
              <a:ea typeface="Avenir Book" charset="0"/>
              <a:cs typeface="Avenir Book" charset="0"/>
            </a:rPr>
            <a:t>Create Monitoring Plan</a:t>
          </a:r>
        </a:p>
      </dsp:txBody>
      <dsp:txXfrm>
        <a:off x="5317172" y="1201722"/>
        <a:ext cx="1032872" cy="630825"/>
      </dsp:txXfrm>
    </dsp:sp>
    <dsp:sp modelId="{5580B396-524E-F24B-A1E9-4764ABB4E0FE}">
      <dsp:nvSpPr>
        <dsp:cNvPr id="0" name=""/>
        <dsp:cNvSpPr/>
      </dsp:nvSpPr>
      <dsp:spPr>
        <a:xfrm>
          <a:off x="5163530" y="1014577"/>
          <a:ext cx="134015" cy="134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55"/>
              </a:lnTo>
              <a:lnTo>
                <a:pt x="134015" y="1340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71841-93BD-A145-BB1F-2E9032A908E5}">
      <dsp:nvSpPr>
        <dsp:cNvPr id="0" name=""/>
        <dsp:cNvSpPr/>
      </dsp:nvSpPr>
      <dsp:spPr>
        <a:xfrm>
          <a:off x="5297546" y="2019693"/>
          <a:ext cx="1072124" cy="67007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venir Book" charset="0"/>
              <a:ea typeface="Avenir Book" charset="0"/>
              <a:cs typeface="Avenir Book" charset="0"/>
            </a:rPr>
            <a:t>Undergo Performance Certification</a:t>
          </a:r>
        </a:p>
      </dsp:txBody>
      <dsp:txXfrm>
        <a:off x="5317172" y="2039319"/>
        <a:ext cx="1032872" cy="630825"/>
      </dsp:txXfrm>
    </dsp:sp>
    <dsp:sp modelId="{9192CB2F-5BD4-5B4A-9C39-433E00B72F10}">
      <dsp:nvSpPr>
        <dsp:cNvPr id="0" name=""/>
        <dsp:cNvSpPr/>
      </dsp:nvSpPr>
      <dsp:spPr>
        <a:xfrm>
          <a:off x="6704709" y="344499"/>
          <a:ext cx="1340155" cy="670077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venir Book" charset="0"/>
              <a:ea typeface="Avenir Book" charset="0"/>
              <a:cs typeface="Avenir Book" charset="0"/>
            </a:rPr>
            <a:t>5 - Financial Additionality and Financial Need</a:t>
          </a:r>
        </a:p>
      </dsp:txBody>
      <dsp:txXfrm>
        <a:off x="6724335" y="364125"/>
        <a:ext cx="1300903" cy="630825"/>
      </dsp:txXfrm>
    </dsp:sp>
    <dsp:sp modelId="{0D8F998C-2250-624D-A867-B8F3D6373621}">
      <dsp:nvSpPr>
        <dsp:cNvPr id="0" name=""/>
        <dsp:cNvSpPr/>
      </dsp:nvSpPr>
      <dsp:spPr>
        <a:xfrm>
          <a:off x="6838725" y="1014577"/>
          <a:ext cx="134015" cy="5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58"/>
              </a:lnTo>
              <a:lnTo>
                <a:pt x="134015" y="502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B9C9D-9E67-324F-A6BE-CDFA936B58C1}">
      <dsp:nvSpPr>
        <dsp:cNvPr id="0" name=""/>
        <dsp:cNvSpPr/>
      </dsp:nvSpPr>
      <dsp:spPr>
        <a:xfrm>
          <a:off x="6972741" y="1182096"/>
          <a:ext cx="1072124" cy="67007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venir Book" charset="0"/>
              <a:ea typeface="Avenir Book" charset="0"/>
              <a:cs typeface="Avenir Book" charset="0"/>
            </a:rPr>
            <a:t>Prove up front Financial Additionality (impact certification)</a:t>
          </a:r>
        </a:p>
      </dsp:txBody>
      <dsp:txXfrm>
        <a:off x="6992367" y="1201722"/>
        <a:ext cx="1032872" cy="630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7BBB8-61C3-EA40-835D-4D6F099B1F88}">
      <dsp:nvSpPr>
        <dsp:cNvPr id="0" name=""/>
        <dsp:cNvSpPr/>
      </dsp:nvSpPr>
      <dsp:spPr>
        <a:xfrm rot="5400000">
          <a:off x="4559828" y="-1780649"/>
          <a:ext cx="1190413" cy="4851798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Demonstration of OFN is challenging </a:t>
          </a: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Causes significant uncertainty for project </a:t>
          </a: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6" y="108154"/>
        <a:ext cx="4793687" cy="1074191"/>
      </dsp:txXfrm>
    </dsp:sp>
    <dsp:sp modelId="{BB77DD94-04C1-5241-B205-61071E38846C}">
      <dsp:nvSpPr>
        <dsp:cNvPr id="0" name=""/>
        <dsp:cNvSpPr/>
      </dsp:nvSpPr>
      <dsp:spPr>
        <a:xfrm>
          <a:off x="0" y="1094"/>
          <a:ext cx="2729136" cy="1288311"/>
        </a:xfrm>
        <a:prstGeom prst="roundRect">
          <a:avLst/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Ongoing Financial Needs</a:t>
          </a:r>
        </a:p>
      </dsp:txBody>
      <dsp:txXfrm>
        <a:off x="62890" y="63984"/>
        <a:ext cx="2603356" cy="1162531"/>
      </dsp:txXfrm>
    </dsp:sp>
    <dsp:sp modelId="{7060F0A0-50C6-D746-A348-1CDAC0A9BC25}">
      <dsp:nvSpPr>
        <dsp:cNvPr id="0" name=""/>
        <dsp:cNvSpPr/>
      </dsp:nvSpPr>
      <dsp:spPr>
        <a:xfrm rot="5400000">
          <a:off x="4561720" y="-422481"/>
          <a:ext cx="1186631" cy="4851798"/>
        </a:xfrm>
        <a:prstGeom prst="round2SameRect">
          <a:avLst/>
        </a:prstGeom>
        <a:solidFill>
          <a:srgbClr val="25A09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Change in approved crediting period length from 21 to 10 or</a:t>
          </a:r>
          <a:r>
            <a:rPr lang="en-GB" sz="1500" kern="120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15 years would create risks for projects</a:t>
          </a: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7" y="1468029"/>
        <a:ext cx="4793871" cy="1070777"/>
      </dsp:txXfrm>
    </dsp:sp>
    <dsp:sp modelId="{B9C672F1-8D0A-0247-A44A-BC282B59F15B}">
      <dsp:nvSpPr>
        <dsp:cNvPr id="0" name=""/>
        <dsp:cNvSpPr/>
      </dsp:nvSpPr>
      <dsp:spPr>
        <a:xfrm>
          <a:off x="0" y="1372360"/>
          <a:ext cx="2729136" cy="1262113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Crediting Period</a:t>
          </a:r>
        </a:p>
      </dsp:txBody>
      <dsp:txXfrm>
        <a:off x="61611" y="1433971"/>
        <a:ext cx="2605914" cy="1138891"/>
      </dsp:txXfrm>
    </dsp:sp>
    <dsp:sp modelId="{3FA5A95E-1C73-2549-AA27-877C205AA9F3}">
      <dsp:nvSpPr>
        <dsp:cNvPr id="0" name=""/>
        <dsp:cNvSpPr/>
      </dsp:nvSpPr>
      <dsp:spPr>
        <a:xfrm rot="5400000">
          <a:off x="4609655" y="871677"/>
          <a:ext cx="1090761" cy="4851798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Challenging</a:t>
          </a:r>
          <a:r>
            <a:rPr lang="en-GB" sz="1500" kern="120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to align the approved SD indicators with SDG targets</a:t>
          </a: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Impractical</a:t>
          </a:r>
          <a:r>
            <a:rPr lang="en-GB" sz="1500" kern="120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to change monitoring plans ex-post</a:t>
          </a:r>
          <a:endParaRPr lang="en-GB" sz="15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7" y="2805443"/>
        <a:ext cx="4798551" cy="984267"/>
      </dsp:txXfrm>
    </dsp:sp>
    <dsp:sp modelId="{15A164F2-0683-5642-93CE-B02A3CDD7ABA}">
      <dsp:nvSpPr>
        <dsp:cNvPr id="0" name=""/>
        <dsp:cNvSpPr/>
      </dsp:nvSpPr>
      <dsp:spPr>
        <a:xfrm>
          <a:off x="0" y="2717429"/>
          <a:ext cx="2729136" cy="1160294"/>
        </a:xfrm>
        <a:prstGeom prst="roundRect">
          <a:avLst/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Reporting on SD indicators</a:t>
          </a:r>
        </a:p>
      </dsp:txBody>
      <dsp:txXfrm>
        <a:off x="56641" y="2774070"/>
        <a:ext cx="2615854" cy="1047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7BBB8-61C3-EA40-835D-4D6F099B1F88}">
      <dsp:nvSpPr>
        <dsp:cNvPr id="0" name=""/>
        <dsp:cNvSpPr/>
      </dsp:nvSpPr>
      <dsp:spPr>
        <a:xfrm rot="5400000">
          <a:off x="4551243" y="-1795701"/>
          <a:ext cx="1207585" cy="4851798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Qualitative narrative to demonstrate</a:t>
          </a:r>
          <a:r>
            <a:rPr lang="en-US" sz="1300" b="0" i="0" kern="1200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how GS certification is material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Submission of information</a:t>
          </a:r>
          <a:r>
            <a:rPr lang="en-US" sz="1300" b="0" i="0" kern="1200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mandatory but not used to make decision on CP renewal </a:t>
          </a:r>
          <a:r>
            <a:rPr lang="en-US" sz="1300" b="0" i="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7" y="85354"/>
        <a:ext cx="4792849" cy="1089687"/>
      </dsp:txXfrm>
    </dsp:sp>
    <dsp:sp modelId="{BB77DD94-04C1-5241-B205-61071E38846C}">
      <dsp:nvSpPr>
        <dsp:cNvPr id="0" name=""/>
        <dsp:cNvSpPr/>
      </dsp:nvSpPr>
      <dsp:spPr>
        <a:xfrm>
          <a:off x="0" y="1566"/>
          <a:ext cx="2729136" cy="1257262"/>
        </a:xfrm>
        <a:prstGeom prst="roundRect">
          <a:avLst/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Ongoing Financial Needs</a:t>
          </a:r>
        </a:p>
      </dsp:txBody>
      <dsp:txXfrm>
        <a:off x="61374" y="62940"/>
        <a:ext cx="2606388" cy="1134514"/>
      </dsp:txXfrm>
    </dsp:sp>
    <dsp:sp modelId="{7060F0A0-50C6-D746-A348-1CDAC0A9BC25}">
      <dsp:nvSpPr>
        <dsp:cNvPr id="0" name=""/>
        <dsp:cNvSpPr/>
      </dsp:nvSpPr>
      <dsp:spPr>
        <a:xfrm rot="5400000">
          <a:off x="4551243" y="-468338"/>
          <a:ext cx="1207585" cy="4851798"/>
        </a:xfrm>
        <a:prstGeom prst="round2SameRect">
          <a:avLst/>
        </a:prstGeom>
        <a:solidFill>
          <a:srgbClr val="25A09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Transition projects shall maintain their existing crediting cycle and maximum crediting period length 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VPAs/CPAs submitted after the first certification cycle of the </a:t>
          </a:r>
          <a:r>
            <a:rPr lang="en-US" sz="1300" kern="1200" dirty="0" err="1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PoA</a:t>
          </a:r>
          <a:r>
            <a:rPr lang="en-US" sz="130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shall apply the GS4GG Certification Cycle 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7" y="1412717"/>
        <a:ext cx="4792849" cy="1089687"/>
      </dsp:txXfrm>
    </dsp:sp>
    <dsp:sp modelId="{B9C672F1-8D0A-0247-A44A-BC282B59F15B}">
      <dsp:nvSpPr>
        <dsp:cNvPr id="0" name=""/>
        <dsp:cNvSpPr/>
      </dsp:nvSpPr>
      <dsp:spPr>
        <a:xfrm>
          <a:off x="0" y="1334303"/>
          <a:ext cx="2729136" cy="1246514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Crediting Period</a:t>
          </a:r>
        </a:p>
      </dsp:txBody>
      <dsp:txXfrm>
        <a:off x="60850" y="1395153"/>
        <a:ext cx="2607436" cy="1124814"/>
      </dsp:txXfrm>
    </dsp:sp>
    <dsp:sp modelId="{3FA5A95E-1C73-2549-AA27-877C205AA9F3}">
      <dsp:nvSpPr>
        <dsp:cNvPr id="0" name=""/>
        <dsp:cNvSpPr/>
      </dsp:nvSpPr>
      <dsp:spPr>
        <a:xfrm rot="5400000">
          <a:off x="4551243" y="840873"/>
          <a:ext cx="1207585" cy="4851798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Projects transitioning to GS4GG may retain their existing SD monitoring plan, including indicators previously approved.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Brief explanation showing</a:t>
          </a:r>
          <a:r>
            <a:rPr lang="en-GB" sz="1300" kern="1200" baseline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link between SD indicators and most relevant SDG target</a:t>
          </a:r>
          <a:endParaRPr lang="en-GB" sz="13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2729137" y="2721929"/>
        <a:ext cx="4792849" cy="1089687"/>
      </dsp:txXfrm>
    </dsp:sp>
    <dsp:sp modelId="{15A164F2-0683-5642-93CE-B02A3CDD7ABA}">
      <dsp:nvSpPr>
        <dsp:cNvPr id="0" name=""/>
        <dsp:cNvSpPr/>
      </dsp:nvSpPr>
      <dsp:spPr>
        <a:xfrm>
          <a:off x="0" y="2656292"/>
          <a:ext cx="2729136" cy="1220959"/>
        </a:xfrm>
        <a:prstGeom prst="roundRect">
          <a:avLst/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Book" charset="0"/>
              <a:ea typeface="Avenir Book" charset="0"/>
              <a:cs typeface="Avenir Book" charset="0"/>
            </a:rPr>
            <a:t>Reporting on SD indicators</a:t>
          </a:r>
        </a:p>
      </dsp:txBody>
      <dsp:txXfrm>
        <a:off x="59602" y="2715894"/>
        <a:ext cx="2609932" cy="110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13DF-B441-8845-A044-003E3E9BD28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7499-4829-874F-B283-59B1DC3111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0F31-F4FC-B544-98EC-994EA56E3C8D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C180-BB6B-0344-889E-B01D8EC2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all projects have to prove contributions towards the SDGs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 Standard for the Global Goals introduced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5 year certification cycle. 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limits maximum certification periods to 10 years as a default, 15 years in the case of Renewable Energy or Community Services Activities or 30 to 50 years in the case of A/R Projects.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Projects shall maintain their existing crediting cycle and maximum crediting periods upon transition to GS4GG, specifically as follows: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10 year fixed crediting period project shall retain the balance of its 10 year period post-transition.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7 year renewable project shall maintain the balance of its existing crediting period upon renewal. Its future renewals shall take place as per a 7 year cycle instead of 5 as envisaged under GS4GG, up to the maximum 21 years.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A/R Projects shall continue as per the existing 5 year cycle.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 VPA submitted within the first crediting period (i.e. 7 years)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shall be allowed to use the same 7 year, twice renewal model. All VPAs/CPAs submitted after the first crediting period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shall apply the GS4GG Certification Cycle (i.e. 5 year renewals).</a:t>
            </a:r>
          </a:p>
          <a:p>
            <a:endParaRPr lang="en-GB" dirty="0"/>
          </a:p>
          <a:p>
            <a:r>
              <a:rPr lang="en-US" sz="12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Rationale: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existing projects to maintain their maximum crediting periods as envisaged at Registration.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OFN</a:t>
            </a:r>
          </a:p>
          <a:p>
            <a:r>
              <a:rPr lang="en-GB" dirty="0"/>
              <a:t>- 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rovide a qualitative narrative, supported by an overview of project finances, that demonstrates how the finance derived Gold Standard certification is material to the ongoing sustainability of the Project.</a:t>
            </a:r>
            <a:endParaRPr lang="en-GB" dirty="0"/>
          </a:p>
          <a:p>
            <a:r>
              <a:rPr lang="en-GB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GB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Information highlighting the key categories and amounts or relative proportions (%) of project income and outgoings, including the relative proportion of certification related cost and revenue.</a:t>
            </a:r>
          </a:p>
          <a:p>
            <a:r>
              <a:rPr lang="en-US" sz="12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en-US" sz="1200" b="0" baseline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200" b="0" dirty="0">
                <a:solidFill>
                  <a:srgbClr val="4D4D4C"/>
                </a:solidFill>
                <a:latin typeface="Avenir Book" charset="0"/>
                <a:ea typeface="+mn-ea"/>
                <a:cs typeface="+mn-cs"/>
              </a:rPr>
              <a:t>G</a:t>
            </a:r>
            <a:r>
              <a:rPr lang="en-US" sz="1200" b="0" dirty="0">
                <a:solidFill>
                  <a:srgbClr val="4D4D4C"/>
                </a:solidFill>
                <a:latin typeface="Avenir Book" charset="0"/>
              </a:rPr>
              <a:t>ather information on OFN and review how GS finance is supporting projects, with a view to creating future improvements.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Rationale - minimize the disruption and additional work for existing projects that may be caused by re-designing an existing Monitoring Plan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Most of this is governed by ISEAL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Most of this is governed by ISEAL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239" y="-1"/>
            <a:ext cx="3384761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948" y="293118"/>
            <a:ext cx="7845402" cy="41195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84624"/>
            <a:ext cx="7845425" cy="38790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778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97" y="205978"/>
            <a:ext cx="7985103" cy="424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cap="all">
                <a:solidFill>
                  <a:srgbClr val="424341"/>
                </a:solidFill>
                <a:latin typeface="Avenir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6629" y="86596"/>
            <a:ext cx="523332" cy="372986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venir Light"/>
                <a:cs typeface="Avenir Light"/>
              </a:defRPr>
            </a:lvl1pPr>
          </a:lstStyle>
          <a:p>
            <a:fld id="{5EBD3EAC-D3AB-D047-AE21-DBFC6EF44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77479"/>
            <a:ext cx="7845425" cy="3886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78" y="0"/>
            <a:ext cx="9171956" cy="40328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50096" cy="4032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463" y="0"/>
            <a:ext cx="3373537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4" r="-25"/>
          <a:stretch/>
        </p:blipFill>
        <p:spPr>
          <a:xfrm>
            <a:off x="-94130" y="2"/>
            <a:ext cx="9240445" cy="403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912" y="0"/>
            <a:ext cx="3371088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73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720" y="0"/>
            <a:ext cx="338328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49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912" y="-1"/>
            <a:ext cx="3371088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98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io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816" y="-1"/>
            <a:ext cx="3377184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2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>
          <a:xfrm>
            <a:off x="5769018" y="0"/>
            <a:ext cx="3371088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69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816" y="0"/>
            <a:ext cx="3377184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9C14-3916-2E45-97BF-03FE5C01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C843-CAC3-634C-9898-A214810A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3D11-9DE9-2747-A8C7-DDB8D3FB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5523E32-9688-C44B-8D66-1AB5F8FB03D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184AE-C44E-DD46-892C-6E0175E6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F2990-BA32-AA48-99C4-2C76984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F8145B7-2AE4-3B42-B1E5-E05E10A6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4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381328"/>
            <a:ext cx="5762625" cy="17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4100" y="2568389"/>
            <a:ext cx="4972103" cy="574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00" y="3733285"/>
            <a:ext cx="497210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8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1" r:id="rId9"/>
  </p:sldLayoutIdLst>
  <p:txStyles>
    <p:titleStyle>
      <a:lvl1pPr algn="ctr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chemeClr val="bg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9" t="4197" r="4694" b="68117"/>
          <a:stretch/>
        </p:blipFill>
        <p:spPr>
          <a:xfrm>
            <a:off x="10165" y="-7619"/>
            <a:ext cx="9133835" cy="5151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9" r:id="rId4"/>
    <p:sldLayoutId id="2147483750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40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8"/>
          <p:cNvPicPr preferRelativeResize="0"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0266"/>
            <a:ext cx="9144000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29" y="4089995"/>
            <a:ext cx="895574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97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Avenir Heavy" charset="0"/>
          <a:ea typeface="Avenir Heavy" charset="0"/>
          <a:cs typeface="Avenir Heavy" charset="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891" indent="-34289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32" lvl="1" indent="-28574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2971" lvl="2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160" lvl="3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349" lvl="4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goldstandard.org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B72F6C-4B1F-4F43-B72F-E94B0A2D7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6A6C94-8D77-6F40-A595-1CC98CFB73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7F461-3555-5041-B377-DF4F6EBC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666038"/>
            <a:ext cx="7772400" cy="1718191"/>
          </a:xfrm>
          <a:noFill/>
        </p:spPr>
        <p:txBody>
          <a:bodyPr/>
          <a:lstStyle/>
          <a:p>
            <a:r>
              <a:rPr lang="en-US" sz="2700" dirty="0">
                <a:latin typeface="Gotham Medium" panose="02000604030000020004" pitchFamily="2" charset="0"/>
              </a:rPr>
              <a:t>CAPACITY BUILDING: </a:t>
            </a:r>
            <a:r>
              <a:rPr lang="en-US" sz="2700" dirty="0">
                <a:latin typeface="Gotham Book" panose="02000604040000020004" pitchFamily="2" charset="0"/>
              </a:rPr>
              <a:t>Gold Standard for the Global Goals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E5F12-EFFF-244B-A9FF-958F47356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3352681"/>
            <a:ext cx="8134350" cy="1939409"/>
          </a:xfrm>
        </p:spPr>
        <p:txBody>
          <a:bodyPr/>
          <a:lstStyle/>
          <a:p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Abhishek Goyal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Senior Technical Director, Gold Standard </a:t>
            </a:r>
          </a:p>
          <a:p>
            <a:r>
              <a:rPr lang="en-US" sz="135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Vikash</a:t>
            </a:r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 </a:t>
            </a:r>
            <a:r>
              <a:rPr lang="en-US" sz="135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Talyan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Technical Director, Gold Standard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910D6B-3A95-A74E-864D-4D6B4D0F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2701767"/>
            <a:ext cx="1066800" cy="32385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DE53E869-E524-1848-B74B-1AF7DC4A35D2}"/>
              </a:ext>
            </a:extLst>
          </p:cNvPr>
          <p:cNvSpPr/>
          <p:nvPr/>
        </p:nvSpPr>
        <p:spPr>
          <a:xfrm>
            <a:off x="-74295" y="-11546"/>
            <a:ext cx="3120390" cy="491490"/>
          </a:xfrm>
          <a:prstGeom prst="round2DiagRect">
            <a:avLst/>
          </a:prstGeom>
          <a:solidFill>
            <a:srgbClr val="EBD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PROJECT DEVELOPER + NGO TRACK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68CFF-E861-6D46-8FF4-E86DAB30481A}"/>
              </a:ext>
            </a:extLst>
          </p:cNvPr>
          <p:cNvSpPr/>
          <p:nvPr/>
        </p:nvSpPr>
        <p:spPr>
          <a:xfrm>
            <a:off x="1011175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SOCIAL MEDIA</a:t>
            </a:r>
            <a:endParaRPr lang="en-US" sz="1350" dirty="0">
              <a:solidFill>
                <a:srgbClr val="1EBFD2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@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cdmgoldstandard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#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GrowToZero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2D440-A068-AE43-B9BB-FF8C52F1257C}"/>
              </a:ext>
            </a:extLst>
          </p:cNvPr>
          <p:cNvSpPr/>
          <p:nvPr/>
        </p:nvSpPr>
        <p:spPr>
          <a:xfrm>
            <a:off x="3033377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WWW.SLIDO.COM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1025</a:t>
            </a:r>
          </a:p>
          <a:p>
            <a:endParaRPr lang="en-US" sz="1350" dirty="0">
              <a:solidFill>
                <a:srgbClr val="4D4D4C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B7E9D7-F1AB-0D4C-91CD-49C19CB76928}"/>
              </a:ext>
            </a:extLst>
          </p:cNvPr>
          <p:cNvSpPr/>
          <p:nvPr/>
        </p:nvSpPr>
        <p:spPr>
          <a:xfrm>
            <a:off x="5516698" y="4278198"/>
            <a:ext cx="282720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WIFI 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Network: Gold Standard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Password: 180418GoldStandard</a:t>
            </a:r>
          </a:p>
        </p:txBody>
      </p:sp>
    </p:spTree>
    <p:extLst>
      <p:ext uri="{BB962C8B-B14F-4D97-AF65-F5344CB8AC3E}">
        <p14:creationId xmlns:p14="http://schemas.microsoft.com/office/powerpoint/2010/main" val="10327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D86AAB-336A-EE4D-B8BC-CE0914D9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SDG claims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1AB06D-3372-C146-9341-385B963A5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02670"/>
              </p:ext>
            </p:extLst>
          </p:nvPr>
        </p:nvGraphicFramePr>
        <p:xfrm>
          <a:off x="787400" y="1392097"/>
          <a:ext cx="8077199" cy="32326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9710">
                  <a:extLst>
                    <a:ext uri="{9D8B030D-6E8A-4147-A177-3AD203B41FA5}">
                      <a16:colId xmlns:a16="http://schemas.microsoft.com/office/drawing/2014/main" val="3662790537"/>
                    </a:ext>
                  </a:extLst>
                </a:gridCol>
                <a:gridCol w="3286558">
                  <a:extLst>
                    <a:ext uri="{9D8B030D-6E8A-4147-A177-3AD203B41FA5}">
                      <a16:colId xmlns:a16="http://schemas.microsoft.com/office/drawing/2014/main" val="629145612"/>
                    </a:ext>
                  </a:extLst>
                </a:gridCol>
                <a:gridCol w="2920931">
                  <a:extLst>
                    <a:ext uri="{9D8B030D-6E8A-4147-A177-3AD203B41FA5}">
                      <a16:colId xmlns:a16="http://schemas.microsoft.com/office/drawing/2014/main" val="2631924404"/>
                    </a:ext>
                  </a:extLst>
                </a:gridCol>
              </a:tblGrid>
              <a:tr h="452296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Claims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VER funder</a:t>
                      </a:r>
                    </a:p>
                    <a:p>
                      <a:pPr marL="171450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ADALYs funder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28117"/>
                  </a:ext>
                </a:extLst>
              </a:tr>
              <a:tr h="824775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SDG 13 - Climate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Claims to have funded Certified SDG – 13 Climate impacts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May only include reference to project’s climate impacts but must not suggest or imply to have funded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2891"/>
                  </a:ext>
                </a:extLst>
              </a:tr>
              <a:tr h="824775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SDG 3 – Good Health and Well being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May only include reference to project’s health impacts but must not suggest or imply to have funded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Claims to have funded certified SDG – 3 Good Health and Well being impacts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46897"/>
                  </a:ext>
                </a:extLst>
              </a:tr>
              <a:tr h="824775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Other SDG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May include narrative around SDG outcomes like new job creation and reduced time spent collecting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May include narrative around SDG outcomes like new job creation and reduced time spent collecting 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95353"/>
                  </a:ext>
                </a:extLst>
              </a:tr>
            </a:tbl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98565F-D7FB-D444-B48B-38717E036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30" y="784862"/>
            <a:ext cx="7845425" cy="3878819"/>
          </a:xfrm>
        </p:spPr>
        <p:txBody>
          <a:bodyPr/>
          <a:lstStyle/>
          <a:p>
            <a:pPr marL="57147" indent="0">
              <a:buNone/>
            </a:pPr>
            <a:r>
              <a:rPr lang="en-US" sz="1600" dirty="0">
                <a:solidFill>
                  <a:srgbClr val="4D4D4C"/>
                </a:solidFill>
              </a:rPr>
              <a:t>Example- in the case of a Gold Standard Improved Cookstove project that issues both VERs and ADALYs: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6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F1CD7-CD6E-1740-9D7D-427267CC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SDG Claims – Transition projects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28315-6E30-9445-A648-23F060996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dirty="0"/>
              <a:t>Eligible to make the similar claims as projects that are developed under GS4GG</a:t>
            </a:r>
          </a:p>
          <a:p>
            <a:pPr marL="457188" lvl="1" indent="0">
              <a:spcBef>
                <a:spcPts val="600"/>
              </a:spcBef>
              <a:buNone/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Potential restrictions are limited to claims around “gender sensitive” or “water sensitive”, which require enhanced safeguards assessment at the beginning of project design</a:t>
            </a:r>
          </a:p>
        </p:txBody>
      </p:sp>
    </p:spTree>
    <p:extLst>
      <p:ext uri="{BB962C8B-B14F-4D97-AF65-F5344CB8AC3E}">
        <p14:creationId xmlns:p14="http://schemas.microsoft.com/office/powerpoint/2010/main" val="24016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SDG 5: GENDER EQUALITY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666" y="1865351"/>
            <a:ext cx="5175039" cy="246221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rgbClr val="424341"/>
                </a:solidFill>
                <a:latin typeface="Avenir Book" panose="02000503020000020003" pitchFamily="2" charset="0"/>
                <a:ea typeface="Avenir Black" charset="0"/>
                <a:cs typeface="Avenir Black" charset="0"/>
              </a:rPr>
              <a:t>Gender safeguards</a:t>
            </a:r>
          </a:p>
          <a:p>
            <a:r>
              <a:rPr lang="en-US" sz="1400" dirty="0">
                <a:solidFill>
                  <a:srgbClr val="414141"/>
                </a:solidFill>
                <a:latin typeface="Avenir Book" panose="02000503020000020003" pitchFamily="2" charset="0"/>
                <a:ea typeface="Avenir Book" charset="0"/>
                <a:cs typeface="Avenir Book" charset="0"/>
              </a:rPr>
              <a:t>Enhanced safeguards at the project design level, enabling all projects to be labeled “gender sensitive.”</a:t>
            </a:r>
          </a:p>
          <a:p>
            <a:endParaRPr lang="en-US" sz="1400" dirty="0">
              <a:solidFill>
                <a:srgbClr val="414141"/>
              </a:solidFill>
              <a:latin typeface="Avenir Book" panose="02000503020000020003" pitchFamily="2" charset="0"/>
              <a:ea typeface="Avenir Book" charset="0"/>
              <a:cs typeface="Avenir Book" charset="0"/>
            </a:endParaRPr>
          </a:p>
          <a:p>
            <a:r>
              <a:rPr lang="en-US" sz="1400" b="1" dirty="0">
                <a:solidFill>
                  <a:srgbClr val="424341"/>
                </a:solidFill>
                <a:latin typeface="Avenir Book" panose="02000503020000020003" pitchFamily="2" charset="0"/>
                <a:ea typeface="Avenir Black" charset="0"/>
                <a:cs typeface="Avenir Black" charset="0"/>
              </a:rPr>
              <a:t>Certified SDG Impacts</a:t>
            </a:r>
          </a:p>
          <a:p>
            <a:r>
              <a:rPr lang="en-US" sz="1400" dirty="0">
                <a:solidFill>
                  <a:srgbClr val="414141"/>
                </a:solidFill>
                <a:latin typeface="Avenir Book" panose="02000503020000020003" pitchFamily="2" charset="0"/>
                <a:ea typeface="Avenir Book" charset="0"/>
                <a:cs typeface="Avenir Book" charset="0"/>
              </a:rPr>
              <a:t>New guidelines developed to quantify and certify impacts, potentially on: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solidFill>
                  <a:srgbClr val="414141"/>
                </a:solidFill>
                <a:latin typeface="Avenir Book" panose="02000503020000020003" pitchFamily="2" charset="0"/>
                <a:ea typeface="Avenir Book" charset="0"/>
                <a:cs typeface="Avenir Book" charset="0"/>
              </a:rPr>
              <a:t>Women’s economic empowerment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solidFill>
                  <a:srgbClr val="414141"/>
                </a:solidFill>
                <a:latin typeface="Avenir Book" panose="02000503020000020003" pitchFamily="2" charset="0"/>
                <a:ea typeface="Avenir Book" charset="0"/>
                <a:cs typeface="Avenir Book" charset="0"/>
              </a:rPr>
              <a:t>Reduction in time poverty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solidFill>
                  <a:srgbClr val="414141"/>
                </a:solidFill>
                <a:latin typeface="Avenir Book" panose="02000503020000020003" pitchFamily="2" charset="0"/>
                <a:ea typeface="Avenir Book" charset="0"/>
                <a:cs typeface="Avenir Book" charset="0"/>
              </a:rPr>
              <a:t>Women’s voice and agency</a:t>
            </a:r>
            <a:endParaRPr lang="en-US" sz="1400" dirty="0">
              <a:latin typeface="Avenir Book" panose="02000503020000020003" pitchFamily="2" charset="0"/>
            </a:endParaRPr>
          </a:p>
          <a:p>
            <a:endParaRPr lang="en-US" sz="14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39" y="662559"/>
            <a:ext cx="3673148" cy="1263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51" y="781041"/>
            <a:ext cx="1853684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007" y="891250"/>
            <a:ext cx="3158993" cy="38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3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SDG 6: WATER BENEFIT CERTIFICATES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666" y="1865351"/>
            <a:ext cx="5175039" cy="184665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rgbClr val="424341"/>
                </a:solidFill>
                <a:latin typeface="Avenir Book" panose="02000503020000020003" pitchFamily="2" charset="0"/>
                <a:ea typeface="Avenir Black" charset="0"/>
                <a:cs typeface="Avenir Black" charset="0"/>
              </a:rPr>
              <a:t>Water safeguards</a:t>
            </a:r>
          </a:p>
          <a:p>
            <a:pPr lvl="0"/>
            <a:r>
              <a:rPr lang="en-US" sz="1400" dirty="0">
                <a:solidFill>
                  <a:srgbClr val="424341"/>
                </a:solidFill>
                <a:latin typeface="Avenir Book" panose="02000503020000020003" pitchFamily="2" charset="0"/>
                <a:ea typeface="Avenir Light" charset="0"/>
                <a:cs typeface="Avenir Light" charset="0"/>
              </a:rPr>
              <a:t>Enhanced safeguards at the project design level, enabling relevant projects to be labeled “water aware.”</a:t>
            </a:r>
          </a:p>
          <a:p>
            <a:endParaRPr lang="en-US" sz="1400" dirty="0">
              <a:solidFill>
                <a:srgbClr val="424341"/>
              </a:solidFill>
              <a:latin typeface="Avenir Book" panose="02000503020000020003" pitchFamily="2" charset="0"/>
              <a:ea typeface="Avenir Black" charset="0"/>
              <a:cs typeface="Avenir Black" charset="0"/>
            </a:endParaRPr>
          </a:p>
          <a:p>
            <a:r>
              <a:rPr lang="en-US" sz="1400" b="1" dirty="0">
                <a:solidFill>
                  <a:srgbClr val="424341"/>
                </a:solidFill>
                <a:latin typeface="Avenir Book" panose="02000503020000020003" pitchFamily="2" charset="0"/>
                <a:ea typeface="Avenir Black" charset="0"/>
                <a:cs typeface="Avenir Black" charset="0"/>
              </a:rPr>
              <a:t>Water Benefit Certificates</a:t>
            </a:r>
          </a:p>
          <a:p>
            <a:r>
              <a:rPr lang="en-US" sz="1400" dirty="0">
                <a:solidFill>
                  <a:srgbClr val="424341"/>
                </a:solidFill>
                <a:latin typeface="Avenir Book" panose="02000503020000020003" pitchFamily="2" charset="0"/>
                <a:ea typeface="Avenir Light" charset="0"/>
                <a:cs typeface="Avenir Light" charset="0"/>
              </a:rPr>
              <a:t>Gold Standard Certified SDG Impacts quantifying the water purified, supplied or conserved </a:t>
            </a:r>
          </a:p>
          <a:p>
            <a:endParaRPr lang="en-US" sz="16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39" y="662559"/>
            <a:ext cx="3673148" cy="1263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51" y="779265"/>
            <a:ext cx="1848279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230" y="296033"/>
            <a:ext cx="2728211" cy="31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A6B53D-FDA8-7D4E-860C-FB8A6BE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use updates 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DBC15-703C-084B-AF9E-47D09AB0A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457200"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Validated certificates are now known as Planned Emission Reductions (PERs)</a:t>
            </a:r>
          </a:p>
          <a:p>
            <a:pPr lvl="0" defTabSz="457200"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PERs can be issued only on 5-year cycles. For a new 5-yr cycle to be issued, 100% of the already issued PERs must be converted in VERs</a:t>
            </a:r>
          </a:p>
          <a:p>
            <a:pPr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Activity Requirements</a:t>
            </a:r>
          </a:p>
          <a:p>
            <a:pPr lvl="1"/>
            <a:r>
              <a:rPr lang="en-US" sz="1600" dirty="0"/>
              <a:t>A/R Requirements and AGR Requirements now combined into LUF Activity Requirements</a:t>
            </a:r>
          </a:p>
          <a:p>
            <a:pPr lvl="1"/>
            <a:r>
              <a:rPr lang="en-US" sz="1600" dirty="0"/>
              <a:t>Dedicated section on New Area certification</a:t>
            </a: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7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A6B53D-FDA8-7D4E-860C-FB8A6BE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 label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DBC15-703C-084B-AF9E-47D09AB0A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Renewable Energy Attribute Certificates (REACs) are used to certify that given amount of energy has been generated from renewable source.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The Gold Standard RE Label was developed to address a demand in market for high quality Renewable Energy Attribute Certificates*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The GS label certifies that the electricity has been generated by a project in line with Gold Standard principles:</a:t>
            </a:r>
          </a:p>
          <a:p>
            <a:pPr marL="1246188" indent="-341313">
              <a:buFont typeface="Courier New" charset="0"/>
              <a:buChar char="o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Local stakeholders involved </a:t>
            </a:r>
          </a:p>
          <a:p>
            <a:pPr marL="1246188" indent="-341313">
              <a:buFont typeface="Courier New" charset="0"/>
              <a:buChar char="o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Safeguard assessment conducted </a:t>
            </a:r>
          </a:p>
          <a:p>
            <a:pPr marL="1246188" indent="-341313">
              <a:buFont typeface="Courier New" charset="0"/>
              <a:buChar char="o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Contribution to 3 SDGs</a:t>
            </a:r>
          </a:p>
          <a:p>
            <a:pPr marL="0" indent="0">
              <a:buNone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*Currently, </a:t>
            </a:r>
            <a:r>
              <a:rPr lang="en-US" sz="1600" b="0" dirty="0" err="1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iRECs</a:t>
            </a: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 are the only certificate approved for labelling with Gold Standard </a:t>
            </a:r>
            <a:b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7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436A87-0BE8-C24E-AED6-5ADED569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Update Procedure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FB27E7-60F4-3D46-AB21-91A791129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dirty="0"/>
              <a:t>Regular updates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The planned date for subsequent updates is announced with the release of each update </a:t>
            </a:r>
          </a:p>
          <a:p>
            <a:pPr marL="914377" lvl="2" indent="0">
              <a:spcBef>
                <a:spcPts val="600"/>
              </a:spcBef>
              <a:buNone/>
            </a:pPr>
            <a:endParaRPr lang="en-US" sz="1600" dirty="0"/>
          </a:p>
          <a:p>
            <a:pPr marL="800088" lvl="1" indent="-285750">
              <a:spcBef>
                <a:spcPts val="600"/>
              </a:spcBef>
            </a:pPr>
            <a:r>
              <a:rPr lang="en-US" sz="1600" dirty="0"/>
              <a:t>Urgent updates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Follow a systematic process to update all stakeholders via emails etc. on urgent revisions carried out.</a:t>
            </a:r>
          </a:p>
          <a:p>
            <a:pPr marL="914377" lvl="2" indent="0">
              <a:spcBef>
                <a:spcPts val="600"/>
              </a:spcBef>
              <a:buNone/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Stakeholders may submit anytime suggested updates, edits, changes or additions to GS4GG by submission to </a:t>
            </a:r>
            <a:r>
              <a:rPr lang="en-US" sz="1600" dirty="0">
                <a:hlinkClick r:id="rId2"/>
              </a:rPr>
              <a:t>help@goldstandard.org</a:t>
            </a:r>
            <a:r>
              <a:rPr lang="en-US" sz="1600" dirty="0"/>
              <a:t> </a:t>
            </a:r>
          </a:p>
          <a:p>
            <a:pPr marL="457188" lvl="1" indent="0">
              <a:spcBef>
                <a:spcPts val="600"/>
              </a:spcBef>
              <a:buNone/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The Stakeholder feedback is considered as per GS’s Standards Setting Procedure.</a:t>
            </a:r>
          </a:p>
        </p:txBody>
      </p:sp>
    </p:spTree>
    <p:extLst>
      <p:ext uri="{BB962C8B-B14F-4D97-AF65-F5344CB8AC3E}">
        <p14:creationId xmlns:p14="http://schemas.microsoft.com/office/powerpoint/2010/main" val="179235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5C590-CF2E-B34D-B3BE-DB934345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35A5D9-353A-9A4C-8CC9-EE6FB1923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000" dirty="0"/>
              <a:t>Learnings till date</a:t>
            </a:r>
          </a:p>
        </p:txBody>
      </p:sp>
    </p:spTree>
    <p:extLst>
      <p:ext uri="{BB962C8B-B14F-4D97-AF65-F5344CB8AC3E}">
        <p14:creationId xmlns:p14="http://schemas.microsoft.com/office/powerpoint/2010/main" val="246561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Learnings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4733049"/>
              </p:ext>
            </p:extLst>
          </p:nvPr>
        </p:nvGraphicFramePr>
        <p:xfrm>
          <a:off x="669930" y="784862"/>
          <a:ext cx="7580935" cy="387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82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5C590-CF2E-B34D-B3BE-DB934345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35A5D9-353A-9A4C-8CC9-EE6FB1923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000" b="0" dirty="0"/>
              <a:t>Recent Updates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9358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9930" y="869926"/>
            <a:ext cx="7845425" cy="3878819"/>
          </a:xfrm>
        </p:spPr>
        <p:txBody>
          <a:bodyPr/>
          <a:lstStyle/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Background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New Elements of the Standard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Learnings till date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Recent Updates 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Planned Updates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25A09E"/>
                </a:solidFill>
              </a:rPr>
              <a:t>Group Discussions</a:t>
            </a:r>
          </a:p>
        </p:txBody>
      </p:sp>
    </p:spTree>
    <p:extLst>
      <p:ext uri="{BB962C8B-B14F-4D97-AF65-F5344CB8AC3E}">
        <p14:creationId xmlns:p14="http://schemas.microsoft.com/office/powerpoint/2010/main" val="126124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81300866"/>
              </p:ext>
            </p:extLst>
          </p:nvPr>
        </p:nvGraphicFramePr>
        <p:xfrm>
          <a:off x="669930" y="784862"/>
          <a:ext cx="7580935" cy="387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99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A6B53D-FDA8-7D4E-860C-FB8A6BE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updates 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DBC15-703C-084B-AF9E-47D09AB0A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Clarified and harmonized key terms such as: Design Certification/ Design Certification Renewal, Performance Certification</a:t>
            </a:r>
          </a:p>
          <a:p>
            <a:pPr>
              <a:spcBef>
                <a:spcPts val="600"/>
              </a:spcBef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600"/>
              </a:spcBef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Clarified and harmonized key terms like Design Review, Performance Review and how this relates to Design Certification/ Design Certification Renewal, Performance Certification</a:t>
            </a:r>
          </a:p>
          <a:p>
            <a:pPr>
              <a:spcBef>
                <a:spcPts val="600"/>
              </a:spcBef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600"/>
              </a:spcBef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Provided updated Templates for </a:t>
            </a:r>
          </a:p>
          <a:p>
            <a:pPr marL="762000" indent="-401638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GS4GG Annual Report </a:t>
            </a:r>
          </a:p>
          <a:p>
            <a:pPr marL="762000" indent="-401638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Microscale Validation Appraisal Reports (at both validation and verification)</a:t>
            </a:r>
          </a:p>
        </p:txBody>
      </p:sp>
    </p:spTree>
    <p:extLst>
      <p:ext uri="{BB962C8B-B14F-4D97-AF65-F5344CB8AC3E}">
        <p14:creationId xmlns:p14="http://schemas.microsoft.com/office/powerpoint/2010/main" val="3878030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A789FC-7385-284A-9EE4-8B69F16E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Microsite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5582EA-5864-5044-941E-CCBCC8A16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Restructured microsite for easy navigation </a:t>
            </a:r>
          </a:p>
          <a:p>
            <a:pPr>
              <a:lnSpc>
                <a:spcPct val="150000"/>
              </a:lnSpc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Made all project development Templates available on one page</a:t>
            </a:r>
          </a:p>
          <a:p>
            <a:pPr>
              <a:lnSpc>
                <a:spcPct val="150000"/>
              </a:lnSpc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Provided search, filters for each page </a:t>
            </a:r>
          </a:p>
          <a:p>
            <a:pPr>
              <a:lnSpc>
                <a:spcPct val="150000"/>
              </a:lnSpc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Included a document Info box that shows all previous versions, tracked change versions and other key information about the document</a:t>
            </a:r>
          </a:p>
          <a:p>
            <a:pPr>
              <a:lnSpc>
                <a:spcPct val="150000"/>
              </a:lnSpc>
              <a:buFont typeface="LucidaGrande" charset="0"/>
              <a:buChar char="-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In addition to an online view, made direct downloads for PDFs much more straightforward</a:t>
            </a:r>
          </a:p>
          <a:p>
            <a:pPr>
              <a:lnSpc>
                <a:spcPct val="150000"/>
              </a:lnSpc>
              <a:buFont typeface="LucidaGrande" charset="0"/>
              <a:buChar char="-"/>
            </a:pPr>
            <a:endParaRPr lang="en-US" sz="1600" b="0" dirty="0">
              <a:solidFill>
                <a:srgbClr val="4D4D4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  <a:buFont typeface="LucidaGrande" charset="0"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179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5C590-CF2E-B34D-B3BE-DB934345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35A5D9-353A-9A4C-8CC9-EE6FB1923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000" b="0" dirty="0"/>
              <a:t>Planned Updates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061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F115AC-B779-2C40-8009-043606FC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planned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2EC3B-3EB6-AD46-B155-1453B9289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47" indent="0">
              <a:buNone/>
            </a:pPr>
            <a:r>
              <a:rPr lang="en-US" sz="2200" b="0" dirty="0"/>
              <a:t>Standard Updates</a:t>
            </a:r>
          </a:p>
          <a:p>
            <a:pPr lvl="1"/>
            <a:r>
              <a:rPr lang="en-US" sz="1600" b="0" dirty="0"/>
              <a:t>Update the templates</a:t>
            </a:r>
          </a:p>
          <a:p>
            <a:pPr lvl="1"/>
            <a:r>
              <a:rPr lang="en-US" sz="1600" b="0" dirty="0"/>
              <a:t>Publication of process to request deviations from the standard </a:t>
            </a:r>
          </a:p>
          <a:p>
            <a:pPr lvl="1"/>
            <a:r>
              <a:rPr lang="en-US" sz="1600" dirty="0"/>
              <a:t>Standard tools for SDG impact valuation</a:t>
            </a:r>
          </a:p>
          <a:p>
            <a:pPr lvl="1"/>
            <a:r>
              <a:rPr lang="en-US" sz="1600" b="0" dirty="0"/>
              <a:t>Stakeholder consultation on M&amp;E system for evaluation of outcomes and impacts at portfolio level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200" b="0" dirty="0"/>
              <a:t>Microsite Updates: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Improved Rule Update section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0" dirty="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rPr>
              <a:t>More training resources/guide to developing a GS4GG project</a:t>
            </a:r>
          </a:p>
          <a:p>
            <a:pPr marL="457188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733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F115AC-B779-2C40-8009-043606FC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Planned land use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2EC3B-3EB6-AD46-B155-1453B9289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74638" lvl="1" indent="-274638"/>
            <a:r>
              <a:rPr lang="en-US" sz="1600" dirty="0"/>
              <a:t>Dedicated PDD template for LUF project</a:t>
            </a:r>
          </a:p>
          <a:p>
            <a:pPr marL="274638" lvl="1" indent="-274638"/>
            <a:endParaRPr lang="en-US" sz="1600" dirty="0"/>
          </a:p>
          <a:p>
            <a:pPr marL="274638" lvl="1" indent="-274638"/>
            <a:r>
              <a:rPr lang="en-US" sz="1600" dirty="0"/>
              <a:t>Revise and update the Smallholder and Microscale Guidelines</a:t>
            </a:r>
          </a:p>
          <a:p>
            <a:pPr marL="274638" lvl="1" indent="-274638"/>
            <a:endParaRPr lang="en-US" sz="1600" dirty="0"/>
          </a:p>
          <a:p>
            <a:pPr marL="274638" lvl="1" indent="-274638"/>
            <a:r>
              <a:rPr lang="en-US" sz="1600" dirty="0"/>
              <a:t>Release of a guideline document to conduct spatial evaluation for forest/non-forest assessment</a:t>
            </a:r>
          </a:p>
        </p:txBody>
      </p:sp>
    </p:spTree>
    <p:extLst>
      <p:ext uri="{BB962C8B-B14F-4D97-AF65-F5344CB8AC3E}">
        <p14:creationId xmlns:p14="http://schemas.microsoft.com/office/powerpoint/2010/main" val="135078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Group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9930" y="784862"/>
            <a:ext cx="7410814" cy="3878819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dirty="0"/>
              <a:t>REC labelling – Richard </a:t>
            </a:r>
            <a:r>
              <a:rPr lang="en-GB" sz="1600" dirty="0" err="1"/>
              <a:t>Iliffe</a:t>
            </a:r>
            <a:endParaRPr lang="en-GB" sz="160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60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dirty="0"/>
              <a:t>Land use change (agriculture and Forestry) – Giancarlo </a:t>
            </a:r>
            <a:r>
              <a:rPr lang="en-GB" sz="1600" dirty="0" err="1"/>
              <a:t>Raschio</a:t>
            </a:r>
            <a:endParaRPr lang="en-GB" sz="160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60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dirty="0"/>
              <a:t>GS4GG transition and other rule clarification – </a:t>
            </a:r>
            <a:r>
              <a:rPr lang="en-GB" sz="1600" dirty="0" err="1"/>
              <a:t>Vikash</a:t>
            </a:r>
            <a:r>
              <a:rPr lang="en-GB" sz="1600" dirty="0"/>
              <a:t> </a:t>
            </a:r>
            <a:r>
              <a:rPr lang="en-GB" sz="1600" dirty="0" err="1"/>
              <a:t>Talyan</a:t>
            </a:r>
            <a:endParaRPr lang="en-GB" sz="1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44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C920B6-B51D-934A-954D-4C466EC6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A1A34-4081-E340-8780-2DC78CF0D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E9C77-292F-3347-B8E5-0DFEA8156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30" y="784862"/>
            <a:ext cx="7845420" cy="2697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1973A-8F62-1A42-BC04-10E0D70C675D}"/>
              </a:ext>
            </a:extLst>
          </p:cNvPr>
          <p:cNvSpPr/>
          <p:nvPr/>
        </p:nvSpPr>
        <p:spPr>
          <a:xfrm>
            <a:off x="1295127" y="3338547"/>
            <a:ext cx="689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A next-generation standard to </a:t>
            </a:r>
            <a:r>
              <a:rPr lang="en-US" b="1" i="1" dirty="0">
                <a:solidFill>
                  <a:srgbClr val="42434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quantify,</a:t>
            </a: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b="1" i="1" dirty="0">
                <a:solidFill>
                  <a:srgbClr val="42434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certify</a:t>
            </a: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b="1" i="1" dirty="0">
                <a:solidFill>
                  <a:srgbClr val="42434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and </a:t>
            </a:r>
            <a:r>
              <a:rPr lang="en-US" b="1" i="1" dirty="0" err="1">
                <a:solidFill>
                  <a:srgbClr val="42434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maximise</a:t>
            </a:r>
            <a:r>
              <a:rPr lang="en-US" b="1" i="1" dirty="0">
                <a:solidFill>
                  <a:srgbClr val="42434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 </a:t>
            </a: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impacts toward climate security and sustainable development</a:t>
            </a:r>
            <a:endParaRPr lang="en-GB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Background: </a:t>
            </a:r>
            <a:r>
              <a:rPr lang="en-US" sz="2500" dirty="0"/>
              <a:t>Applications of the Standard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37380"/>
              </p:ext>
            </p:extLst>
          </p:nvPr>
        </p:nvGraphicFramePr>
        <p:xfrm>
          <a:off x="20650" y="1141109"/>
          <a:ext cx="8858308" cy="13696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1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Avenir Black" charset="0"/>
                        <a:ea typeface="Avenir Black" charset="0"/>
                        <a:cs typeface="Avenir Blac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Environmental </a:t>
                      </a:r>
                      <a:b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</a:b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markets (voluntary</a:t>
                      </a:r>
                      <a:r>
                        <a:rPr lang="en-US" sz="1400" b="1" i="0" baseline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 + compliance carbon markets, RE markets)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Avenir Black" charset="0"/>
                        <a:ea typeface="Avenir Black" charset="0"/>
                        <a:cs typeface="Avenir Black" charset="0"/>
                      </a:endParaRPr>
                    </a:p>
                  </a:txBody>
                  <a:tcPr marL="68580" marR="68580" marT="0" marB="0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Avenir Black" charset="0"/>
                        <a:ea typeface="Avenir Black" charset="0"/>
                        <a:cs typeface="Avenir Blac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Results-based finance </a:t>
                      </a:r>
                      <a:b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</a:b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for development </a:t>
                      </a:r>
                    </a:p>
                  </a:txBody>
                  <a:tcPr marL="68580" marR="68580" marT="0" marB="0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Avenir Black" charset="0"/>
                        <a:ea typeface="Avenir Black" charset="0"/>
                        <a:cs typeface="Avenir Blac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Corporate </a:t>
                      </a:r>
                      <a:b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</a:b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climate + SDG reporting </a:t>
                      </a:r>
                    </a:p>
                  </a:txBody>
                  <a:tcPr marL="68580" marR="68580" marT="0" marB="0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Avenir Black" charset="0"/>
                        <a:ea typeface="Avenir Black" charset="0"/>
                        <a:cs typeface="Avenir Blac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Large-scale climate </a:t>
                      </a:r>
                      <a:b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</a:br>
                      <a:r>
                        <a:rPr lang="en-US" sz="1400" b="1" i="0" dirty="0">
                          <a:effectLst/>
                          <a:latin typeface="Avenir Black" charset="0"/>
                          <a:ea typeface="Avenir Black" charset="0"/>
                          <a:cs typeface="Avenir Black" charset="0"/>
                        </a:rPr>
                        <a:t>+ development action</a:t>
                      </a:r>
                    </a:p>
                  </a:txBody>
                  <a:tcPr marL="68580" marR="68580" marT="0" marB="0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" y="2595746"/>
            <a:ext cx="9144000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cap="none"/>
              <a:t>How the Standard Works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340" y="630622"/>
            <a:ext cx="6986882" cy="95410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400">
                <a:latin typeface="Avenir Roman"/>
                <a:cs typeface="Avenir Roman"/>
              </a:rPr>
              <a:t>Gold Standard projects are required to demonstrate that Gold Standard principles are captured in the project design and monitoring plan and are then subject to MRV. </a:t>
            </a:r>
            <a:r>
              <a:rPr lang="en-US" sz="1400" dirty="0">
                <a:latin typeface="Avenir Roman"/>
                <a:cs typeface="Avenir Roman"/>
              </a:rPr>
              <a:t>Gold Standard for the Global Goals is explicitly structured around these core principles as follows:</a:t>
            </a:r>
            <a:endParaRPr lang="en-US" sz="1400" b="1" u="sng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3EAC-D3AB-D047-AE21-DBFC6EF4408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12889"/>
              </p:ext>
            </p:extLst>
          </p:nvPr>
        </p:nvGraphicFramePr>
        <p:xfrm>
          <a:off x="467833" y="1609574"/>
          <a:ext cx="8048796" cy="303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39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30"/>
    </mc:Choice>
    <mc:Fallback xmlns="">
      <p:transition spd="slow" advTm="2243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1842-B66B-E548-960F-91520BCC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9F79-4735-EA40-B715-D8911EAC5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000" dirty="0"/>
              <a:t>New Elements of the Standard</a:t>
            </a:r>
          </a:p>
        </p:txBody>
      </p:sp>
    </p:spTree>
    <p:extLst>
      <p:ext uri="{BB962C8B-B14F-4D97-AF65-F5344CB8AC3E}">
        <p14:creationId xmlns:p14="http://schemas.microsoft.com/office/powerpoint/2010/main" val="270156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999241-D260-4F46-9A48-3BE7E940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pathways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BF2DD-5A9B-E14D-8D7C-78DED050A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591" y="837870"/>
            <a:ext cx="8335618" cy="38788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84098-B2FE-8C48-BF16-3DDE52FFF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80666"/>
              </p:ext>
            </p:extLst>
          </p:nvPr>
        </p:nvGraphicFramePr>
        <p:xfrm>
          <a:off x="669948" y="837870"/>
          <a:ext cx="7748853" cy="30336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05607">
                  <a:extLst>
                    <a:ext uri="{9D8B030D-6E8A-4147-A177-3AD203B41FA5}">
                      <a16:colId xmlns:a16="http://schemas.microsoft.com/office/drawing/2014/main" val="549589496"/>
                    </a:ext>
                  </a:extLst>
                </a:gridCol>
                <a:gridCol w="3021623">
                  <a:extLst>
                    <a:ext uri="{9D8B030D-6E8A-4147-A177-3AD203B41FA5}">
                      <a16:colId xmlns:a16="http://schemas.microsoft.com/office/drawing/2014/main" val="3438107136"/>
                    </a:ext>
                  </a:extLst>
                </a:gridCol>
                <a:gridCol w="3021623">
                  <a:extLst>
                    <a:ext uri="{9D8B030D-6E8A-4147-A177-3AD203B41FA5}">
                      <a16:colId xmlns:a16="http://schemas.microsoft.com/office/drawing/2014/main" val="3855442676"/>
                    </a:ext>
                  </a:extLst>
                </a:gridCol>
              </a:tblGrid>
              <a:tr h="40338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effectLst/>
                          <a:latin typeface="Avenir Book" panose="02000503020000020003" pitchFamily="2" charset="0"/>
                        </a:rPr>
                        <a:t>Pathways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effectLst/>
                          <a:latin typeface="Avenir Book" panose="02000503020000020003" pitchFamily="2" charset="0"/>
                        </a:rPr>
                        <a:t>Certified Outcomes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effectLst/>
                          <a:latin typeface="Avenir Book" panose="02000503020000020003" pitchFamily="2" charset="0"/>
                        </a:rPr>
                        <a:t>Certified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33545"/>
                  </a:ext>
                </a:extLst>
              </a:tr>
              <a:tr h="1259882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Purpose 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Statements to certify an outcome from an activity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622300" algn="l"/>
                        </a:tabLst>
                        <a:defRPr/>
                      </a:pPr>
                      <a:endParaRPr lang="en-GB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</a:endParaRPr>
                    </a:p>
                    <a:p>
                      <a:pPr marL="285750" marR="0" lvl="0" indent="-2857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200" b="0" i="0" kern="1200" baseline="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 mandatory to follow GS approved meth</a:t>
                      </a: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Certified Products are designed to generate finance for an activity by their trade within market mechanisms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</a:endParaRPr>
                    </a:p>
                    <a:p>
                      <a:pPr marL="171450" marR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Follows </a:t>
                      </a:r>
                      <a:r>
                        <a:rPr lang="en-GB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GS approved meth</a:t>
                      </a: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08721"/>
                  </a:ext>
                </a:extLst>
              </a:tr>
              <a:tr h="403383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Market commodity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No</a:t>
                      </a: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26760"/>
                  </a:ext>
                </a:extLst>
              </a:tr>
              <a:tr h="403383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Typical use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Quantification for Reporting</a:t>
                      </a: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Impact Quantification for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26711"/>
                  </a:ext>
                </a:extLst>
              </a:tr>
              <a:tr h="563631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Example </a:t>
                      </a:r>
                      <a:endParaRPr lang="en-US" sz="1400" b="0" i="0" kern="12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SDG -3  Health outcomes</a:t>
                      </a:r>
                      <a:endParaRPr lang="en-US" sz="1200" b="0" i="0" kern="1200" dirty="0">
                        <a:solidFill>
                          <a:srgbClr val="4D4D4C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VERs or GS-CERs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4D4D4C"/>
                          </a:solidFill>
                          <a:latin typeface="Avenir Book" panose="02000503020000020003" pitchFamily="2" charset="0"/>
                        </a:rPr>
                        <a:t>Renewable Energy Labels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8C1A26-84BD-C641-BD79-DFEF0570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Assets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C73891-785A-8345-9828-FAA1A0075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Allows any number of Gold Standard Certified Products following specific methodologies and product requirements.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Stacking is clearly regulated.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For examples </a:t>
            </a:r>
          </a:p>
          <a:p>
            <a:pPr lvl="1"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venir Book" panose="02000503020000020003" pitchFamily="2" charset="0"/>
            </a:endParaRPr>
          </a:p>
          <a:p>
            <a:pPr lvl="2"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venir Book" panose="02000503020000020003" pitchFamily="2" charset="0"/>
            </a:endParaRPr>
          </a:p>
          <a:p>
            <a:pPr lvl="1"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venir Book" panose="02000503020000020003" pitchFamily="2" charset="0"/>
            </a:endParaRPr>
          </a:p>
          <a:p>
            <a:pPr lvl="1">
              <a:spcBef>
                <a:spcPts val="600"/>
              </a:spcBef>
              <a:buClr>
                <a:srgbClr val="4D4D4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venir Book" panose="020005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35973E-4F60-A046-88A4-468D4F014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54588"/>
              </p:ext>
            </p:extLst>
          </p:nvPr>
        </p:nvGraphicFramePr>
        <p:xfrm>
          <a:off x="2736063" y="2673471"/>
          <a:ext cx="3713158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61598">
                  <a:extLst>
                    <a:ext uri="{9D8B030D-6E8A-4147-A177-3AD203B41FA5}">
                      <a16:colId xmlns:a16="http://schemas.microsoft.com/office/drawing/2014/main" val="192592616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46696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VERs + ADALYs</a:t>
                      </a:r>
                      <a:endParaRPr lang="en-US" sz="1400" b="0" i="0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venir Book" panose="02000503020000020003" pitchFamily="2" charset="0"/>
                        </a:rPr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03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VERs + RECs for same MWh</a:t>
                      </a:r>
                      <a:endParaRPr lang="en-US" sz="1400" b="0" i="0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venir Book" panose="02000503020000020003" pitchFamily="2" charset="0"/>
                        </a:rPr>
                        <a:t>✖️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99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77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BCB4C-9C7D-DF44-BB10-11C14DFC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Claims Guidelines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B884-DD28-C840-8A3C-E1918C4DB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dirty="0"/>
              <a:t>Defines the claims that can be made and directs their use in relation to Gold Standard Certification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Assist project developers, partners and funders in communicating accurately and appropriately about the benefits derived from Gold Standard projects.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Provides clear guidelines on SDG claims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For example </a:t>
            </a:r>
          </a:p>
          <a:p>
            <a:pPr lvl="3">
              <a:spcBef>
                <a:spcPts val="600"/>
              </a:spcBef>
            </a:pPr>
            <a:endParaRPr lang="en-US" sz="1200" dirty="0"/>
          </a:p>
          <a:p>
            <a:pPr lvl="3">
              <a:spcBef>
                <a:spcPts val="600"/>
              </a:spcBef>
            </a:pPr>
            <a:endParaRPr lang="en-US" sz="1200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3">
              <a:spcBef>
                <a:spcPts val="600"/>
              </a:spcBef>
            </a:pPr>
            <a:endParaRPr lang="en-US" sz="1200" dirty="0"/>
          </a:p>
          <a:p>
            <a:pPr lvl="2">
              <a:spcBef>
                <a:spcPts val="600"/>
              </a:spcBef>
            </a:pPr>
            <a:endParaRPr lang="en-US" sz="1400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b="0" dirty="0"/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  <p:sp>
        <p:nvSpPr>
          <p:cNvPr id="7" name="Rectangle à coins arrondis 5"/>
          <p:cNvSpPr/>
          <p:nvPr/>
        </p:nvSpPr>
        <p:spPr>
          <a:xfrm>
            <a:off x="4085090" y="3038179"/>
            <a:ext cx="1374308" cy="932861"/>
          </a:xfrm>
          <a:prstGeom prst="roundRect">
            <a:avLst/>
          </a:prstGeom>
          <a:solidFill>
            <a:srgbClr val="25A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SDG 13 impacts – Emission Reductions</a:t>
            </a:r>
            <a:endParaRPr lang="en-GB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669930" y="3038180"/>
            <a:ext cx="1374308" cy="9328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Certified Outcome Statements</a:t>
            </a:r>
          </a:p>
        </p:txBody>
      </p:sp>
      <p:sp>
        <p:nvSpPr>
          <p:cNvPr id="9" name="Rectangle à coins arrondis 5"/>
          <p:cNvSpPr/>
          <p:nvPr/>
        </p:nvSpPr>
        <p:spPr>
          <a:xfrm>
            <a:off x="2363981" y="3038180"/>
            <a:ext cx="1374308" cy="932861"/>
          </a:xfrm>
          <a:prstGeom prst="roundRect">
            <a:avLst/>
          </a:prstGeom>
          <a:solidFill>
            <a:srgbClr val="25A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SDG 13 impacts – Black Carbon/SLCPs reduction</a:t>
            </a:r>
            <a:endParaRPr lang="en-GB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Rectangle à coins arrondis 5"/>
          <p:cNvSpPr/>
          <p:nvPr/>
        </p:nvSpPr>
        <p:spPr>
          <a:xfrm>
            <a:off x="5806199" y="3038178"/>
            <a:ext cx="1374308" cy="932861"/>
          </a:xfrm>
          <a:prstGeom prst="roundRect">
            <a:avLst/>
          </a:prstGeom>
          <a:solidFill>
            <a:srgbClr val="25A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SDG 3 impacts – Health Impact (ADALYs)</a:t>
            </a:r>
            <a:endParaRPr lang="en-GB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à coins arrondis 5"/>
          <p:cNvSpPr/>
          <p:nvPr/>
        </p:nvSpPr>
        <p:spPr>
          <a:xfrm>
            <a:off x="7482056" y="3038177"/>
            <a:ext cx="1374308" cy="932861"/>
          </a:xfrm>
          <a:prstGeom prst="roundRect">
            <a:avLst/>
          </a:prstGeom>
          <a:solidFill>
            <a:srgbClr val="25A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SDG 7 impacts – Renewable Energy Labels</a:t>
            </a:r>
            <a:endParaRPr lang="en-GB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953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ssion 1_20171016" id="{476FB194-FD83-CD44-9393-3440505F8693}" vid="{596FC674-450A-1040-97D6-E63AA4A5A108}"/>
    </a:ext>
  </a:extLst>
</a:theme>
</file>

<file path=ppt/theme/theme2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ssion 1_20171016" id="{476FB194-FD83-CD44-9393-3440505F8693}" vid="{A306C72B-3E9B-4D41-AA4E-3CC73FA57C1B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ssion 1_20171016" id="{476FB194-FD83-CD44-9393-3440505F8693}" vid="{193E5589-5AD6-DA4F-8BDF-E24EC6839597}"/>
    </a:ext>
  </a:extLst>
</a:theme>
</file>

<file path=ppt/theme/theme4.xml><?xml version="1.0" encoding="utf-8"?>
<a:theme xmlns:a="http://schemas.openxmlformats.org/drawingml/2006/main" name="Conclus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 1_20171016" id="{476FB194-FD83-CD44-9393-3440505F8693}" vid="{FD6474D9-156B-0845-A970-7155A3EA777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60BFFFCF9CB4EA980B450814CA141" ma:contentTypeVersion="5" ma:contentTypeDescription="Create a new document." ma:contentTypeScope="" ma:versionID="2c95a8f371b0686bdccd9c81615b75ce">
  <xsd:schema xmlns:xsd="http://www.w3.org/2001/XMLSchema" xmlns:xs="http://www.w3.org/2001/XMLSchema" xmlns:p="http://schemas.microsoft.com/office/2006/metadata/properties" xmlns:ns2="40ff25b3-493e-4851-82b7-4e504def2eba" xmlns:ns3="c1da8cb9-82a8-4be5-b309-6730a2e98068" targetNamespace="http://schemas.microsoft.com/office/2006/metadata/properties" ma:root="true" ma:fieldsID="76b01e6edc055ff345c5f297b6a57ec9" ns2:_="" ns3:_="">
    <xsd:import namespace="40ff25b3-493e-4851-82b7-4e504def2eba"/>
    <xsd:import namespace="c1da8cb9-82a8-4be5-b309-6730a2e980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25b3-493e-4851-82b7-4e504def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a8cb9-82a8-4be5-b309-6730a2e98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AE935-3AEB-4512-9DC2-2D67D4544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200C28-09C2-44EB-BBBC-3BE04169735E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6af1aca-0353-497c-ad55-189cc252d094"/>
    <ds:schemaRef ds:uri="40ff25b3-493e-4851-82b7-4e504def2eba"/>
  </ds:schemaRefs>
</ds:datastoreItem>
</file>

<file path=customXml/itemProps3.xml><?xml version="1.0" encoding="utf-8"?>
<ds:datastoreItem xmlns:ds="http://schemas.openxmlformats.org/officeDocument/2006/customXml" ds:itemID="{E820392B-090A-48FD-98B8-B3B1D6289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25b3-493e-4851-82b7-4e504def2eba"/>
    <ds:schemaRef ds:uri="c1da8cb9-82a8-4be5-b309-6730a2e98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2686</TotalTime>
  <Words>1544</Words>
  <Application>Microsoft Macintosh PowerPoint</Application>
  <PresentationFormat>On-screen Show (16:9)</PresentationFormat>
  <Paragraphs>240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AppleSymbols</vt:lpstr>
      <vt:lpstr>Arial</vt:lpstr>
      <vt:lpstr>Avenir Black</vt:lpstr>
      <vt:lpstr>Avenir Black Oblique</vt:lpstr>
      <vt:lpstr>Avenir Book</vt:lpstr>
      <vt:lpstr>Avenir Heavy</vt:lpstr>
      <vt:lpstr>Avenir Light</vt:lpstr>
      <vt:lpstr>Avenir Roman</vt:lpstr>
      <vt:lpstr>Calibri</vt:lpstr>
      <vt:lpstr>Courier New</vt:lpstr>
      <vt:lpstr>Gotham Bold</vt:lpstr>
      <vt:lpstr>Gotham Book</vt:lpstr>
      <vt:lpstr>Gotham Medium</vt:lpstr>
      <vt:lpstr>LucidaGrande</vt:lpstr>
      <vt:lpstr>Title</vt:lpstr>
      <vt:lpstr>Section</vt:lpstr>
      <vt:lpstr>Body</vt:lpstr>
      <vt:lpstr>Conclusion</vt:lpstr>
      <vt:lpstr>CAPACITY BUILDING: Gold Standard for the Global Goals projects</vt:lpstr>
      <vt:lpstr>Overview</vt:lpstr>
      <vt:lpstr>Background </vt:lpstr>
      <vt:lpstr>Background: Applications of the Standard</vt:lpstr>
      <vt:lpstr>How the Standard Works</vt:lpstr>
      <vt:lpstr>PowerPoint Presentation</vt:lpstr>
      <vt:lpstr>Certification pathways</vt:lpstr>
      <vt:lpstr>Multiple Assets</vt:lpstr>
      <vt:lpstr>Claims Guidelines</vt:lpstr>
      <vt:lpstr>SDG claims </vt:lpstr>
      <vt:lpstr>SDG Claims – Transition projects</vt:lpstr>
      <vt:lpstr>SDG 5: GENDER EQUALITY</vt:lpstr>
      <vt:lpstr>SDG 6: WATER BENEFIT CERTIFICATES</vt:lpstr>
      <vt:lpstr>Land use updates  </vt:lpstr>
      <vt:lpstr>REC label </vt:lpstr>
      <vt:lpstr>Standard Update Procedure</vt:lpstr>
      <vt:lpstr>PowerPoint Presentation</vt:lpstr>
      <vt:lpstr>Key Learnings</vt:lpstr>
      <vt:lpstr>PowerPoint Presentation</vt:lpstr>
      <vt:lpstr>Updates</vt:lpstr>
      <vt:lpstr>Other updates  </vt:lpstr>
      <vt:lpstr>Microsite update</vt:lpstr>
      <vt:lpstr>PowerPoint Presentation</vt:lpstr>
      <vt:lpstr>Key planned updates</vt:lpstr>
      <vt:lpstr>Planned land use updates</vt:lpstr>
      <vt:lpstr>Group discussion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Standard methodology for Averted Mortality and Disability Adjusted Life Years (ADALYs) from Cleaner Household Air  Date: 16 October 2017</dc:title>
  <dc:creator>Vikash Talyan</dc:creator>
  <cp:lastModifiedBy>Gabriel Kuettel</cp:lastModifiedBy>
  <cp:revision>67</cp:revision>
  <dcterms:created xsi:type="dcterms:W3CDTF">2018-04-11T19:06:18Z</dcterms:created>
  <dcterms:modified xsi:type="dcterms:W3CDTF">2018-05-02T06:26:33Z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0x0101003A260BFFFCF9CB4EA980B450814CA141</vt:lpwstr>
  </property>
</Properties>
</file>