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jpg" ContentType="image/jpeg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737" r:id="rId5"/>
    <p:sldMasterId id="2147483725" r:id="rId6"/>
    <p:sldMasterId id="2147483731" r:id="rId7"/>
  </p:sldMasterIdLst>
  <p:notesMasterIdLst>
    <p:notesMasterId r:id="rId28"/>
  </p:notesMasterIdLst>
  <p:handoutMasterIdLst>
    <p:handoutMasterId r:id="rId29"/>
  </p:handoutMasterIdLst>
  <p:sldIdLst>
    <p:sldId id="353" r:id="rId8"/>
    <p:sldId id="340" r:id="rId9"/>
    <p:sldId id="332" r:id="rId10"/>
    <p:sldId id="346" r:id="rId11"/>
    <p:sldId id="345" r:id="rId12"/>
    <p:sldId id="318" r:id="rId13"/>
    <p:sldId id="352" r:id="rId14"/>
    <p:sldId id="347" r:id="rId15"/>
    <p:sldId id="354" r:id="rId16"/>
    <p:sldId id="355" r:id="rId17"/>
    <p:sldId id="356" r:id="rId18"/>
    <p:sldId id="357" r:id="rId19"/>
    <p:sldId id="358" r:id="rId20"/>
    <p:sldId id="359" r:id="rId21"/>
    <p:sldId id="348" r:id="rId22"/>
    <p:sldId id="349" r:id="rId23"/>
    <p:sldId id="350" r:id="rId24"/>
    <p:sldId id="351" r:id="rId25"/>
    <p:sldId id="322" r:id="rId26"/>
    <p:sldId id="25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A09E"/>
    <a:srgbClr val="0BB1AE"/>
    <a:srgbClr val="ADB735"/>
    <a:srgbClr val="424341"/>
    <a:srgbClr val="4D4D4C"/>
    <a:srgbClr val="D1DC48"/>
    <a:srgbClr val="35B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5" autoAdjust="0"/>
    <p:restoredTop sz="89506" autoAdjust="0"/>
  </p:normalViewPr>
  <p:slideViewPr>
    <p:cSldViewPr snapToGrid="0" snapToObjects="1">
      <p:cViewPr>
        <p:scale>
          <a:sx n="110" d="100"/>
          <a:sy n="110" d="100"/>
        </p:scale>
        <p:origin x="912" y="4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3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33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Light" charset="0"/>
                <a:ea typeface="Avenir Light" charset="0"/>
                <a:cs typeface="Avenir Light" charset="0"/>
              </a:defRPr>
            </a:pPr>
            <a:r>
              <a:rPr lang="en-US" sz="1600" b="0" i="0" dirty="0" smtClean="0">
                <a:latin typeface="Avenir Light" charset="0"/>
                <a:ea typeface="Avenir Light" charset="0"/>
                <a:cs typeface="Avenir Light" charset="0"/>
              </a:rPr>
              <a:t>No risk</a:t>
            </a:r>
            <a:endParaRPr lang="en-US" sz="1600" b="0" i="0" dirty="0">
              <a:latin typeface="Avenir Light" charset="0"/>
              <a:ea typeface="Avenir Light" charset="0"/>
              <a:cs typeface="Avenir Light" charset="0"/>
            </a:endParaRPr>
          </a:p>
        </c:rich>
      </c:tx>
      <c:layout>
        <c:manualLayout>
          <c:xMode val="edge"/>
          <c:yMode val="edge"/>
          <c:x val="0.357744750656168"/>
          <c:y val="0.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venir Light" charset="0"/>
              <a:ea typeface="Avenir Light" charset="0"/>
              <a:cs typeface="Avenir Light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BB1AE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rgbClr val="D1DC4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1"/>
                <c:pt idx="0">
                  <c:v>No risk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CF76A-21FA-AE47-A4D5-6DE4AD23A8ED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99BF4-846F-DE44-95B3-E8B7F338B7CB}">
      <dgm:prSet phldrT="[Text]" phldr="1"/>
      <dgm:spPr>
        <a:noFill/>
      </dgm:spPr>
      <dgm:t>
        <a:bodyPr/>
        <a:lstStyle/>
        <a:p>
          <a:endParaRPr lang="en-US" dirty="0">
            <a:latin typeface="Avenir Book" charset="0"/>
            <a:ea typeface="Avenir Book" charset="0"/>
            <a:cs typeface="Avenir Book" charset="0"/>
          </a:endParaRPr>
        </a:p>
      </dgm:t>
    </dgm:pt>
    <dgm:pt modelId="{D886EB9F-AC1D-8B42-98BE-330016126E7E}" type="parTrans" cxnId="{D24A8CB7-B571-CA47-A3FE-50C404B701B7}">
      <dgm:prSet/>
      <dgm:spPr/>
      <dgm:t>
        <a:bodyPr/>
        <a:lstStyle/>
        <a:p>
          <a:endParaRPr lang="en-US"/>
        </a:p>
      </dgm:t>
    </dgm:pt>
    <dgm:pt modelId="{4D3A02EF-96B5-3745-B840-E20587E2E303}" type="sibTrans" cxnId="{D24A8CB7-B571-CA47-A3FE-50C404B701B7}">
      <dgm:prSet/>
      <dgm:spPr/>
      <dgm:t>
        <a:bodyPr/>
        <a:lstStyle/>
        <a:p>
          <a:endParaRPr lang="en-US"/>
        </a:p>
      </dgm:t>
    </dgm:pt>
    <dgm:pt modelId="{50541054-36D0-1E49-BC34-B4D3013F94E3}">
      <dgm:prSet phldrT="[Text]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r>
            <a:rPr lang="en-US" strike="sngStrike" dirty="0" smtClean="0"/>
            <a:t>Do nothing</a:t>
          </a:r>
          <a:endParaRPr lang="en-US" strike="sngStrike" dirty="0"/>
        </a:p>
      </dgm:t>
    </dgm:pt>
    <dgm:pt modelId="{D8BEF33F-4BB8-2843-B728-5FC4D917AD59}" type="parTrans" cxnId="{A9780B19-5895-6E41-9F5F-1421FDD99875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08429232-5DCF-FF42-8A8E-743B2D1B785C}" type="sibTrans" cxnId="{A9780B19-5895-6E41-9F5F-1421FDD99875}">
      <dgm:prSet/>
      <dgm:spPr/>
      <dgm:t>
        <a:bodyPr/>
        <a:lstStyle/>
        <a:p>
          <a:endParaRPr lang="en-US"/>
        </a:p>
      </dgm:t>
    </dgm:pt>
    <dgm:pt modelId="{735F8B64-B4D2-6847-BB14-C06A400998AD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 smtClean="0"/>
            <a:t>Alternative VER claims</a:t>
          </a:r>
          <a:endParaRPr lang="en-US" dirty="0"/>
        </a:p>
      </dgm:t>
    </dgm:pt>
    <dgm:pt modelId="{AA7B9AE1-F86A-7747-AA08-9B13652283F7}" type="parTrans" cxnId="{B0051F78-3B7D-3948-9F20-5EEFF7C6F2C0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447D73C-E6D1-7646-A463-7B40FFD9B951}" type="sibTrans" cxnId="{B0051F78-3B7D-3948-9F20-5EEFF7C6F2C0}">
      <dgm:prSet/>
      <dgm:spPr/>
      <dgm:t>
        <a:bodyPr/>
        <a:lstStyle/>
        <a:p>
          <a:endParaRPr lang="en-US"/>
        </a:p>
      </dgm:t>
    </dgm:pt>
    <dgm:pt modelId="{42B482C6-832F-A14A-A06F-193E2E46E64E}">
      <dgm:prSet phldrT="[Text]"/>
      <dgm:spPr>
        <a:solidFill>
          <a:srgbClr val="25A09E"/>
        </a:solidFill>
      </dgm:spPr>
      <dgm:t>
        <a:bodyPr/>
        <a:lstStyle/>
        <a:p>
          <a:endParaRPr lang="en-US" dirty="0"/>
        </a:p>
      </dgm:t>
    </dgm:pt>
    <dgm:pt modelId="{8C73640D-2E0E-9147-8BA2-50E55B1067A0}" type="parTrans" cxnId="{19A38DB8-5BE9-3F4B-A3E1-F402D450F0F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9D312CD2-B549-BC43-9435-A8D5C10615AA}" type="sibTrans" cxnId="{19A38DB8-5BE9-3F4B-A3E1-F402D450F0FE}">
      <dgm:prSet/>
      <dgm:spPr/>
      <dgm:t>
        <a:bodyPr/>
        <a:lstStyle/>
        <a:p>
          <a:pPr rtl="0"/>
          <a:endParaRPr lang="en-US"/>
        </a:p>
      </dgm:t>
    </dgm:pt>
    <dgm:pt modelId="{56C896A7-D7A9-C34C-B06D-0A4E7132C4B1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 smtClean="0"/>
            <a:t>Accounting Adjustment approach</a:t>
          </a:r>
          <a:endParaRPr lang="en-US" dirty="0"/>
        </a:p>
      </dgm:t>
    </dgm:pt>
    <dgm:pt modelId="{EBC22F4F-1DD8-A64C-8876-1D41DCF95ABE}" type="parTrans" cxnId="{F89A4490-94E8-D140-B052-F70FEB55DAB2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ADCA0B5-CE3D-D846-BA66-0D7BA3A07532}" type="sibTrans" cxnId="{F89A4490-94E8-D140-B052-F70FEB55DAB2}">
      <dgm:prSet/>
      <dgm:spPr/>
      <dgm:t>
        <a:bodyPr/>
        <a:lstStyle/>
        <a:p>
          <a:endParaRPr lang="en-US"/>
        </a:p>
      </dgm:t>
    </dgm:pt>
    <dgm:pt modelId="{7299A2C6-614F-4048-AA44-387A19D774E1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 smtClean="0"/>
            <a:t>Non-NDC Crediting</a:t>
          </a:r>
          <a:endParaRPr lang="en-US" dirty="0"/>
        </a:p>
      </dgm:t>
    </dgm:pt>
    <dgm:pt modelId="{FCCCEEDD-594E-DB4B-9526-5BC3D8F7E7BD}" type="parTrans" cxnId="{56ABFC4C-64EE-5B4E-A423-F86AADDA15BE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8DBA9898-40BB-A84A-8D02-DF6B9569AD6C}" type="sibTrans" cxnId="{56ABFC4C-64EE-5B4E-A423-F86AADDA15BE}">
      <dgm:prSet/>
      <dgm:spPr/>
      <dgm:t>
        <a:bodyPr/>
        <a:lstStyle/>
        <a:p>
          <a:endParaRPr lang="en-US"/>
        </a:p>
      </dgm:t>
    </dgm:pt>
    <dgm:pt modelId="{B9F25664-FAEB-5844-AB36-9DF68CC6B28B}">
      <dgm:prSet phldrT="[Text]"/>
      <dgm:spPr>
        <a:solidFill>
          <a:srgbClr val="25A09E"/>
        </a:solidFill>
      </dgm:spPr>
      <dgm:t>
        <a:bodyPr/>
        <a:lstStyle/>
        <a:p>
          <a:r>
            <a:rPr lang="en-US" dirty="0" smtClean="0"/>
            <a:t>ER Statements</a:t>
          </a:r>
          <a:endParaRPr lang="en-US" dirty="0"/>
        </a:p>
      </dgm:t>
    </dgm:pt>
    <dgm:pt modelId="{07CDE145-489E-AE46-867B-7B674D7CD999}" type="parTrans" cxnId="{763E5308-22AE-0F43-8F76-6B1BC7F3B73A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CB7E2B1D-27BF-3A4A-A972-83C9969BE38A}" type="sibTrans" cxnId="{763E5308-22AE-0F43-8F76-6B1BC7F3B73A}">
      <dgm:prSet/>
      <dgm:spPr/>
      <dgm:t>
        <a:bodyPr/>
        <a:lstStyle/>
        <a:p>
          <a:endParaRPr lang="en-US"/>
        </a:p>
      </dgm:t>
    </dgm:pt>
    <dgm:pt modelId="{F63FC00A-1BA0-5942-8E32-3EC79C6DC97A}" type="pres">
      <dgm:prSet presAssocID="{E87CF76A-21FA-AE47-A4D5-6DE4AD23A8E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8A35B-8BC3-7A45-8E12-2EA45477D7BA}" type="pres">
      <dgm:prSet presAssocID="{63599BF4-846F-DE44-95B3-E8B7F338B7CB}" presName="centerShape" presStyleLbl="node0" presStyleIdx="0" presStyleCnt="1"/>
      <dgm:spPr/>
      <dgm:t>
        <a:bodyPr/>
        <a:lstStyle/>
        <a:p>
          <a:endParaRPr lang="en-US"/>
        </a:p>
      </dgm:t>
    </dgm:pt>
    <dgm:pt modelId="{4649AAC7-4390-A547-81B1-CAE6AA04964B}" type="pres">
      <dgm:prSet presAssocID="{D8BEF33F-4BB8-2843-B728-5FC4D917AD5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E5F0C447-5CDD-6E4D-A00D-57E4C298A19F}" type="pres">
      <dgm:prSet presAssocID="{50541054-36D0-1E49-BC34-B4D3013F94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D0D51-8818-3444-A4A8-57AF4D2F28E7}" type="pres">
      <dgm:prSet presAssocID="{EBC22F4F-1DD8-A64C-8876-1D41DCF95AB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BBB585B0-EB99-D042-853A-D25498938221}" type="pres">
      <dgm:prSet presAssocID="{56C896A7-D7A9-C34C-B06D-0A4E7132C4B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ADF0D-7811-174F-8C2E-C083740A8EBF}" type="pres">
      <dgm:prSet presAssocID="{FCCCEEDD-594E-DB4B-9526-5BC3D8F7E7BD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02DC6CA5-01DF-BB49-9825-D715A9FBEAF6}" type="pres">
      <dgm:prSet presAssocID="{7299A2C6-614F-4048-AA44-387A19D774E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6BDB7-4731-1A44-BF74-6EBABED4D6AB}" type="pres">
      <dgm:prSet presAssocID="{AA7B9AE1-F86A-7747-AA08-9B13652283F7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A9C72059-BAB6-774F-9F83-13A3BA272BCC}" type="pres">
      <dgm:prSet presAssocID="{735F8B64-B4D2-6847-BB14-C06A400998A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934B13-04D7-7240-9DA7-8EE3E815A461}" type="pres">
      <dgm:prSet presAssocID="{07CDE145-489E-AE46-867B-7B674D7CD99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1F3F3D7B-3E6E-1D42-9D38-4286901A41ED}" type="pres">
      <dgm:prSet presAssocID="{B9F25664-FAEB-5844-AB36-9DF68CC6B2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E258B5-C547-4240-935D-ED8F41F9693A}" type="presOf" srcId="{63599BF4-846F-DE44-95B3-E8B7F338B7CB}" destId="{1868A35B-8BC3-7A45-8E12-2EA45477D7BA}" srcOrd="0" destOrd="0" presId="urn:microsoft.com/office/officeart/2005/8/layout/radial4"/>
    <dgm:cxn modelId="{B0051F78-3B7D-3948-9F20-5EEFF7C6F2C0}" srcId="{63599BF4-846F-DE44-95B3-E8B7F338B7CB}" destId="{735F8B64-B4D2-6847-BB14-C06A400998AD}" srcOrd="3" destOrd="0" parTransId="{AA7B9AE1-F86A-7747-AA08-9B13652283F7}" sibTransId="{C447D73C-E6D1-7646-A463-7B40FFD9B951}"/>
    <dgm:cxn modelId="{91D96417-6BAD-5843-99E7-D86895DAF68A}" type="presOf" srcId="{735F8B64-B4D2-6847-BB14-C06A400998AD}" destId="{A9C72059-BAB6-774F-9F83-13A3BA272BCC}" srcOrd="0" destOrd="0" presId="urn:microsoft.com/office/officeart/2005/8/layout/radial4"/>
    <dgm:cxn modelId="{6D7CCD3B-C5C0-C14A-A4FC-013E9CE22650}" type="presOf" srcId="{E87CF76A-21FA-AE47-A4D5-6DE4AD23A8ED}" destId="{F63FC00A-1BA0-5942-8E32-3EC79C6DC97A}" srcOrd="0" destOrd="0" presId="urn:microsoft.com/office/officeart/2005/8/layout/radial4"/>
    <dgm:cxn modelId="{763E5308-22AE-0F43-8F76-6B1BC7F3B73A}" srcId="{63599BF4-846F-DE44-95B3-E8B7F338B7CB}" destId="{B9F25664-FAEB-5844-AB36-9DF68CC6B28B}" srcOrd="4" destOrd="0" parTransId="{07CDE145-489E-AE46-867B-7B674D7CD999}" sibTransId="{CB7E2B1D-27BF-3A4A-A972-83C9969BE38A}"/>
    <dgm:cxn modelId="{67D08A94-27D1-344D-B7EA-9083D9A6A2B6}" type="presOf" srcId="{50541054-36D0-1E49-BC34-B4D3013F94E3}" destId="{E5F0C447-5CDD-6E4D-A00D-57E4C298A19F}" srcOrd="0" destOrd="0" presId="urn:microsoft.com/office/officeart/2005/8/layout/radial4"/>
    <dgm:cxn modelId="{19A38DB8-5BE9-3F4B-A3E1-F402D450F0FE}" srcId="{E87CF76A-21FA-AE47-A4D5-6DE4AD23A8ED}" destId="{42B482C6-832F-A14A-A06F-193E2E46E64E}" srcOrd="1" destOrd="0" parTransId="{8C73640D-2E0E-9147-8BA2-50E55B1067A0}" sibTransId="{9D312CD2-B549-BC43-9435-A8D5C10615AA}"/>
    <dgm:cxn modelId="{F215734A-5AC5-524F-B607-4605D4DBE08A}" type="presOf" srcId="{7299A2C6-614F-4048-AA44-387A19D774E1}" destId="{02DC6CA5-01DF-BB49-9825-D715A9FBEAF6}" srcOrd="0" destOrd="0" presId="urn:microsoft.com/office/officeart/2005/8/layout/radial4"/>
    <dgm:cxn modelId="{522AB1FD-3EC5-2B48-A991-3D4BEB18D7E1}" type="presOf" srcId="{07CDE145-489E-AE46-867B-7B674D7CD999}" destId="{0D934B13-04D7-7240-9DA7-8EE3E815A461}" srcOrd="0" destOrd="0" presId="urn:microsoft.com/office/officeart/2005/8/layout/radial4"/>
    <dgm:cxn modelId="{F89A4490-94E8-D140-B052-F70FEB55DAB2}" srcId="{63599BF4-846F-DE44-95B3-E8B7F338B7CB}" destId="{56C896A7-D7A9-C34C-B06D-0A4E7132C4B1}" srcOrd="1" destOrd="0" parTransId="{EBC22F4F-1DD8-A64C-8876-1D41DCF95ABE}" sibTransId="{CADCA0B5-CE3D-D846-BA66-0D7BA3A07532}"/>
    <dgm:cxn modelId="{9CF904EB-7E92-DE4B-9D58-B1060560F841}" type="presOf" srcId="{EBC22F4F-1DD8-A64C-8876-1D41DCF95ABE}" destId="{F46D0D51-8818-3444-A4A8-57AF4D2F28E7}" srcOrd="0" destOrd="0" presId="urn:microsoft.com/office/officeart/2005/8/layout/radial4"/>
    <dgm:cxn modelId="{2A3A0483-4683-2B4D-BF50-2E0254CE723D}" type="presOf" srcId="{AA7B9AE1-F86A-7747-AA08-9B13652283F7}" destId="{7606BDB7-4731-1A44-BF74-6EBABED4D6AB}" srcOrd="0" destOrd="0" presId="urn:microsoft.com/office/officeart/2005/8/layout/radial4"/>
    <dgm:cxn modelId="{00D4B9E6-E420-9240-BD81-513FCC05DD89}" type="presOf" srcId="{56C896A7-D7A9-C34C-B06D-0A4E7132C4B1}" destId="{BBB585B0-EB99-D042-853A-D25498938221}" srcOrd="0" destOrd="0" presId="urn:microsoft.com/office/officeart/2005/8/layout/radial4"/>
    <dgm:cxn modelId="{D24A8CB7-B571-CA47-A3FE-50C404B701B7}" srcId="{E87CF76A-21FA-AE47-A4D5-6DE4AD23A8ED}" destId="{63599BF4-846F-DE44-95B3-E8B7F338B7CB}" srcOrd="0" destOrd="0" parTransId="{D886EB9F-AC1D-8B42-98BE-330016126E7E}" sibTransId="{4D3A02EF-96B5-3745-B840-E20587E2E303}"/>
    <dgm:cxn modelId="{566D66DF-C194-084E-B034-F94D2D03F5DB}" type="presOf" srcId="{D8BEF33F-4BB8-2843-B728-5FC4D917AD59}" destId="{4649AAC7-4390-A547-81B1-CAE6AA04964B}" srcOrd="0" destOrd="0" presId="urn:microsoft.com/office/officeart/2005/8/layout/radial4"/>
    <dgm:cxn modelId="{97D7E291-7C33-4442-949E-64C139A4612C}" type="presOf" srcId="{FCCCEEDD-594E-DB4B-9526-5BC3D8F7E7BD}" destId="{5E9ADF0D-7811-174F-8C2E-C083740A8EBF}" srcOrd="0" destOrd="0" presId="urn:microsoft.com/office/officeart/2005/8/layout/radial4"/>
    <dgm:cxn modelId="{A9780B19-5895-6E41-9F5F-1421FDD99875}" srcId="{63599BF4-846F-DE44-95B3-E8B7F338B7CB}" destId="{50541054-36D0-1E49-BC34-B4D3013F94E3}" srcOrd="0" destOrd="0" parTransId="{D8BEF33F-4BB8-2843-B728-5FC4D917AD59}" sibTransId="{08429232-5DCF-FF42-8A8E-743B2D1B785C}"/>
    <dgm:cxn modelId="{B231D28C-2B2E-B54E-8C45-7EF9B8DDF696}" type="presOf" srcId="{B9F25664-FAEB-5844-AB36-9DF68CC6B28B}" destId="{1F3F3D7B-3E6E-1D42-9D38-4286901A41ED}" srcOrd="0" destOrd="0" presId="urn:microsoft.com/office/officeart/2005/8/layout/radial4"/>
    <dgm:cxn modelId="{56ABFC4C-64EE-5B4E-A423-F86AADDA15BE}" srcId="{63599BF4-846F-DE44-95B3-E8B7F338B7CB}" destId="{7299A2C6-614F-4048-AA44-387A19D774E1}" srcOrd="2" destOrd="0" parTransId="{FCCCEEDD-594E-DB4B-9526-5BC3D8F7E7BD}" sibTransId="{8DBA9898-40BB-A84A-8D02-DF6B9569AD6C}"/>
    <dgm:cxn modelId="{4AED72ED-EB1B-8D47-A326-CDA3676D6222}" type="presParOf" srcId="{F63FC00A-1BA0-5942-8E32-3EC79C6DC97A}" destId="{1868A35B-8BC3-7A45-8E12-2EA45477D7BA}" srcOrd="0" destOrd="0" presId="urn:microsoft.com/office/officeart/2005/8/layout/radial4"/>
    <dgm:cxn modelId="{5F14368A-12B1-9245-A76D-1644FC15C7AE}" type="presParOf" srcId="{F63FC00A-1BA0-5942-8E32-3EC79C6DC97A}" destId="{4649AAC7-4390-A547-81B1-CAE6AA04964B}" srcOrd="1" destOrd="0" presId="urn:microsoft.com/office/officeart/2005/8/layout/radial4"/>
    <dgm:cxn modelId="{1112771A-0E07-4047-9D21-1B881FC60C2D}" type="presParOf" srcId="{F63FC00A-1BA0-5942-8E32-3EC79C6DC97A}" destId="{E5F0C447-5CDD-6E4D-A00D-57E4C298A19F}" srcOrd="2" destOrd="0" presId="urn:microsoft.com/office/officeart/2005/8/layout/radial4"/>
    <dgm:cxn modelId="{52665C30-7B06-3141-8D2F-2846CC18E5B3}" type="presParOf" srcId="{F63FC00A-1BA0-5942-8E32-3EC79C6DC97A}" destId="{F46D0D51-8818-3444-A4A8-57AF4D2F28E7}" srcOrd="3" destOrd="0" presId="urn:microsoft.com/office/officeart/2005/8/layout/radial4"/>
    <dgm:cxn modelId="{0378D735-D0F4-DD44-9242-C3C1AD11F56F}" type="presParOf" srcId="{F63FC00A-1BA0-5942-8E32-3EC79C6DC97A}" destId="{BBB585B0-EB99-D042-853A-D25498938221}" srcOrd="4" destOrd="0" presId="urn:microsoft.com/office/officeart/2005/8/layout/radial4"/>
    <dgm:cxn modelId="{D0E7B6AA-9179-E042-AEE9-2777D618956E}" type="presParOf" srcId="{F63FC00A-1BA0-5942-8E32-3EC79C6DC97A}" destId="{5E9ADF0D-7811-174F-8C2E-C083740A8EBF}" srcOrd="5" destOrd="0" presId="urn:microsoft.com/office/officeart/2005/8/layout/radial4"/>
    <dgm:cxn modelId="{979252F2-73A8-514D-BD46-D0AF36AB5D9F}" type="presParOf" srcId="{F63FC00A-1BA0-5942-8E32-3EC79C6DC97A}" destId="{02DC6CA5-01DF-BB49-9825-D715A9FBEAF6}" srcOrd="6" destOrd="0" presId="urn:microsoft.com/office/officeart/2005/8/layout/radial4"/>
    <dgm:cxn modelId="{D8A94672-22FD-C74C-BCE5-1C0D4C2BB5F3}" type="presParOf" srcId="{F63FC00A-1BA0-5942-8E32-3EC79C6DC97A}" destId="{7606BDB7-4731-1A44-BF74-6EBABED4D6AB}" srcOrd="7" destOrd="0" presId="urn:microsoft.com/office/officeart/2005/8/layout/radial4"/>
    <dgm:cxn modelId="{8CA9564A-1C8C-F34C-BE89-9FAC48027848}" type="presParOf" srcId="{F63FC00A-1BA0-5942-8E32-3EC79C6DC97A}" destId="{A9C72059-BAB6-774F-9F83-13A3BA272BCC}" srcOrd="8" destOrd="0" presId="urn:microsoft.com/office/officeart/2005/8/layout/radial4"/>
    <dgm:cxn modelId="{7B7F8286-388D-9A42-BC8F-1E4927EBBBFB}" type="presParOf" srcId="{F63FC00A-1BA0-5942-8E32-3EC79C6DC97A}" destId="{0D934B13-04D7-7240-9DA7-8EE3E815A461}" srcOrd="9" destOrd="0" presId="urn:microsoft.com/office/officeart/2005/8/layout/radial4"/>
    <dgm:cxn modelId="{5CBBE2D1-8004-0840-80FA-A72A599F1FB5}" type="presParOf" srcId="{F63FC00A-1BA0-5942-8E32-3EC79C6DC97A}" destId="{1F3F3D7B-3E6E-1D42-9D38-4286901A41ED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9BCD8-7293-5F4B-9AE8-D95D018D0394}" type="doc">
      <dgm:prSet loTypeId="urn:microsoft.com/office/officeart/2005/8/layout/pyramid4" loCatId="process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8EC4645D-F8E0-BF46-B760-89A8D58F303B}">
      <dgm:prSet phldrT="[Text]"/>
      <dgm:spPr/>
      <dgm:t>
        <a:bodyPr/>
        <a:lstStyle/>
        <a:p>
          <a:r>
            <a:rPr lang="en-US" b="1" i="0" dirty="0" smtClean="0">
              <a:latin typeface="Avenir Black" charset="0"/>
              <a:ea typeface="Avenir Black" charset="0"/>
              <a:cs typeface="Avenir Black" charset="0"/>
            </a:rPr>
            <a:t>FINANCE </a:t>
          </a:r>
          <a:r>
            <a:rPr lang="en-US" b="0" i="0" dirty="0" smtClean="0">
              <a:latin typeface="Avenir Light" charset="0"/>
              <a:ea typeface="Avenir Light" charset="0"/>
              <a:cs typeface="Avenir Light" charset="0"/>
            </a:rPr>
            <a:t>the</a:t>
          </a:r>
          <a:r>
            <a:rPr lang="en-US" b="0" i="0" baseline="0" dirty="0" smtClean="0">
              <a:latin typeface="Avenir Light" charset="0"/>
              <a:ea typeface="Avenir Light" charset="0"/>
              <a:cs typeface="Avenir Light" charset="0"/>
            </a:rPr>
            <a:t> global transition to </a:t>
          </a:r>
          <a:r>
            <a:rPr lang="en-US" b="0" i="0" dirty="0" smtClean="0">
              <a:latin typeface="Avenir Light" charset="0"/>
              <a:ea typeface="Avenir Light" charset="0"/>
              <a:cs typeface="Avenir Light" charset="0"/>
            </a:rPr>
            <a:t>a zero-carbon resilient economy</a:t>
          </a:r>
          <a:endParaRPr lang="en-US" b="0" i="0" dirty="0">
            <a:latin typeface="Avenir Light" charset="0"/>
            <a:ea typeface="Avenir Light" charset="0"/>
            <a:cs typeface="Avenir Light" charset="0"/>
          </a:endParaRPr>
        </a:p>
      </dgm:t>
    </dgm:pt>
    <dgm:pt modelId="{29269209-AFEA-4642-B22F-4254E82E2669}" type="parTrans" cxnId="{AE7BC31B-2597-CA4E-A75C-792AE7398BB1}">
      <dgm:prSet/>
      <dgm:spPr/>
      <dgm:t>
        <a:bodyPr/>
        <a:lstStyle/>
        <a:p>
          <a:endParaRPr lang="en-US" b="0" i="0">
            <a:latin typeface="Avenir Light" charset="0"/>
            <a:ea typeface="Avenir Light" charset="0"/>
            <a:cs typeface="Avenir Light" charset="0"/>
          </a:endParaRPr>
        </a:p>
      </dgm:t>
    </dgm:pt>
    <dgm:pt modelId="{4E2DBE11-A6F5-FF45-87DC-8AF8B68AE017}" type="sibTrans" cxnId="{AE7BC31B-2597-CA4E-A75C-792AE7398BB1}">
      <dgm:prSet/>
      <dgm:spPr/>
      <dgm:t>
        <a:bodyPr/>
        <a:lstStyle/>
        <a:p>
          <a:endParaRPr lang="en-US" b="0" i="0">
            <a:latin typeface="Avenir Light" charset="0"/>
            <a:ea typeface="Avenir Light" charset="0"/>
            <a:cs typeface="Avenir Light" charset="0"/>
          </a:endParaRPr>
        </a:p>
      </dgm:t>
    </dgm:pt>
    <dgm:pt modelId="{EC52BADA-FDC9-5347-967A-44B142C581CF}">
      <dgm:prSet phldrT="[Text]"/>
      <dgm:spPr/>
      <dgm:t>
        <a:bodyPr/>
        <a:lstStyle/>
        <a:p>
          <a:r>
            <a:rPr lang="en-US" b="1" i="0" dirty="0" smtClean="0">
              <a:latin typeface="Avenir Black" charset="0"/>
              <a:ea typeface="Avenir Black" charset="0"/>
              <a:cs typeface="Avenir Black" charset="0"/>
            </a:rPr>
            <a:t>ADVOCATE</a:t>
          </a:r>
          <a:r>
            <a:rPr lang="en-US" b="1" i="0" baseline="0" dirty="0" smtClean="0">
              <a:latin typeface="Avenir Black" charset="0"/>
              <a:ea typeface="Avenir Black" charset="0"/>
              <a:cs typeface="Avenir Black" charset="0"/>
            </a:rPr>
            <a:t> </a:t>
          </a:r>
          <a:r>
            <a:rPr lang="en-US" b="0" i="0" baseline="0" dirty="0" smtClean="0">
              <a:latin typeface="Avenir Light" charset="0"/>
              <a:ea typeface="Avenir Light" charset="0"/>
              <a:cs typeface="Avenir Light" charset="0"/>
            </a:rPr>
            <a:t>for strong policy frameworks</a:t>
          </a:r>
          <a:endParaRPr lang="en-US" b="0" i="0" dirty="0">
            <a:latin typeface="Avenir Light" charset="0"/>
            <a:ea typeface="Avenir Light" charset="0"/>
            <a:cs typeface="Avenir Light" charset="0"/>
          </a:endParaRPr>
        </a:p>
      </dgm:t>
    </dgm:pt>
    <dgm:pt modelId="{0FD4CEEE-6039-3740-89B5-EA5E8AC0E293}" type="parTrans" cxnId="{EF3EB85C-8293-DF4D-9C43-16167C9956F7}">
      <dgm:prSet/>
      <dgm:spPr/>
      <dgm:t>
        <a:bodyPr/>
        <a:lstStyle/>
        <a:p>
          <a:endParaRPr lang="en-US"/>
        </a:p>
      </dgm:t>
    </dgm:pt>
    <dgm:pt modelId="{859DEF03-4604-7840-8315-F88E54FDC290}" type="sibTrans" cxnId="{EF3EB85C-8293-DF4D-9C43-16167C9956F7}">
      <dgm:prSet/>
      <dgm:spPr/>
      <dgm:t>
        <a:bodyPr/>
        <a:lstStyle/>
        <a:p>
          <a:endParaRPr lang="en-US"/>
        </a:p>
      </dgm:t>
    </dgm:pt>
    <dgm:pt modelId="{2C81F6E9-0F37-6F42-B31C-781C85305A58}">
      <dgm:prSet phldrT="[Text]"/>
      <dgm:spPr/>
      <dgm:t>
        <a:bodyPr/>
        <a:lstStyle/>
        <a:p>
          <a:endParaRPr lang="en-US" b="1" i="0" dirty="0" smtClean="0">
            <a:latin typeface="Avenir Black" charset="0"/>
            <a:ea typeface="Avenir Black" charset="0"/>
            <a:cs typeface="Avenir Black" charset="0"/>
          </a:endParaRPr>
        </a:p>
        <a:p>
          <a:r>
            <a:rPr lang="en-US" b="1" i="0" dirty="0" smtClean="0">
              <a:latin typeface="Avenir Black" charset="0"/>
              <a:ea typeface="Avenir Black" charset="0"/>
              <a:cs typeface="Avenir Black" charset="0"/>
            </a:rPr>
            <a:t>REDUCE</a:t>
          </a:r>
          <a:r>
            <a:rPr lang="en-US" b="0" i="0" dirty="0" smtClean="0">
              <a:latin typeface="Avenir Light" charset="0"/>
              <a:ea typeface="Avenir Light" charset="0"/>
              <a:cs typeface="Avenir Light" charset="0"/>
            </a:rPr>
            <a:t> climate impact in line with science</a:t>
          </a:r>
          <a:endParaRPr lang="en-US" b="0" i="0" dirty="0">
            <a:latin typeface="Avenir Light" charset="0"/>
            <a:ea typeface="Avenir Light" charset="0"/>
            <a:cs typeface="Avenir Light" charset="0"/>
          </a:endParaRPr>
        </a:p>
      </dgm:t>
    </dgm:pt>
    <dgm:pt modelId="{DD75F7FF-1609-4740-A041-494BCCE427CB}" type="parTrans" cxnId="{A29A3F75-B12A-6F41-978C-6D8A9565B647}">
      <dgm:prSet/>
      <dgm:spPr/>
      <dgm:t>
        <a:bodyPr/>
        <a:lstStyle/>
        <a:p>
          <a:endParaRPr lang="en-US"/>
        </a:p>
      </dgm:t>
    </dgm:pt>
    <dgm:pt modelId="{94D563C3-BD43-F84C-910C-ABBF5691140A}" type="sibTrans" cxnId="{A29A3F75-B12A-6F41-978C-6D8A9565B647}">
      <dgm:prSet/>
      <dgm:spPr/>
      <dgm:t>
        <a:bodyPr/>
        <a:lstStyle/>
        <a:p>
          <a:endParaRPr lang="en-US"/>
        </a:p>
      </dgm:t>
    </dgm:pt>
    <dgm:pt modelId="{16CB0BB2-0A83-E042-9B29-EE4A40562F2C}">
      <dgm:prSet phldrT="[Text]"/>
      <dgm:spPr/>
      <dgm:t>
        <a:bodyPr/>
        <a:lstStyle/>
        <a:p>
          <a:r>
            <a:rPr lang="en-US" b="1" i="0" dirty="0" smtClean="0">
              <a:latin typeface="Avenir Black" charset="0"/>
              <a:ea typeface="Avenir Black" charset="0"/>
              <a:cs typeface="Avenir Black" charset="0"/>
            </a:rPr>
            <a:t>MEASURE + DISCLOSE </a:t>
          </a:r>
          <a:r>
            <a:rPr lang="en-US" b="0" i="0" dirty="0" smtClean="0">
              <a:latin typeface="Avenir Light" charset="0"/>
              <a:ea typeface="Avenir Light" charset="0"/>
              <a:cs typeface="Avenir Light" charset="0"/>
            </a:rPr>
            <a:t>climate impact and risks</a:t>
          </a:r>
          <a:endParaRPr lang="en-US" b="0" i="0" dirty="0">
            <a:latin typeface="Avenir Light" charset="0"/>
            <a:ea typeface="Avenir Light" charset="0"/>
            <a:cs typeface="Avenir Light" charset="0"/>
          </a:endParaRPr>
        </a:p>
      </dgm:t>
    </dgm:pt>
    <dgm:pt modelId="{F6335860-C74F-BF4F-9C03-E98E159A7482}" type="sibTrans" cxnId="{BAFE184F-9278-4647-AB6E-9C16B073B194}">
      <dgm:prSet/>
      <dgm:spPr/>
      <dgm:t>
        <a:bodyPr/>
        <a:lstStyle/>
        <a:p>
          <a:endParaRPr lang="en-US"/>
        </a:p>
      </dgm:t>
    </dgm:pt>
    <dgm:pt modelId="{CFE63D5B-1319-D248-991F-9AFAE142C663}" type="parTrans" cxnId="{BAFE184F-9278-4647-AB6E-9C16B073B194}">
      <dgm:prSet/>
      <dgm:spPr/>
      <dgm:t>
        <a:bodyPr/>
        <a:lstStyle/>
        <a:p>
          <a:endParaRPr lang="en-US"/>
        </a:p>
      </dgm:t>
    </dgm:pt>
    <dgm:pt modelId="{3735DCE8-3DB4-474A-A0CE-7AB908235F32}" type="pres">
      <dgm:prSet presAssocID="{70D9BCD8-7293-5F4B-9AE8-D95D018D0394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55986D-E242-0246-877A-C1772A1084B8}" type="pres">
      <dgm:prSet presAssocID="{70D9BCD8-7293-5F4B-9AE8-D95D018D0394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E5C5B-92EC-544B-8EDF-D9F1EC0D676C}" type="pres">
      <dgm:prSet presAssocID="{70D9BCD8-7293-5F4B-9AE8-D95D018D0394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F476B-1451-5E4B-B5D0-D461BFA26339}" type="pres">
      <dgm:prSet presAssocID="{70D9BCD8-7293-5F4B-9AE8-D95D018D0394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1186E0-4EB7-8748-BB7D-D4CB00D448C0}" type="pres">
      <dgm:prSet presAssocID="{70D9BCD8-7293-5F4B-9AE8-D95D018D0394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E8494-038C-3946-B732-EEF814A9BB34}" type="presOf" srcId="{8EC4645D-F8E0-BF46-B760-89A8D58F303B}" destId="{1C55986D-E242-0246-877A-C1772A1084B8}" srcOrd="0" destOrd="0" presId="urn:microsoft.com/office/officeart/2005/8/layout/pyramid4"/>
    <dgm:cxn modelId="{AE7BC31B-2597-CA4E-A75C-792AE7398BB1}" srcId="{70D9BCD8-7293-5F4B-9AE8-D95D018D0394}" destId="{8EC4645D-F8E0-BF46-B760-89A8D58F303B}" srcOrd="0" destOrd="0" parTransId="{29269209-AFEA-4642-B22F-4254E82E2669}" sibTransId="{4E2DBE11-A6F5-FF45-87DC-8AF8B68AE017}"/>
    <dgm:cxn modelId="{B9C464D0-4600-8D47-ABD1-16091464812B}" type="presOf" srcId="{16CB0BB2-0A83-E042-9B29-EE4A40562F2C}" destId="{D75E5C5B-92EC-544B-8EDF-D9F1EC0D676C}" srcOrd="0" destOrd="0" presId="urn:microsoft.com/office/officeart/2005/8/layout/pyramid4"/>
    <dgm:cxn modelId="{3DE661C9-71A7-5D4C-BA43-2DEDA2458049}" type="presOf" srcId="{EC52BADA-FDC9-5347-967A-44B142C581CF}" destId="{291186E0-4EB7-8748-BB7D-D4CB00D448C0}" srcOrd="0" destOrd="0" presId="urn:microsoft.com/office/officeart/2005/8/layout/pyramid4"/>
    <dgm:cxn modelId="{5B0B4D2F-C106-584D-A894-4C9971079232}" type="presOf" srcId="{70D9BCD8-7293-5F4B-9AE8-D95D018D0394}" destId="{3735DCE8-3DB4-474A-A0CE-7AB908235F32}" srcOrd="0" destOrd="0" presId="urn:microsoft.com/office/officeart/2005/8/layout/pyramid4"/>
    <dgm:cxn modelId="{BF223824-C0A2-4448-97B3-01FE51F16FF9}" type="presOf" srcId="{2C81F6E9-0F37-6F42-B31C-781C85305A58}" destId="{0D7F476B-1451-5E4B-B5D0-D461BFA26339}" srcOrd="0" destOrd="0" presId="urn:microsoft.com/office/officeart/2005/8/layout/pyramid4"/>
    <dgm:cxn modelId="{A29A3F75-B12A-6F41-978C-6D8A9565B647}" srcId="{70D9BCD8-7293-5F4B-9AE8-D95D018D0394}" destId="{2C81F6E9-0F37-6F42-B31C-781C85305A58}" srcOrd="2" destOrd="0" parTransId="{DD75F7FF-1609-4740-A041-494BCCE427CB}" sibTransId="{94D563C3-BD43-F84C-910C-ABBF5691140A}"/>
    <dgm:cxn modelId="{EF3EB85C-8293-DF4D-9C43-16167C9956F7}" srcId="{70D9BCD8-7293-5F4B-9AE8-D95D018D0394}" destId="{EC52BADA-FDC9-5347-967A-44B142C581CF}" srcOrd="3" destOrd="0" parTransId="{0FD4CEEE-6039-3740-89B5-EA5E8AC0E293}" sibTransId="{859DEF03-4604-7840-8315-F88E54FDC290}"/>
    <dgm:cxn modelId="{BAFE184F-9278-4647-AB6E-9C16B073B194}" srcId="{70D9BCD8-7293-5F4B-9AE8-D95D018D0394}" destId="{16CB0BB2-0A83-E042-9B29-EE4A40562F2C}" srcOrd="1" destOrd="0" parTransId="{CFE63D5B-1319-D248-991F-9AFAE142C663}" sibTransId="{F6335860-C74F-BF4F-9C03-E98E159A7482}"/>
    <dgm:cxn modelId="{3389D58D-432C-F74D-8B9E-EB5B4CCD952F}" type="presParOf" srcId="{3735DCE8-3DB4-474A-A0CE-7AB908235F32}" destId="{1C55986D-E242-0246-877A-C1772A1084B8}" srcOrd="0" destOrd="0" presId="urn:microsoft.com/office/officeart/2005/8/layout/pyramid4"/>
    <dgm:cxn modelId="{6891D223-A4BB-3341-84EC-8282DED8D8C6}" type="presParOf" srcId="{3735DCE8-3DB4-474A-A0CE-7AB908235F32}" destId="{D75E5C5B-92EC-544B-8EDF-D9F1EC0D676C}" srcOrd="1" destOrd="0" presId="urn:microsoft.com/office/officeart/2005/8/layout/pyramid4"/>
    <dgm:cxn modelId="{F074C493-D441-0748-A582-BCA467EDEF18}" type="presParOf" srcId="{3735DCE8-3DB4-474A-A0CE-7AB908235F32}" destId="{0D7F476B-1451-5E4B-B5D0-D461BFA26339}" srcOrd="2" destOrd="0" presId="urn:microsoft.com/office/officeart/2005/8/layout/pyramid4"/>
    <dgm:cxn modelId="{169260C5-B8A8-B54F-95C0-A71E8B05730B}" type="presParOf" srcId="{3735DCE8-3DB4-474A-A0CE-7AB908235F32}" destId="{291186E0-4EB7-8748-BB7D-D4CB00D448C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A35B-8BC3-7A45-8E12-2EA45477D7BA}">
      <dsp:nvSpPr>
        <dsp:cNvPr id="0" name=""/>
        <dsp:cNvSpPr/>
      </dsp:nvSpPr>
      <dsp:spPr>
        <a:xfrm>
          <a:off x="3353476" y="2118102"/>
          <a:ext cx="1568945" cy="1568945"/>
        </a:xfrm>
        <a:prstGeom prst="ellipse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latin typeface="Avenir Book" charset="0"/>
            <a:ea typeface="Avenir Book" charset="0"/>
            <a:cs typeface="Avenir Book" charset="0"/>
          </a:endParaRPr>
        </a:p>
      </dsp:txBody>
      <dsp:txXfrm>
        <a:off x="3583243" y="2347869"/>
        <a:ext cx="1109411" cy="1109411"/>
      </dsp:txXfrm>
    </dsp:sp>
    <dsp:sp modelId="{4649AAC7-4390-A547-81B1-CAE6AA04964B}">
      <dsp:nvSpPr>
        <dsp:cNvPr id="0" name=""/>
        <dsp:cNvSpPr/>
      </dsp:nvSpPr>
      <dsp:spPr>
        <a:xfrm rot="10800000">
          <a:off x="1831927" y="2679000"/>
          <a:ext cx="1437864" cy="44714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F0C447-5CDD-6E4D-A00D-57E4C298A19F}">
      <dsp:nvSpPr>
        <dsp:cNvPr id="0" name=""/>
        <dsp:cNvSpPr/>
      </dsp:nvSpPr>
      <dsp:spPr>
        <a:xfrm>
          <a:off x="1086678" y="2306375"/>
          <a:ext cx="1490498" cy="1192398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strike="sngStrike" kern="1200" dirty="0" smtClean="0"/>
            <a:t>Do nothing</a:t>
          </a:r>
          <a:endParaRPr lang="en-US" sz="2200" strike="sngStrike" kern="1200" dirty="0"/>
        </a:p>
      </dsp:txBody>
      <dsp:txXfrm>
        <a:off x="1121602" y="2341299"/>
        <a:ext cx="1420650" cy="1122550"/>
      </dsp:txXfrm>
    </dsp:sp>
    <dsp:sp modelId="{F46D0D51-8818-3444-A4A8-57AF4D2F28E7}">
      <dsp:nvSpPr>
        <dsp:cNvPr id="0" name=""/>
        <dsp:cNvSpPr/>
      </dsp:nvSpPr>
      <dsp:spPr>
        <a:xfrm rot="13500000">
          <a:off x="2296775" y="1556758"/>
          <a:ext cx="1437864" cy="44714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B585B0-EB99-D042-853A-D25498938221}">
      <dsp:nvSpPr>
        <dsp:cNvPr id="0" name=""/>
        <dsp:cNvSpPr/>
      </dsp:nvSpPr>
      <dsp:spPr>
        <a:xfrm>
          <a:off x="1762096" y="675772"/>
          <a:ext cx="1490498" cy="1192398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Accounting Adjustment approach</a:t>
          </a:r>
          <a:endParaRPr lang="en-US" sz="2200" kern="1200" dirty="0"/>
        </a:p>
      </dsp:txBody>
      <dsp:txXfrm>
        <a:off x="1797020" y="710696"/>
        <a:ext cx="1420650" cy="1122550"/>
      </dsp:txXfrm>
    </dsp:sp>
    <dsp:sp modelId="{5E9ADF0D-7811-174F-8C2E-C083740A8EBF}">
      <dsp:nvSpPr>
        <dsp:cNvPr id="0" name=""/>
        <dsp:cNvSpPr/>
      </dsp:nvSpPr>
      <dsp:spPr>
        <a:xfrm rot="16200000">
          <a:off x="3419017" y="1091910"/>
          <a:ext cx="1437864" cy="44714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DC6CA5-01DF-BB49-9825-D715A9FBEAF6}">
      <dsp:nvSpPr>
        <dsp:cNvPr id="0" name=""/>
        <dsp:cNvSpPr/>
      </dsp:nvSpPr>
      <dsp:spPr>
        <a:xfrm>
          <a:off x="3392700" y="353"/>
          <a:ext cx="1490498" cy="1192398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Non-NDC Crediting</a:t>
          </a:r>
          <a:endParaRPr lang="en-US" sz="2200" kern="1200" dirty="0"/>
        </a:p>
      </dsp:txBody>
      <dsp:txXfrm>
        <a:off x="3427624" y="35277"/>
        <a:ext cx="1420650" cy="1122550"/>
      </dsp:txXfrm>
    </dsp:sp>
    <dsp:sp modelId="{7606BDB7-4731-1A44-BF74-6EBABED4D6AB}">
      <dsp:nvSpPr>
        <dsp:cNvPr id="0" name=""/>
        <dsp:cNvSpPr/>
      </dsp:nvSpPr>
      <dsp:spPr>
        <a:xfrm rot="18900000">
          <a:off x="4541259" y="1556758"/>
          <a:ext cx="1437864" cy="44714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72059-BAB6-774F-9F83-13A3BA272BCC}">
      <dsp:nvSpPr>
        <dsp:cNvPr id="0" name=""/>
        <dsp:cNvSpPr/>
      </dsp:nvSpPr>
      <dsp:spPr>
        <a:xfrm>
          <a:off x="5023304" y="675772"/>
          <a:ext cx="1490498" cy="1192398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Alternative VER claims</a:t>
          </a:r>
          <a:endParaRPr lang="en-US" sz="2200" kern="1200" dirty="0"/>
        </a:p>
      </dsp:txBody>
      <dsp:txXfrm>
        <a:off x="5058228" y="710696"/>
        <a:ext cx="1420650" cy="1122550"/>
      </dsp:txXfrm>
    </dsp:sp>
    <dsp:sp modelId="{0D934B13-04D7-7240-9DA7-8EE3E815A461}">
      <dsp:nvSpPr>
        <dsp:cNvPr id="0" name=""/>
        <dsp:cNvSpPr/>
      </dsp:nvSpPr>
      <dsp:spPr>
        <a:xfrm>
          <a:off x="5006107" y="2679000"/>
          <a:ext cx="1437864" cy="447149"/>
        </a:xfrm>
        <a:prstGeom prst="lef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F3D7B-3E6E-1D42-9D38-4286901A41ED}">
      <dsp:nvSpPr>
        <dsp:cNvPr id="0" name=""/>
        <dsp:cNvSpPr/>
      </dsp:nvSpPr>
      <dsp:spPr>
        <a:xfrm>
          <a:off x="5698722" y="2306375"/>
          <a:ext cx="1490498" cy="1192398"/>
        </a:xfrm>
        <a:prstGeom prst="roundRect">
          <a:avLst>
            <a:gd name="adj" fmla="val 10000"/>
          </a:avLst>
        </a:prstGeom>
        <a:solidFill>
          <a:srgbClr val="25A09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ER Statements</a:t>
          </a:r>
          <a:endParaRPr lang="en-US" sz="2200" kern="1200" dirty="0"/>
        </a:p>
      </dsp:txBody>
      <dsp:txXfrm>
        <a:off x="5733646" y="2341299"/>
        <a:ext cx="1420650" cy="1122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5986D-E242-0246-877A-C1772A1084B8}">
      <dsp:nvSpPr>
        <dsp:cNvPr id="0" name=""/>
        <dsp:cNvSpPr/>
      </dsp:nvSpPr>
      <dsp:spPr>
        <a:xfrm>
          <a:off x="1990845" y="0"/>
          <a:ext cx="2372810" cy="237281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Avenir Black" charset="0"/>
              <a:ea typeface="Avenir Black" charset="0"/>
              <a:cs typeface="Avenir Black" charset="0"/>
            </a:rPr>
            <a:t>FINANCE </a:t>
          </a:r>
          <a:r>
            <a:rPr lang="en-US" sz="1100" b="0" i="0" kern="1200" dirty="0" smtClean="0">
              <a:latin typeface="Avenir Light" charset="0"/>
              <a:ea typeface="Avenir Light" charset="0"/>
              <a:cs typeface="Avenir Light" charset="0"/>
            </a:rPr>
            <a:t>the</a:t>
          </a:r>
          <a:r>
            <a:rPr lang="en-US" sz="1100" b="0" i="0" kern="1200" baseline="0" dirty="0" smtClean="0">
              <a:latin typeface="Avenir Light" charset="0"/>
              <a:ea typeface="Avenir Light" charset="0"/>
              <a:cs typeface="Avenir Light" charset="0"/>
            </a:rPr>
            <a:t> global transition to </a:t>
          </a:r>
          <a:r>
            <a:rPr lang="en-US" sz="1100" b="0" i="0" kern="1200" dirty="0" smtClean="0">
              <a:latin typeface="Avenir Light" charset="0"/>
              <a:ea typeface="Avenir Light" charset="0"/>
              <a:cs typeface="Avenir Light" charset="0"/>
            </a:rPr>
            <a:t>a zero-carbon resilient economy</a:t>
          </a:r>
          <a:endParaRPr lang="en-US" sz="1100" b="0" i="0" kern="1200" dirty="0">
            <a:latin typeface="Avenir Light" charset="0"/>
            <a:ea typeface="Avenir Light" charset="0"/>
            <a:cs typeface="Avenir Light" charset="0"/>
          </a:endParaRPr>
        </a:p>
      </dsp:txBody>
      <dsp:txXfrm>
        <a:off x="2584048" y="1186405"/>
        <a:ext cx="1186405" cy="1186405"/>
      </dsp:txXfrm>
    </dsp:sp>
    <dsp:sp modelId="{D75E5C5B-92EC-544B-8EDF-D9F1EC0D676C}">
      <dsp:nvSpPr>
        <dsp:cNvPr id="0" name=""/>
        <dsp:cNvSpPr/>
      </dsp:nvSpPr>
      <dsp:spPr>
        <a:xfrm>
          <a:off x="804440" y="2372810"/>
          <a:ext cx="2372810" cy="237281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Avenir Black" charset="0"/>
              <a:ea typeface="Avenir Black" charset="0"/>
              <a:cs typeface="Avenir Black" charset="0"/>
            </a:rPr>
            <a:t>MEASURE + DISCLOSE </a:t>
          </a:r>
          <a:r>
            <a:rPr lang="en-US" sz="1100" b="0" i="0" kern="1200" dirty="0" smtClean="0">
              <a:latin typeface="Avenir Light" charset="0"/>
              <a:ea typeface="Avenir Light" charset="0"/>
              <a:cs typeface="Avenir Light" charset="0"/>
            </a:rPr>
            <a:t>climate impact and risks</a:t>
          </a:r>
          <a:endParaRPr lang="en-US" sz="1100" b="0" i="0" kern="1200" dirty="0">
            <a:latin typeface="Avenir Light" charset="0"/>
            <a:ea typeface="Avenir Light" charset="0"/>
            <a:cs typeface="Avenir Light" charset="0"/>
          </a:endParaRPr>
        </a:p>
      </dsp:txBody>
      <dsp:txXfrm>
        <a:off x="1397643" y="3559215"/>
        <a:ext cx="1186405" cy="1186405"/>
      </dsp:txXfrm>
    </dsp:sp>
    <dsp:sp modelId="{0D7F476B-1451-5E4B-B5D0-D461BFA26339}">
      <dsp:nvSpPr>
        <dsp:cNvPr id="0" name=""/>
        <dsp:cNvSpPr/>
      </dsp:nvSpPr>
      <dsp:spPr>
        <a:xfrm rot="10800000">
          <a:off x="1990845" y="2372810"/>
          <a:ext cx="2372810" cy="237281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i="0" kern="1200" dirty="0" smtClean="0">
            <a:latin typeface="Avenir Black" charset="0"/>
            <a:ea typeface="Avenir Black" charset="0"/>
            <a:cs typeface="Avenir Black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Avenir Black" charset="0"/>
              <a:ea typeface="Avenir Black" charset="0"/>
              <a:cs typeface="Avenir Black" charset="0"/>
            </a:rPr>
            <a:t>REDUCE</a:t>
          </a:r>
          <a:r>
            <a:rPr lang="en-US" sz="1100" b="0" i="0" kern="1200" dirty="0" smtClean="0">
              <a:latin typeface="Avenir Light" charset="0"/>
              <a:ea typeface="Avenir Light" charset="0"/>
              <a:cs typeface="Avenir Light" charset="0"/>
            </a:rPr>
            <a:t> climate impact in line with science</a:t>
          </a:r>
          <a:endParaRPr lang="en-US" sz="1100" b="0" i="0" kern="1200" dirty="0">
            <a:latin typeface="Avenir Light" charset="0"/>
            <a:ea typeface="Avenir Light" charset="0"/>
            <a:cs typeface="Avenir Light" charset="0"/>
          </a:endParaRPr>
        </a:p>
      </dsp:txBody>
      <dsp:txXfrm rot="10800000">
        <a:off x="2584047" y="2372810"/>
        <a:ext cx="1186405" cy="1186405"/>
      </dsp:txXfrm>
    </dsp:sp>
    <dsp:sp modelId="{291186E0-4EB7-8748-BB7D-D4CB00D448C0}">
      <dsp:nvSpPr>
        <dsp:cNvPr id="0" name=""/>
        <dsp:cNvSpPr/>
      </dsp:nvSpPr>
      <dsp:spPr>
        <a:xfrm>
          <a:off x="3177250" y="2372810"/>
          <a:ext cx="2372810" cy="2372810"/>
        </a:xfrm>
        <a:prstGeom prst="triangl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i="0" kern="1200" dirty="0" smtClean="0">
              <a:latin typeface="Avenir Black" charset="0"/>
              <a:ea typeface="Avenir Black" charset="0"/>
              <a:cs typeface="Avenir Black" charset="0"/>
            </a:rPr>
            <a:t>ADVOCATE</a:t>
          </a:r>
          <a:r>
            <a:rPr lang="en-US" sz="1100" b="1" i="0" kern="1200" baseline="0" dirty="0" smtClean="0">
              <a:latin typeface="Avenir Black" charset="0"/>
              <a:ea typeface="Avenir Black" charset="0"/>
              <a:cs typeface="Avenir Black" charset="0"/>
            </a:rPr>
            <a:t> </a:t>
          </a:r>
          <a:r>
            <a:rPr lang="en-US" sz="1100" b="0" i="0" kern="1200" baseline="0" dirty="0" smtClean="0">
              <a:latin typeface="Avenir Light" charset="0"/>
              <a:ea typeface="Avenir Light" charset="0"/>
              <a:cs typeface="Avenir Light" charset="0"/>
            </a:rPr>
            <a:t>for strong policy frameworks</a:t>
          </a:r>
          <a:endParaRPr lang="en-US" sz="1100" b="0" i="0" kern="1200" dirty="0">
            <a:latin typeface="Avenir Light" charset="0"/>
            <a:ea typeface="Avenir Light" charset="0"/>
            <a:cs typeface="Avenir Light" charset="0"/>
          </a:endParaRPr>
        </a:p>
      </dsp:txBody>
      <dsp:txXfrm>
        <a:off x="3770453" y="3559215"/>
        <a:ext cx="1186405" cy="1186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0.1349</cdr:x>
      <cdr:y>0.70557</cdr:y>
    </cdr:from>
    <cdr:to>
      <cdr:x>0.28667</cdr:x>
      <cdr:y>0.80138</cdr:y>
    </cdr:to>
    <cdr:sp macro="" textlink="">
      <cdr:nvSpPr>
        <cdr:cNvPr id="2" name="Title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822348" y="2867450"/>
          <a:ext cx="925172" cy="3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t" anchorCtr="0">
          <a:normAutofit fontScale="97500"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0" dirty="0" smtClean="0">
              <a:solidFill>
                <a:srgbClr val="4D4D4C"/>
              </a:solidFill>
              <a:latin typeface="Avenir Light" charset="0"/>
              <a:ea typeface="Avenir Light" charset="0"/>
              <a:cs typeface="Avenir Light" charset="0"/>
            </a:rPr>
            <a:t>Risk</a:t>
          </a:r>
          <a:endParaRPr lang="en-US" sz="1600" b="0" dirty="0">
            <a:solidFill>
              <a:srgbClr val="4D4D4C"/>
            </a:solidFill>
            <a:latin typeface="Avenir Light" charset="0"/>
            <a:ea typeface="Avenir Light" charset="0"/>
            <a:cs typeface="Avenir Light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A13DF-B441-8845-A044-003E3E9BD284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67499-4829-874F-B283-59B1DC3111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60F31-F4FC-B544-98EC-994EA56E3C8D}" type="datetimeFigureOut">
              <a:rPr lang="en-US" smtClean="0"/>
              <a:t>5/2/18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AC180-BB6B-0344-889E-B01D8EC29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7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86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7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tool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03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3A9A76B-47D4-8F4D-B1EE-2E5FB9FF96FC}" type="slidenum">
              <a:rPr lang="de-DE" altLang="de-DE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96409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6AD01-AC68-504D-B019-0C1B5770F8EC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523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E6AD01-AC68-504D-B019-0C1B5770F8EC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753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2F297B5-F47B-DA4E-B77A-07984A433430}" type="slidenum">
              <a:rPr lang="de-DE" altLang="de-DE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28156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AC180-BB6B-0344-889E-B01D8EC29D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0" b="4602"/>
          <a:stretch/>
        </p:blipFill>
        <p:spPr>
          <a:xfrm>
            <a:off x="5759239" y="-1"/>
            <a:ext cx="3384761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9948" y="293118"/>
            <a:ext cx="7845402" cy="411956"/>
          </a:xfrm>
        </p:spPr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84624"/>
            <a:ext cx="7845425" cy="38790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784542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Tex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9930" y="784862"/>
            <a:ext cx="3932555" cy="3878819"/>
          </a:xfrm>
          <a:prstGeom prst="rect">
            <a:avLst/>
          </a:prstGeom>
        </p:spPr>
        <p:txBody>
          <a:bodyPr/>
          <a:lstStyle>
            <a:lvl1pPr marL="342891" indent="-342891">
              <a:buFont typeface="AppleSymbols" charset="0"/>
              <a:buChar char="⌝"/>
              <a:defRPr b="1" i="0">
                <a:solidFill>
                  <a:srgbClr val="25A09E"/>
                </a:solidFill>
                <a:latin typeface="Avenir Heavy" charset="0"/>
                <a:ea typeface="Avenir Heavy" charset="0"/>
                <a:cs typeface="Avenir Heavy" charset="0"/>
              </a:defRPr>
            </a:lvl1pPr>
            <a:lvl2pPr marL="742932" indent="-285744">
              <a:buFont typeface="LucidaGrande" charset="0"/>
              <a:buChar char="-"/>
              <a:defRPr/>
            </a:lvl2pPr>
          </a:lstStyle>
          <a:p>
            <a:pPr lvl="0"/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602480" y="784862"/>
            <a:ext cx="3912870" cy="3878819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93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69930" y="777479"/>
            <a:ext cx="7845425" cy="3886200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21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2057400" y="3028950"/>
            <a:ext cx="2057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de-DE" altLang="de-DE" sz="1350" smtClean="0"/>
          </a:p>
        </p:txBody>
      </p:sp>
      <p:sp>
        <p:nvSpPr>
          <p:cNvPr id="5" name="Rechteck 10"/>
          <p:cNvSpPr>
            <a:spLocks noChangeArrowheads="1"/>
          </p:cNvSpPr>
          <p:nvPr userDrawn="1"/>
        </p:nvSpPr>
        <p:spPr bwMode="auto">
          <a:xfrm>
            <a:off x="152400" y="171450"/>
            <a:ext cx="152400" cy="4857750"/>
          </a:xfrm>
          <a:prstGeom prst="rect">
            <a:avLst/>
          </a:prstGeom>
          <a:solidFill>
            <a:srgbClr val="186ECC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de-DE" altLang="de-DE" sz="135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078706"/>
            <a:ext cx="7569200" cy="742950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885950"/>
            <a:ext cx="7569200" cy="30265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/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4617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685800" y="681038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sz="1350"/>
          </a:p>
        </p:txBody>
      </p:sp>
      <p:sp>
        <p:nvSpPr>
          <p:cNvPr id="5" name="Base" hidden="1"/>
          <p:cNvSpPr>
            <a:spLocks noChangeArrowheads="1"/>
          </p:cNvSpPr>
          <p:nvPr userDrawn="1"/>
        </p:nvSpPr>
        <p:spPr bwMode="auto">
          <a:xfrm>
            <a:off x="1524000" y="1047750"/>
            <a:ext cx="609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endParaRPr lang="en-US" altLang="de-DE" sz="1350" smtClean="0"/>
          </a:p>
        </p:txBody>
      </p:sp>
      <p:sp>
        <p:nvSpPr>
          <p:cNvPr id="6" name="Rechteck 11"/>
          <p:cNvSpPr>
            <a:spLocks noChangeArrowheads="1"/>
          </p:cNvSpPr>
          <p:nvPr userDrawn="1"/>
        </p:nvSpPr>
        <p:spPr bwMode="auto">
          <a:xfrm>
            <a:off x="152400" y="171450"/>
            <a:ext cx="152400" cy="4857750"/>
          </a:xfrm>
          <a:prstGeom prst="rect">
            <a:avLst/>
          </a:prstGeom>
          <a:solidFill>
            <a:srgbClr val="186ECC"/>
          </a:solidFill>
          <a:ln>
            <a:noFill/>
          </a:ln>
          <a:extLst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en-GB" altLang="de-DE" sz="135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857250"/>
            <a:ext cx="81534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684213" y="4845844"/>
            <a:ext cx="3600450" cy="1619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857750"/>
            <a:ext cx="28956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58000" y="4857750"/>
            <a:ext cx="1905000" cy="171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56AB0-35E2-7A4E-A15E-728771E9E9BD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9124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211"/>
          <a:stretch/>
        </p:blipFill>
        <p:spPr>
          <a:xfrm>
            <a:off x="-13978" y="0"/>
            <a:ext cx="9171956" cy="40328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700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2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54" b="15925"/>
          <a:stretch/>
        </p:blipFill>
        <p:spPr>
          <a:xfrm>
            <a:off x="0" y="2"/>
            <a:ext cx="9150096" cy="40328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35" b="2959"/>
          <a:stretch/>
        </p:blipFill>
        <p:spPr>
          <a:xfrm>
            <a:off x="5770463" y="0"/>
            <a:ext cx="3373537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56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Photo 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94" t="6338" r="-25" b="18657"/>
          <a:stretch/>
        </p:blipFill>
        <p:spPr>
          <a:xfrm>
            <a:off x="-94130" y="2"/>
            <a:ext cx="9240445" cy="403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5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ers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69" b="18065"/>
          <a:stretch/>
        </p:blipFill>
        <p:spPr>
          <a:xfrm>
            <a:off x="5772912" y="0"/>
            <a:ext cx="3371088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089" b="18777"/>
          <a:stretch/>
        </p:blipFill>
        <p:spPr>
          <a:xfrm>
            <a:off x="5760720" y="0"/>
            <a:ext cx="338328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9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enewable Ener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756" b="12177"/>
          <a:stretch/>
        </p:blipFill>
        <p:spPr>
          <a:xfrm>
            <a:off x="5772912" y="-1"/>
            <a:ext cx="3371088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8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io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863" b="8136"/>
          <a:stretch/>
        </p:blipFill>
        <p:spPr>
          <a:xfrm>
            <a:off x="5766816" y="-1"/>
            <a:ext cx="3377184" cy="514350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6" t="17255" r="116" b="7745"/>
          <a:stretch/>
        </p:blipFill>
        <p:spPr>
          <a:xfrm>
            <a:off x="5769018" y="0"/>
            <a:ext cx="3371088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9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1" b="17549"/>
          <a:stretch/>
        </p:blipFill>
        <p:spPr>
          <a:xfrm>
            <a:off x="5766816" y="0"/>
            <a:ext cx="3377184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19C14-3916-2E45-97BF-03FE5C014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46C843-CAC3-634C-9898-A214810A8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203D11-9DE9-2747-A8C7-DDB8D3FB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5523E32-9688-C44B-8D66-1AB5F8FB03DD}" type="datetimeFigureOut">
              <a:rPr lang="en-US" smtClean="0"/>
              <a:t>5/2/18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A184AE-C44E-DD46-892C-6E0175E6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AF2990-BA32-AA48-99C4-2C76984F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F8145B7-2AE4-3B42-B1E5-E05E10A66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2.xml"/><Relationship Id="rId5" Type="http://schemas.openxmlformats.org/officeDocument/2006/relationships/image" Target="../media/image11.emf"/><Relationship Id="rId6" Type="http://schemas.openxmlformats.org/officeDocument/2006/relationships/image" Target="../media/image12.wmf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7" Type="http://schemas.openxmlformats.org/officeDocument/2006/relationships/image" Target="../media/image14.wmf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9" r="6228" b="28700"/>
          <a:stretch/>
        </p:blipFill>
        <p:spPr>
          <a:xfrm>
            <a:off x="1" y="3381328"/>
            <a:ext cx="5762625" cy="17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84100" y="2568389"/>
            <a:ext cx="4972103" cy="574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100" y="3733285"/>
            <a:ext cx="4972103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8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9" r:id="rId9"/>
  </p:sldLayoutIdLst>
  <p:txStyles>
    <p:titleStyle>
      <a:lvl1pPr algn="ctr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chemeClr val="bg1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9" t="4197" r="4694" b="68117"/>
          <a:stretch/>
        </p:blipFill>
        <p:spPr>
          <a:xfrm>
            <a:off x="10165" y="-7619"/>
            <a:ext cx="9133835" cy="51511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1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7900"/>
            <a:ext cx="9144000" cy="355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55" y="378366"/>
            <a:ext cx="243840" cy="243840"/>
          </a:xfrm>
          <a:prstGeom prst="rect">
            <a:avLst/>
          </a:prstGeom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70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40" r:id="rId3"/>
    <p:sldLayoutId id="2147483750" r:id="rId4"/>
    <p:sldLayoutId id="2147483751" r:id="rId5"/>
  </p:sldLayoutIdLst>
  <p:txStyles>
    <p:titleStyle>
      <a:lvl1pPr algn="l" defTabSz="457189" rtl="0" eaLnBrk="1" latinLnBrk="0" hangingPunct="1">
        <a:spcBef>
          <a:spcPct val="0"/>
        </a:spcBef>
        <a:buNone/>
        <a:defRPr sz="2800" b="1" i="0" kern="1200" cap="none" normalizeH="0">
          <a:solidFill>
            <a:srgbClr val="4D4D4C"/>
          </a:solidFill>
          <a:latin typeface="Avenir Heavy" charset="0"/>
          <a:ea typeface="Avenir Heavy" charset="0"/>
          <a:cs typeface="Avenir Heavy" charset="0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2400" b="0" i="0" kern="1200" cap="none">
          <a:solidFill>
            <a:srgbClr val="4D4D4C"/>
          </a:solidFill>
          <a:latin typeface="Gotham Medium" charset="0"/>
          <a:ea typeface="Gotham Medium" charset="0"/>
          <a:cs typeface="Gotham Medium" charset="0"/>
        </a:defRPr>
      </a:lvl1pPr>
      <a:lvl2pPr marL="742932" indent="-285744" algn="l" defTabSz="457189" rtl="0" eaLnBrk="1" latinLnBrk="0" hangingPunct="1">
        <a:spcBef>
          <a:spcPct val="20000"/>
        </a:spcBef>
        <a:buFont typeface="AppleSymbols" charset="0"/>
        <a:buChar char="⌝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2pPr>
      <a:lvl3pPr marL="1142971" indent="-228594" algn="l" defTabSz="457189" rtl="0" eaLnBrk="1" latinLnBrk="0" hangingPunct="1">
        <a:spcBef>
          <a:spcPct val="20000"/>
        </a:spcBef>
        <a:buFont typeface="LucidaGrande" charset="0"/>
        <a:buChar char="-"/>
        <a:defRPr sz="18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4D4D4C"/>
          </a:solidFill>
          <a:latin typeface="Avenir Book" charset="0"/>
          <a:ea typeface="Avenir Book" charset="0"/>
          <a:cs typeface="Avenir Book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8"/>
          <p:cNvPicPr preferRelativeResize="0"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0266"/>
            <a:ext cx="9144000" cy="111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129" y="4089995"/>
            <a:ext cx="895574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8976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bg1"/>
          </a:solidFill>
          <a:latin typeface="Avenir Heavy" charset="0"/>
          <a:ea typeface="Avenir Heavy" charset="0"/>
          <a:cs typeface="Avenir Heavy" charset="0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457189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914377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1371566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182875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891" indent="-34289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32" lvl="1" indent="-28574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2971" lvl="2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160" lvl="3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349" lvl="4" indent="-22859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jpeg"/><Relationship Id="rId3" Type="http://schemas.openxmlformats.org/officeDocument/2006/relationships/image" Target="../media/image20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hst.de/SharedDocs/downloads/EN/project-mechanisms/Differences_and_commonalities_paris_agreement_discussion_paper_28092017.html" TargetMode="External"/><Relationship Id="rId4" Type="http://schemas.openxmlformats.org/officeDocument/2006/relationships/hyperlink" Target="https://www.dehst.de/SharedDocs/downloads/EN/project-mechanisms/Discussion-Paper_Environmental_integrity.pdf" TargetMode="External"/><Relationship Id="rId5" Type="http://schemas.openxmlformats.org/officeDocument/2006/relationships/hyperlink" Target="https://www.sei-international.org/publications?pid=3205" TargetMode="External"/><Relationship Id="rId6" Type="http://schemas.openxmlformats.org/officeDocument/2006/relationships/hyperlink" Target="https://link.springer.com/article/10.1007/s10584-015-1398-y" TargetMode="Externa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jp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lambertschneider@google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EFFB24-88E5-5546-9D30-30A260385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6A6C94-8D77-6F40-A595-1CC98CFB73B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7F461-3555-5041-B377-DF4F6EBC6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517448"/>
            <a:ext cx="7772400" cy="1718191"/>
          </a:xfrm>
          <a:noFill/>
        </p:spPr>
        <p:txBody>
          <a:bodyPr/>
          <a:lstStyle/>
          <a:p>
            <a:r>
              <a:rPr lang="en-US" sz="2700" dirty="0">
                <a:latin typeface="Gotham Medium" panose="02000604030000020004" pitchFamily="2" charset="0"/>
              </a:rPr>
              <a:t>FUTURE PROOFING THE VOLUNTARY CARBON MARKET FOR PARIS AGREEMENT + CORSIA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2EE5F12-EFFF-244B-A9FF-958F47356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825" y="3204091"/>
            <a:ext cx="8134350" cy="1939409"/>
          </a:xfrm>
        </p:spPr>
        <p:txBody>
          <a:bodyPr/>
          <a:lstStyle/>
          <a:p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Owen Hewlett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Chief Technical Officer, Gold Standard</a:t>
            </a:r>
          </a:p>
          <a:p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Lambert Schneider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Associate, Stockholm Environment Institute</a:t>
            </a:r>
          </a:p>
          <a:p>
            <a:r>
              <a:rPr lang="en-US" sz="1350" b="1" dirty="0">
                <a:solidFill>
                  <a:schemeClr val="bg1"/>
                </a:solidFill>
                <a:latin typeface="Gotham Bold" panose="02000604030000020004" pitchFamily="2" charset="0"/>
              </a:rPr>
              <a:t>Sarah </a:t>
            </a:r>
            <a:r>
              <a:rPr lang="en-US" sz="1350" b="1" dirty="0" err="1">
                <a:solidFill>
                  <a:schemeClr val="bg1"/>
                </a:solidFill>
                <a:latin typeface="Gotham Bold" panose="02000604030000020004" pitchFamily="2" charset="0"/>
              </a:rPr>
              <a:t>Leugers</a:t>
            </a:r>
            <a:r>
              <a:rPr lang="en-US" sz="1350" dirty="0">
                <a:solidFill>
                  <a:schemeClr val="bg1"/>
                </a:solidFill>
                <a:latin typeface="Gotham Book" panose="02000604040000020004" pitchFamily="2" charset="0"/>
              </a:rPr>
              <a:t>, Director of Communications, Gold Standard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910D6B-3A95-A74E-864D-4D6B4D0FF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2553177"/>
            <a:ext cx="1066800" cy="323850"/>
          </a:xfrm>
          <a:prstGeom prst="rect">
            <a:avLst/>
          </a:prstGeom>
        </p:spPr>
      </p:pic>
      <p:sp>
        <p:nvSpPr>
          <p:cNvPr id="4" name="Round Diagonal Corner Rectangle 3">
            <a:extLst>
              <a:ext uri="{FF2B5EF4-FFF2-40B4-BE49-F238E27FC236}">
                <a16:creationId xmlns="" xmlns:a16="http://schemas.microsoft.com/office/drawing/2014/main" id="{DE53E869-E524-1848-B74B-1AF7DC4A35D2}"/>
              </a:ext>
            </a:extLst>
          </p:cNvPr>
          <p:cNvSpPr/>
          <p:nvPr/>
        </p:nvSpPr>
        <p:spPr>
          <a:xfrm>
            <a:off x="-74295" y="-11546"/>
            <a:ext cx="3120390" cy="491490"/>
          </a:xfrm>
          <a:prstGeom prst="round2DiagRect">
            <a:avLst/>
          </a:prstGeom>
          <a:solidFill>
            <a:srgbClr val="EBD6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  <a:p>
            <a:pPr algn="ctr"/>
            <a:r>
              <a:rPr lang="en-US" sz="1350" b="1" dirty="0"/>
              <a:t>PROJECT DEVELOPER + NGO TRACK</a:t>
            </a:r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A393902-5FB8-F94F-BDEC-864CCE5DFC94}"/>
              </a:ext>
            </a:extLst>
          </p:cNvPr>
          <p:cNvSpPr/>
          <p:nvPr/>
        </p:nvSpPr>
        <p:spPr>
          <a:xfrm>
            <a:off x="1011175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SOCIAL MEDIA</a:t>
            </a:r>
            <a:endParaRPr lang="en-US" sz="1350" dirty="0">
              <a:solidFill>
                <a:srgbClr val="1EBFD2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@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cdmgoldstandard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#</a:t>
            </a:r>
            <a:r>
              <a:rPr lang="en-US" sz="1350" b="1" dirty="0" err="1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GrowToZero</a:t>
            </a:r>
            <a:endParaRPr lang="en-US" sz="1350" b="1" dirty="0">
              <a:solidFill>
                <a:schemeClr val="bg1"/>
              </a:solidFill>
              <a:latin typeface="Avenir Heavy" panose="02000503020000020003" pitchFamily="2" charset="0"/>
              <a:ea typeface="Avenir Light" charset="0"/>
              <a:cs typeface="Avenir Light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15C43D-5328-8B46-A460-32EFB5CF0C73}"/>
              </a:ext>
            </a:extLst>
          </p:cNvPr>
          <p:cNvSpPr/>
          <p:nvPr/>
        </p:nvSpPr>
        <p:spPr>
          <a:xfrm>
            <a:off x="3033377" y="4278198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WWW.SLIDO.COM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1025</a:t>
            </a:r>
          </a:p>
          <a:p>
            <a:endParaRPr lang="en-US" sz="1350" dirty="0">
              <a:solidFill>
                <a:srgbClr val="4D4D4C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C886DC-A66E-0C42-8CBB-2BC51D74EA67}"/>
              </a:ext>
            </a:extLst>
          </p:cNvPr>
          <p:cNvSpPr/>
          <p:nvPr/>
        </p:nvSpPr>
        <p:spPr>
          <a:xfrm>
            <a:off x="5516698" y="4278198"/>
            <a:ext cx="282720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solidFill>
                  <a:srgbClr val="1EBFD2"/>
                </a:solidFill>
                <a:latin typeface="Avenir Black" charset="0"/>
                <a:ea typeface="Avenir Black" charset="0"/>
                <a:cs typeface="Avenir Black" charset="0"/>
              </a:rPr>
              <a:t>WIFI 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Network: Gold Standard</a:t>
            </a:r>
          </a:p>
          <a:p>
            <a:r>
              <a:rPr lang="en-US" sz="1350" b="1" dirty="0">
                <a:solidFill>
                  <a:schemeClr val="bg1"/>
                </a:solidFill>
                <a:latin typeface="Avenir Heavy" panose="02000503020000020003" pitchFamily="2" charset="0"/>
                <a:ea typeface="Avenir Light" charset="0"/>
                <a:cs typeface="Avenir Light" charset="0"/>
              </a:rPr>
              <a:t>Password: 180418GoldStandard</a:t>
            </a:r>
          </a:p>
        </p:txBody>
      </p:sp>
    </p:spTree>
    <p:extLst>
      <p:ext uri="{BB962C8B-B14F-4D97-AF65-F5344CB8AC3E}">
        <p14:creationId xmlns:p14="http://schemas.microsoft.com/office/powerpoint/2010/main" val="188494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652696" y="171450"/>
            <a:ext cx="6348305" cy="514350"/>
          </a:xfrm>
        </p:spPr>
        <p:txBody>
          <a:bodyPr/>
          <a:lstStyle/>
          <a:p>
            <a:pPr marL="10716"/>
            <a:r>
              <a:rPr lang="en-GB" altLang="de-DE" sz="1950" dirty="0"/>
              <a:t>How can double counting occur and be addressed?</a:t>
            </a:r>
            <a:endParaRPr lang="en-GB" altLang="de-DE" sz="1950" i="1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57350" y="1707655"/>
            <a:ext cx="2322258" cy="715581"/>
          </a:xfrm>
          <a:prstGeom prst="rect">
            <a:avLst/>
          </a:prstGeom>
          <a:solidFill>
            <a:srgbClr val="60A0E9"/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Double issuance</a:t>
            </a:r>
          </a:p>
          <a:p>
            <a:r>
              <a:rPr lang="en-GB" sz="1350" dirty="0"/>
              <a:t>Two units issued for the same reduction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63777" y="2589702"/>
            <a:ext cx="2315831" cy="71558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Double claiming</a:t>
            </a:r>
          </a:p>
          <a:p>
            <a:r>
              <a:rPr lang="en-GB" sz="1350" dirty="0"/>
              <a:t>Reductions are claimed by a country and the credit user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52696" y="3491822"/>
            <a:ext cx="2322258" cy="7155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Double use</a:t>
            </a:r>
          </a:p>
          <a:p>
            <a:r>
              <a:rPr lang="en-GB" sz="1350" dirty="0"/>
              <a:t>The same unit is used twice</a:t>
            </a:r>
          </a:p>
          <a:p>
            <a:endParaRPr lang="en-GB" sz="1350" dirty="0"/>
          </a:p>
        </p:txBody>
      </p:sp>
      <p:sp>
        <p:nvSpPr>
          <p:cNvPr id="8" name="Textfeld 7"/>
          <p:cNvSpPr txBox="1"/>
          <p:nvPr/>
        </p:nvSpPr>
        <p:spPr>
          <a:xfrm>
            <a:off x="5274078" y="1707655"/>
            <a:ext cx="2322258" cy="715581"/>
          </a:xfrm>
          <a:prstGeom prst="rect">
            <a:avLst/>
          </a:prstGeom>
          <a:solidFill>
            <a:srgbClr val="B4D8F5"/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Mechanism design</a:t>
            </a:r>
          </a:p>
          <a:p>
            <a:r>
              <a:rPr lang="en-GB" sz="1350" dirty="0"/>
              <a:t>Checks by verifiers and programs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277292" y="2586525"/>
            <a:ext cx="2315831" cy="715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“Adjustments” or </a:t>
            </a:r>
          </a:p>
          <a:p>
            <a:r>
              <a:rPr lang="en-GB" sz="1350" b="1" dirty="0"/>
              <a:t>“No offsetting claims”</a:t>
            </a:r>
          </a:p>
          <a:p>
            <a:endParaRPr lang="en-GB" sz="1350" dirty="0"/>
          </a:p>
        </p:txBody>
      </p:sp>
      <p:sp>
        <p:nvSpPr>
          <p:cNvPr id="10" name="Textfeld 9"/>
          <p:cNvSpPr txBox="1"/>
          <p:nvPr/>
        </p:nvSpPr>
        <p:spPr>
          <a:xfrm>
            <a:off x="5268549" y="3471750"/>
            <a:ext cx="2322258" cy="7155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350" b="1" dirty="0"/>
              <a:t>Tracking transfers</a:t>
            </a:r>
          </a:p>
          <a:p>
            <a:r>
              <a:rPr lang="en-GB" sz="1350" dirty="0"/>
              <a:t>Registries / Appropriate cancellation procedures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41730" y="109350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/>
              <a:t>Issue</a:t>
            </a:r>
            <a:endParaRPr lang="de-DE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268550" y="1090282"/>
            <a:ext cx="232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Main solution</a:t>
            </a:r>
          </a:p>
        </p:txBody>
      </p:sp>
      <p:sp>
        <p:nvSpPr>
          <p:cNvPr id="5" name="Pfeil nach rechts 4"/>
          <p:cNvSpPr/>
          <p:nvPr/>
        </p:nvSpPr>
        <p:spPr bwMode="auto">
          <a:xfrm>
            <a:off x="4221798" y="1961787"/>
            <a:ext cx="810090" cy="184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de-DE" sz="1350">
              <a:latin typeface="Arial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4221798" y="2840658"/>
            <a:ext cx="810090" cy="184231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de-DE" sz="1350">
              <a:latin typeface="Arial" charset="0"/>
            </a:endParaRPr>
          </a:p>
        </p:txBody>
      </p:sp>
      <p:sp>
        <p:nvSpPr>
          <p:cNvPr id="15" name="Pfeil nach rechts 14"/>
          <p:cNvSpPr/>
          <p:nvPr/>
        </p:nvSpPr>
        <p:spPr bwMode="auto">
          <a:xfrm>
            <a:off x="4205797" y="3719529"/>
            <a:ext cx="810090" cy="184231"/>
          </a:xfrm>
          <a:prstGeom prst="rightArrow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20000"/>
              </a:spcBef>
              <a:spcAft>
                <a:spcPct val="0"/>
              </a:spcAft>
            </a:pPr>
            <a:endParaRPr lang="de-DE" sz="135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5031888" y="2508129"/>
            <a:ext cx="2621227" cy="600557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Aft>
                <a:spcPct val="0"/>
              </a:spcAft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57726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657350" y="303498"/>
            <a:ext cx="6262688" cy="382302"/>
          </a:xfrm>
        </p:spPr>
        <p:txBody>
          <a:bodyPr/>
          <a:lstStyle/>
          <a:p>
            <a:pPr eaLnBrk="1" hangingPunct="1"/>
            <a:r>
              <a:rPr lang="en-GB" altLang="de-DE" sz="1800" dirty="0"/>
              <a:t>Steps for an ”accounting approach”</a:t>
            </a:r>
            <a:endParaRPr lang="en-GB" altLang="de-DE" sz="1800" i="1" dirty="0">
              <a:solidFill>
                <a:srgbClr val="FF0000"/>
              </a:solidFill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3343219" y="960158"/>
            <a:ext cx="1890210" cy="563450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1. Identification of countries where the reductions occur</a:t>
            </a:r>
          </a:p>
        </p:txBody>
      </p:sp>
      <p:cxnSp>
        <p:nvCxnSpPr>
          <p:cNvPr id="8" name="Gerade Verbindung mit Pfeil 7"/>
          <p:cNvCxnSpPr>
            <a:stCxn id="2" idx="2"/>
            <a:endCxn id="17" idx="0"/>
          </p:cNvCxnSpPr>
          <p:nvPr/>
        </p:nvCxnSpPr>
        <p:spPr bwMode="auto">
          <a:xfrm>
            <a:off x="4288324" y="1523608"/>
            <a:ext cx="0" cy="31977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Gerade Verbindung mit Pfeil 11"/>
          <p:cNvCxnSpPr>
            <a:stCxn id="17" idx="2"/>
            <a:endCxn id="19" idx="0"/>
          </p:cNvCxnSpPr>
          <p:nvPr/>
        </p:nvCxnSpPr>
        <p:spPr bwMode="auto">
          <a:xfrm>
            <a:off x="4288324" y="2409467"/>
            <a:ext cx="0" cy="31729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feld 9"/>
          <p:cNvSpPr txBox="1"/>
          <p:nvPr/>
        </p:nvSpPr>
        <p:spPr>
          <a:xfrm>
            <a:off x="1657350" y="1005577"/>
            <a:ext cx="14564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For each “block” of offset credits: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3343219" y="1843384"/>
            <a:ext cx="1890210" cy="566084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2. Identification of relevant NDC targets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654135" y="1884052"/>
            <a:ext cx="1510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For each identified country:</a:t>
            </a:r>
          </a:p>
        </p:txBody>
      </p:sp>
      <p:sp>
        <p:nvSpPr>
          <p:cNvPr id="19" name="Rechteck 18"/>
          <p:cNvSpPr/>
          <p:nvPr/>
        </p:nvSpPr>
        <p:spPr bwMode="auto">
          <a:xfrm>
            <a:off x="3343219" y="2726758"/>
            <a:ext cx="1890210" cy="568717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3. Identify whether an adjustment is necessary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654135" y="2768741"/>
            <a:ext cx="15104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For each offset credit:</a:t>
            </a:r>
          </a:p>
        </p:txBody>
      </p:sp>
      <p:sp>
        <p:nvSpPr>
          <p:cNvPr id="26" name="Rechteck 25"/>
          <p:cNvSpPr/>
          <p:nvPr/>
        </p:nvSpPr>
        <p:spPr bwMode="auto">
          <a:xfrm>
            <a:off x="3343219" y="3612765"/>
            <a:ext cx="1890210" cy="568717"/>
          </a:xfrm>
          <a:prstGeom prst="rect">
            <a:avLst/>
          </a:prstGeom>
          <a:solidFill>
            <a:srgbClr val="00B05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4. Obtain letter that the countries will apply / have applied adjustments</a:t>
            </a:r>
          </a:p>
        </p:txBody>
      </p:sp>
      <p:cxnSp>
        <p:nvCxnSpPr>
          <p:cNvPr id="31" name="Gerade Verbindung mit Pfeil 30"/>
          <p:cNvCxnSpPr>
            <a:stCxn id="19" idx="2"/>
            <a:endCxn id="26" idx="0"/>
          </p:cNvCxnSpPr>
          <p:nvPr/>
        </p:nvCxnSpPr>
        <p:spPr bwMode="auto">
          <a:xfrm>
            <a:off x="4288324" y="3295474"/>
            <a:ext cx="0" cy="31729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Gerade Verbindung mit Pfeil 20"/>
          <p:cNvCxnSpPr>
            <a:stCxn id="26" idx="2"/>
          </p:cNvCxnSpPr>
          <p:nvPr/>
        </p:nvCxnSpPr>
        <p:spPr bwMode="auto">
          <a:xfrm>
            <a:off x="4288324" y="4181482"/>
            <a:ext cx="0" cy="31729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Rechteck 21"/>
          <p:cNvSpPr/>
          <p:nvPr/>
        </p:nvSpPr>
        <p:spPr bwMode="auto">
          <a:xfrm>
            <a:off x="3343219" y="4498773"/>
            <a:ext cx="1890210" cy="568717"/>
          </a:xfrm>
          <a:prstGeom prst="rect">
            <a:avLst/>
          </a:prstGeom>
          <a:solidFill>
            <a:srgbClr val="0070C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GB" sz="1200" dirty="0"/>
              <a:t>Credit can be used for carbon neutrality claim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630123" y="962573"/>
            <a:ext cx="2349551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GB" sz="1350" dirty="0"/>
              <a:t>Multiple countries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Upstream emissions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630123" y="1730145"/>
            <a:ext cx="234955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GB" sz="1350" dirty="0"/>
              <a:t>Multiple targets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Non-GHG targets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Conditional targets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630123" y="2741654"/>
            <a:ext cx="2349551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GB" sz="1350" dirty="0"/>
              <a:t>Inside / outside scope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Time frame of targets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630123" y="3539333"/>
            <a:ext cx="2349551" cy="7155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GB" sz="1350" dirty="0"/>
              <a:t>Content of letter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Risk of overselling</a:t>
            </a:r>
          </a:p>
          <a:p>
            <a:pPr marL="214313" indent="-214313">
              <a:buFont typeface="Arial" charset="0"/>
              <a:buChar char="•"/>
            </a:pPr>
            <a:r>
              <a:rPr lang="en-GB" sz="1350" dirty="0"/>
              <a:t>Check of compliance</a:t>
            </a:r>
          </a:p>
        </p:txBody>
      </p:sp>
    </p:spTree>
    <p:extLst>
      <p:ext uri="{BB962C8B-B14F-4D97-AF65-F5344CB8AC3E}">
        <p14:creationId xmlns:p14="http://schemas.microsoft.com/office/powerpoint/2010/main" val="382241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655676" y="195486"/>
            <a:ext cx="6262688" cy="4860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de-DE" sz="1800" dirty="0"/>
              <a:t>Options for reductions outside scope of NDCs</a:t>
            </a:r>
            <a:endParaRPr lang="en-GB" altLang="de-DE" sz="1800" dirty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655676" y="897564"/>
            <a:ext cx="6102678" cy="405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marL="719138" indent="-3587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j-lt"/>
                <a:ea typeface="ＭＳ Ｐゴシック" charset="-128"/>
              </a:defRPr>
            </a:lvl2pPr>
            <a:lvl3pPr marL="1081088" indent="-358775" algn="l" rtl="0" eaLnBrk="0" fontAlgn="base" hangingPunct="0">
              <a:spcBef>
                <a:spcPct val="20000"/>
              </a:spcBef>
              <a:spcAft>
                <a:spcPct val="0"/>
              </a:spcAft>
              <a:buFont typeface="Symbol" charset="2"/>
              <a:buChar char="-"/>
              <a:defRPr sz="2200">
                <a:solidFill>
                  <a:schemeClr val="tx1"/>
                </a:solidFill>
                <a:latin typeface="+mj-lt"/>
                <a:ea typeface="ＭＳ Ｐゴシック" charset="-128"/>
              </a:defRPr>
            </a:lvl3pPr>
            <a:lvl4pPr marL="1350963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4pPr>
            <a:lvl5pPr marL="16192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j-lt"/>
                <a:ea typeface="ＭＳ Ｐゴシック" charset="-128"/>
              </a:defRPr>
            </a:lvl5pPr>
            <a:lvl6pPr marL="2438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895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52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10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800" dirty="0"/>
              <a:t>Do not require an adjustment as there is no double counting risk</a:t>
            </a:r>
          </a:p>
          <a:p>
            <a:pPr lvl="2" eaLnBrk="1" hangingPunct="1">
              <a:defRPr/>
            </a:pPr>
            <a:endParaRPr lang="en-US" sz="1650" dirty="0"/>
          </a:p>
          <a:p>
            <a:pPr lvl="2" eaLnBrk="1" hangingPunct="1">
              <a:defRPr/>
            </a:pPr>
            <a:endParaRPr lang="en-US" sz="1650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800" dirty="0"/>
              <a:t>Require an adjustment regardless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800" dirty="0"/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800" dirty="0"/>
          </a:p>
          <a:p>
            <a:pPr eaLnBrk="1" hangingPunct="1">
              <a:buFont typeface="Symbol" charset="2"/>
              <a:buChar char="Þ"/>
              <a:defRPr/>
            </a:pPr>
            <a:r>
              <a:rPr lang="en-US" altLang="de-DE" sz="1800" kern="0" dirty="0"/>
              <a:t>About 12-14% of global GHG emissions in 2030 estimated to be “outside scope”</a:t>
            </a:r>
          </a:p>
        </p:txBody>
      </p:sp>
    </p:spTree>
    <p:extLst>
      <p:ext uri="{BB962C8B-B14F-4D97-AF65-F5344CB8AC3E}">
        <p14:creationId xmlns:p14="http://schemas.microsoft.com/office/powerpoint/2010/main" val="1208109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1657350" y="0"/>
            <a:ext cx="6262688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altLang="de-DE" sz="1800" dirty="0"/>
              <a:t>Ongoing UNFCCC discussions on accounting for reductions outside scope of NDC targets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1593991" y="889001"/>
          <a:ext cx="6110357" cy="37979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539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2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224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GB" sz="1200" b="1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b="1" kern="12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Do not require adjustments</a:t>
                      </a:r>
                      <a:endParaRPr lang="en-GB" sz="1200" b="1" kern="12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b="1" kern="12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Require</a:t>
                      </a:r>
                      <a:br>
                        <a:rPr lang="en-GB" sz="1200" b="1" kern="12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200" b="1" kern="120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adjustments</a:t>
                      </a:r>
                      <a:endParaRPr lang="en-GB" sz="1200" b="1" kern="120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Avoids double claiming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Yes but adjustment would not be needed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848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Incentives for moving towards economy-wide targets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Disincentives due to less potential for crediting</a:t>
                      </a:r>
                    </a:p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Possibly incentives due to data collection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 disincentives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254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Incentives</a:t>
                      </a:r>
                      <a:r>
                        <a:rPr lang="en-GB" sz="1200" b="1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 for countries to authorize only projects that ensure unit quality</a:t>
                      </a:r>
                      <a:endParaRPr lang="en-GB" sz="1200" b="1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Less incentives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More incentives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142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Ability of the transferring country to achieve its NDC target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 impact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More difficult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29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Potential for crediting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Larger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More limited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</a:rPr>
                        <a:t>Identification whether reductions are inside or outside scope Quantification of emission reductions</a:t>
                      </a:r>
                    </a:p>
                  </a:txBody>
                  <a:tcPr marL="68580" marR="68580" marT="34290" marB="3429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charset="0"/>
                        <a:buNone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Required</a:t>
                      </a:r>
                      <a:endParaRPr lang="en-GB" sz="1200" kern="120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GB" sz="1200" kern="120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Not required</a:t>
                      </a:r>
                    </a:p>
                  </a:txBody>
                  <a:tcPr marL="51435" marR="51435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17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45469" y="303498"/>
            <a:ext cx="5744766" cy="742950"/>
          </a:xfrm>
        </p:spPr>
        <p:txBody>
          <a:bodyPr/>
          <a:lstStyle/>
          <a:p>
            <a:pPr eaLnBrk="1" hangingPunct="1"/>
            <a:r>
              <a:rPr lang="en-GB" altLang="de-DE" dirty="0"/>
              <a:t>Thank you for your attention!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5469" y="1221600"/>
            <a:ext cx="5744766" cy="3577530"/>
          </a:xfrm>
        </p:spPr>
        <p:txBody>
          <a:bodyPr/>
          <a:lstStyle/>
          <a:p>
            <a:pPr>
              <a:spcAft>
                <a:spcPts val="900"/>
              </a:spcAft>
              <a:defRPr/>
            </a:pPr>
            <a:r>
              <a:rPr lang="en-GB" altLang="de-DE" sz="1350" dirty="0"/>
              <a:t>Relevant publications:</a:t>
            </a:r>
            <a:endParaRPr lang="en-GB" altLang="de-DE" sz="135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r>
              <a:rPr lang="en-GB" altLang="de-DE" sz="1350" dirty="0">
                <a:hlinkClick r:id="rId3"/>
              </a:rPr>
              <a:t>Robust Accounting of International Transfers under Article 6 of the Paris Agreement</a:t>
            </a:r>
            <a:endParaRPr lang="en-GB" altLang="de-DE" sz="1350" dirty="0"/>
          </a:p>
          <a:p>
            <a:pPr>
              <a:spcAft>
                <a:spcPts val="900"/>
              </a:spcAft>
              <a:defRPr/>
            </a:pPr>
            <a:r>
              <a:rPr lang="en-GB" altLang="de-DE" sz="1350" dirty="0"/>
              <a:t>(Discussion paper for the German Environment Agency)</a:t>
            </a:r>
          </a:p>
          <a:p>
            <a:pPr eaLnBrk="1" hangingPunct="1">
              <a:defRPr/>
            </a:pPr>
            <a:r>
              <a:rPr lang="en-GB" altLang="de-DE" sz="1350" dirty="0">
                <a:solidFill>
                  <a:schemeClr val="accent2"/>
                </a:solidFill>
                <a:hlinkClick r:id="rId4"/>
              </a:rPr>
              <a:t>Environmental Integrity under Article 6 of the Paris Agreement</a:t>
            </a:r>
            <a:r>
              <a:rPr lang="en-GB" altLang="de-DE" sz="1350" dirty="0">
                <a:solidFill>
                  <a:schemeClr val="accent2"/>
                </a:solidFill>
              </a:rPr>
              <a:t/>
            </a:r>
            <a:br>
              <a:rPr lang="en-GB" altLang="de-DE" sz="1350" dirty="0">
                <a:solidFill>
                  <a:schemeClr val="accent2"/>
                </a:solidFill>
              </a:rPr>
            </a:br>
            <a:r>
              <a:rPr lang="en-GB" altLang="de-DE" sz="1350" dirty="0"/>
              <a:t>(Discussion paper for the German Environment Agency)</a:t>
            </a:r>
          </a:p>
          <a:p>
            <a:pPr eaLnBrk="1" hangingPunct="1">
              <a:defRPr/>
            </a:pPr>
            <a:endParaRPr lang="en-GB" altLang="de-DE" sz="1350" dirty="0">
              <a:solidFill>
                <a:schemeClr val="accent2"/>
              </a:solidFill>
              <a:hlinkClick r:id="rId5"/>
            </a:endParaRPr>
          </a:p>
          <a:p>
            <a:pPr eaLnBrk="1" hangingPunct="1">
              <a:defRPr/>
            </a:pPr>
            <a:r>
              <a:rPr lang="en-GB" sz="1350" dirty="0">
                <a:hlinkClick r:id="rId6"/>
              </a:rPr>
              <a:t>Addressing the risk of double counting emission reductions under the UNFCCC</a:t>
            </a:r>
            <a:endParaRPr lang="en-GB" sz="1350" dirty="0"/>
          </a:p>
          <a:p>
            <a:pPr eaLnBrk="1" hangingPunct="1">
              <a:defRPr/>
            </a:pPr>
            <a:r>
              <a:rPr lang="en-GB" altLang="de-DE" sz="1350" dirty="0"/>
              <a:t>(Climatic Change)</a:t>
            </a:r>
          </a:p>
          <a:p>
            <a:pPr eaLnBrk="1" hangingPunct="1">
              <a:defRPr/>
            </a:pPr>
            <a:endParaRPr lang="en-GB" sz="1350" dirty="0"/>
          </a:p>
          <a:p>
            <a:pPr eaLnBrk="1" hangingPunct="1">
              <a:defRPr/>
            </a:pPr>
            <a:r>
              <a:rPr lang="en-GB" altLang="de-DE" sz="1350" dirty="0">
                <a:solidFill>
                  <a:schemeClr val="accent2"/>
                </a:solidFill>
                <a:hlinkClick r:id="rId5"/>
              </a:rPr>
              <a:t>Using the Clean Development Mechanism for nationally determined contributions and international aviation</a:t>
            </a:r>
            <a:endParaRPr lang="en-GB" altLang="de-DE" sz="1350" dirty="0">
              <a:solidFill>
                <a:schemeClr val="accent2"/>
              </a:solidFill>
              <a:hlinkClick r:id="rId4"/>
            </a:endParaRPr>
          </a:p>
          <a:p>
            <a:pPr>
              <a:spcAft>
                <a:spcPts val="900"/>
              </a:spcAft>
              <a:defRPr/>
            </a:pPr>
            <a:r>
              <a:rPr lang="en-GB" altLang="de-DE" sz="1350" dirty="0"/>
              <a:t>(Stockholm Environment Institute project report)</a:t>
            </a:r>
          </a:p>
          <a:p>
            <a:pPr eaLnBrk="1" hangingPunct="1">
              <a:defRPr/>
            </a:pPr>
            <a:endParaRPr lang="en-GB" altLang="de-DE" sz="1350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GB" altLang="de-DE" sz="1350" dirty="0"/>
          </a:p>
        </p:txBody>
      </p:sp>
    </p:spTree>
    <p:extLst>
      <p:ext uri="{BB962C8B-B14F-4D97-AF65-F5344CB8AC3E}">
        <p14:creationId xmlns:p14="http://schemas.microsoft.com/office/powerpoint/2010/main" val="179842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8369880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ACCOUNTING ADJUSTMENT &amp; NON-NDC CREDITING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948" y="1079287"/>
            <a:ext cx="3363572" cy="7698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 smtClean="0">
                <a:latin typeface="Avenir Black" charset="0"/>
                <a:ea typeface="Avenir Black" charset="0"/>
                <a:cs typeface="Avenir Black" charset="0"/>
              </a:rPr>
              <a:t>Narrative claim: </a:t>
            </a:r>
          </a:p>
          <a:p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Offsetting </a:t>
            </a:r>
            <a:endParaRPr lang="en-US" sz="16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508" y="1079287"/>
            <a:ext cx="2916532" cy="2283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 smtClean="0">
                <a:latin typeface="Avenir Black" charset="0"/>
                <a:ea typeface="Avenir Black" charset="0"/>
                <a:cs typeface="Avenir Black" charset="0"/>
              </a:rPr>
              <a:t>Summary claim: </a:t>
            </a:r>
          </a:p>
          <a:p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Carbon neutral</a:t>
            </a:r>
            <a:endParaRPr lang="en-US" sz="16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9948" y="3150761"/>
            <a:ext cx="3363572" cy="7698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 smtClean="0">
                <a:latin typeface="Avenir Black" charset="0"/>
                <a:ea typeface="Avenir Black" charset="0"/>
                <a:cs typeface="Avenir Black" charset="0"/>
              </a:rPr>
              <a:t>Asset name: </a:t>
            </a:r>
          </a:p>
          <a:p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VER/CER</a:t>
            </a:r>
          </a:p>
          <a:p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Carbon credit</a:t>
            </a:r>
            <a:endParaRPr lang="en-US" sz="16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RISK ASSESSMENT IMPLICATIONS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948" y="2095286"/>
            <a:ext cx="2469492" cy="2283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b="0" dirty="0" smtClean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rPr>
              <a:t>Carbon neutral claims may become a liability rather than an asset in the near future. </a:t>
            </a:r>
            <a:endParaRPr lang="en-US" sz="1600" b="0" dirty="0">
              <a:solidFill>
                <a:schemeClr val="tx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2753360" y="51254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9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666162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CORPORATE </a:t>
            </a:r>
            <a:b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CLIMATE </a:t>
            </a:r>
            <a:b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LEADERSHIP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160849" y="0"/>
          <a:ext cx="6354501" cy="4745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/>
          <p:nvPr/>
        </p:nvPicPr>
        <p:blipFill>
          <a:blip r:embed="rId8"/>
          <a:stretch>
            <a:fillRect/>
          </a:stretch>
        </p:blipFill>
        <p:spPr>
          <a:xfrm>
            <a:off x="1728575" y="3983346"/>
            <a:ext cx="1201420" cy="512445"/>
          </a:xfrm>
          <a:prstGeom prst="rect">
            <a:avLst/>
          </a:prstGeom>
        </p:spPr>
      </p:pic>
      <p:pic>
        <p:nvPicPr>
          <p:cNvPr id="7" name="Picture 6" descr="Screen Shot 2016-03-23 at 11.47.58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64"/>
          <a:stretch/>
        </p:blipFill>
        <p:spPr>
          <a:xfrm>
            <a:off x="2415978" y="2141752"/>
            <a:ext cx="1415030" cy="750085"/>
          </a:xfrm>
          <a:prstGeom prst="rect">
            <a:avLst/>
          </a:prstGeom>
        </p:spPr>
      </p:pic>
      <p:pic>
        <p:nvPicPr>
          <p:cNvPr id="8" name="Picture 7" descr="../../301932acf308593b-RE100-2016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20" y="1476820"/>
            <a:ext cx="965835" cy="38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logo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22" y="2357980"/>
            <a:ext cx="785495" cy="33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98" y="1587049"/>
            <a:ext cx="1829435" cy="229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20"/>
          <a:stretch/>
        </p:blipFill>
        <p:spPr>
          <a:xfrm>
            <a:off x="1312055" y="3346148"/>
            <a:ext cx="2024258" cy="5589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r="9982"/>
          <a:stretch/>
        </p:blipFill>
        <p:spPr>
          <a:xfrm>
            <a:off x="7425835" y="3612099"/>
            <a:ext cx="1571845" cy="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</a:rPr>
              <a:t>NEW CLAIMS (new VER claims or new instrument)</a:t>
            </a:r>
            <a:endParaRPr lang="en-US" b="0" dirty="0">
              <a:solidFill>
                <a:schemeClr val="tx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69948" y="1079286"/>
            <a:ext cx="3363572" cy="228367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 smtClean="0">
                <a:latin typeface="Avenir Black" charset="0"/>
                <a:ea typeface="Avenir Black" charset="0"/>
                <a:cs typeface="Avenir Black" charset="0"/>
              </a:rPr>
              <a:t>Narrative claim: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>
                <a:latin typeface="Avenir Light" charset="0"/>
                <a:ea typeface="Avenir Light" charset="0"/>
                <a:cs typeface="Avenir Light" charset="0"/>
              </a:rPr>
              <a:t>To have financed or funded an emission reduction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To reduce emissions that wouldn’t otherwise happen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>
                <a:latin typeface="Avenir Light" charset="0"/>
                <a:ea typeface="Avenir Light" charset="0"/>
                <a:cs typeface="Avenir Light" charset="0"/>
              </a:rPr>
              <a:t>To have helped a country reach its </a:t>
            </a:r>
            <a:r>
              <a:rPr lang="en-US" sz="1600" b="0" smtClean="0">
                <a:latin typeface="Avenir Light" charset="0"/>
                <a:ea typeface="Avenir Light" charset="0"/>
                <a:cs typeface="Avenir Light" charset="0"/>
              </a:rPr>
              <a:t>NDC</a:t>
            </a:r>
            <a:endParaRPr lang="en-US" sz="1600" b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96508" y="1079287"/>
            <a:ext cx="3414372" cy="3584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>
                <a:latin typeface="Avenir Black" charset="0"/>
                <a:ea typeface="Avenir Black" charset="0"/>
                <a:cs typeface="Avenir Black" charset="0"/>
              </a:rPr>
              <a:t>Summary claim: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Fully accountable for emissions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Have funded emissions reductions equivalent to our footprint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Net </a:t>
            </a:r>
            <a:r>
              <a:rPr lang="en-US" sz="1600" b="0" dirty="0">
                <a:latin typeface="Avenir Light" charset="0"/>
                <a:ea typeface="Avenir Light" charset="0"/>
                <a:cs typeface="Avenir Light" charset="0"/>
              </a:rPr>
              <a:t>zero </a:t>
            </a: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emissions?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i="1" dirty="0" smtClean="0">
                <a:latin typeface="Avenir Light" charset="0"/>
                <a:ea typeface="Avenir Light" charset="0"/>
                <a:cs typeface="Avenir Light" charset="0"/>
              </a:rPr>
              <a:t>If full footprint (Scope 1-3) and from projects with safeguards and SD contributions: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600" b="0" i="1" dirty="0"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600" b="0" i="1" dirty="0" smtClean="0"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None at all? (two column reporting)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endParaRPr lang="en-US" sz="16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94" y="3041962"/>
            <a:ext cx="2476500" cy="110731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9948" y="3708564"/>
            <a:ext cx="4603092" cy="7698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 lnSpcReduction="10000"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2800" b="1" i="0" kern="1200" cap="none" normalizeH="0">
                <a:solidFill>
                  <a:srgbClr val="4D4D4C"/>
                </a:solidFill>
                <a:latin typeface="Avenir Heavy" charset="0"/>
                <a:ea typeface="Avenir Heavy" charset="0"/>
                <a:cs typeface="Avenir Heavy" charset="0"/>
              </a:defRPr>
            </a:lvl1pPr>
          </a:lstStyle>
          <a:p>
            <a:r>
              <a:rPr lang="en-US" sz="1600" dirty="0" smtClean="0">
                <a:latin typeface="Avenir Black" charset="0"/>
                <a:ea typeface="Avenir Black" charset="0"/>
                <a:cs typeface="Avenir Black" charset="0"/>
              </a:rPr>
              <a:t>Asset name: </a:t>
            </a:r>
          </a:p>
          <a:p>
            <a: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  <a:t>Emission Reduction </a:t>
            </a:r>
            <a:br>
              <a:rPr lang="en-US" sz="1600" b="0" dirty="0" smtClean="0">
                <a:latin typeface="Avenir Light" charset="0"/>
                <a:ea typeface="Avenir Light" charset="0"/>
                <a:cs typeface="Avenir Light" charset="0"/>
              </a:rPr>
            </a:br>
            <a:r>
              <a:rPr lang="en-US" sz="1600" b="0" i="1" dirty="0" smtClean="0">
                <a:latin typeface="Avenir Light" charset="0"/>
                <a:ea typeface="Avenir Light" charset="0"/>
                <a:cs typeface="Avenir Light" charset="0"/>
              </a:rPr>
              <a:t>(either unitized or aggregated in statements) </a:t>
            </a:r>
            <a:endParaRPr lang="en-US" sz="1600" b="0" i="1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7" y="306565"/>
            <a:ext cx="8381455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BRAINSTORMING SESSION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413" y="512543"/>
            <a:ext cx="828887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4325"/>
            <a:endParaRPr lang="en-US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Split into groups and discuss the solutions based on the following questions.  Each group will be asked to give a short overview of the findings and these will be used to inform the next round of dialogue</a:t>
            </a:r>
          </a:p>
          <a:p>
            <a:pPr marL="314325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For each solution proposed:</a:t>
            </a:r>
          </a:p>
          <a:p>
            <a:pPr marL="314325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buFont typeface="Arial" charset="0"/>
              <a:buChar char="•"/>
            </a:pP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What </a:t>
            </a: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are </a:t>
            </a: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the </a:t>
            </a: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benefits of the solution and </a:t>
            </a:r>
            <a:r>
              <a:rPr lang="en-US" sz="1400" dirty="0">
                <a:latin typeface="Avenir Book" charset="0"/>
                <a:ea typeface="Avenir Book" charset="0"/>
                <a:cs typeface="Avenir Book" charset="0"/>
              </a:rPr>
              <a:t>what would be needed for the market to accept it</a:t>
            </a: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?</a:t>
            </a:r>
          </a:p>
          <a:p>
            <a:pPr marL="600075" indent="-285750">
              <a:buFont typeface="Arial" charset="0"/>
              <a:buChar char="•"/>
            </a:pP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buFont typeface="Arial" charset="0"/>
              <a:buChar char="•"/>
            </a:pP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What are the key risks and barriers?</a:t>
            </a:r>
          </a:p>
          <a:p>
            <a:pPr marL="600075" indent="-285750">
              <a:buFont typeface="Arial" charset="0"/>
              <a:buChar char="•"/>
            </a:pP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buFont typeface="Arial" charset="0"/>
              <a:buChar char="•"/>
            </a:pP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What claims should a buyer/funder be able to make under each solution?  Can we reach a market consensus on the language used?</a:t>
            </a:r>
          </a:p>
          <a:p>
            <a:pPr marL="600075" indent="-285750">
              <a:buFont typeface="Arial" charset="0"/>
              <a:buChar char="•"/>
            </a:pPr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314325"/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And finally:</a:t>
            </a:r>
          </a:p>
          <a:p>
            <a:pPr marL="314325"/>
            <a:endParaRPr lang="en-US" sz="1400" dirty="0">
              <a:latin typeface="Avenir Book" charset="0"/>
              <a:ea typeface="Avenir Book" charset="0"/>
              <a:cs typeface="Avenir Book" charset="0"/>
            </a:endParaRPr>
          </a:p>
          <a:p>
            <a:pPr marL="600075" indent="-285750">
              <a:buFont typeface="Arial" charset="0"/>
              <a:buChar char="•"/>
            </a:pPr>
            <a:r>
              <a:rPr lang="en-US" sz="1400" dirty="0" smtClean="0">
                <a:latin typeface="Avenir Book" charset="0"/>
                <a:ea typeface="Avenir Book" charset="0"/>
                <a:cs typeface="Avenir Book" charset="0"/>
              </a:rPr>
              <a:t>Do you see any other solutions?</a:t>
            </a: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Avenir Book" charset="0"/>
              <a:ea typeface="Avenir Book" charset="0"/>
              <a:cs typeface="Avenir Book" charset="0"/>
            </a:endParaRPr>
          </a:p>
          <a:p>
            <a:pPr marL="742950" lvl="1" indent="-285750">
              <a:buFont typeface="Arial" charset="0"/>
              <a:buChar char="•"/>
            </a:pP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098" y="327400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DOUBLE COUNTING POST-2020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7" y="958173"/>
            <a:ext cx="3415915" cy="36649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15799" y="958173"/>
            <a:ext cx="4200505" cy="378565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olidFill>
                  <a:srgbClr val="424341"/>
                </a:solidFill>
                <a:latin typeface="Avenir Black" charset="0"/>
                <a:ea typeface="Avenir Black" charset="0"/>
                <a:cs typeface="Avenir Black" charset="0"/>
              </a:rPr>
              <a:t>Phase1:</a:t>
            </a:r>
          </a:p>
          <a:p>
            <a:endParaRPr lang="en-US" sz="1400" b="1" dirty="0" smtClean="0">
              <a:solidFill>
                <a:srgbClr val="424341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T</a:t>
            </a: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ool to assess double counting at project level 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I</a:t>
            </a: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nitial testing findings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Outline solutions to the issue of double counting post-2020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Feedback welcome via GS website (by 10</a:t>
            </a:r>
            <a:r>
              <a:rPr lang="en-US" sz="1400" baseline="300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th</a:t>
            </a: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 May)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 smtClean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r>
              <a:rPr lang="en-US" sz="1400" b="1" dirty="0">
                <a:solidFill>
                  <a:srgbClr val="424341"/>
                </a:solidFill>
                <a:latin typeface="Avenir Black" charset="0"/>
                <a:ea typeface="Avenir Black" charset="0"/>
                <a:cs typeface="Avenir Black" charset="0"/>
              </a:rPr>
              <a:t>Phase 2:</a:t>
            </a:r>
          </a:p>
          <a:p>
            <a:endParaRPr lang="en-US" sz="14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Light" charset="0"/>
                <a:ea typeface="Avenir Light" charset="0"/>
                <a:cs typeface="Avenir Light" charset="0"/>
              </a:rPr>
              <a:t>Dialogue on solutions – starting today!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C0000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n-US" sz="16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4213185" y="958173"/>
            <a:ext cx="219919" cy="366492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br>
              <a:rPr lang="en-US" dirty="0" smtClean="0"/>
            </a:br>
            <a:endParaRPr lang="en-US" sz="2000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9123" y="1077255"/>
            <a:ext cx="72457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Double counting of emission reductions or removals occurs when a single greenhouse gas (GHG) emission reduction or removal is used more than once to achieve climate change mitigation efforts.</a:t>
            </a:r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2835796" y="2639028"/>
            <a:ext cx="3426107" cy="1030147"/>
          </a:xfrm>
          <a:prstGeom prst="leftRightArrow">
            <a:avLst/>
          </a:prstGeom>
          <a:solidFill>
            <a:srgbClr val="ADB7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25431" y="2992584"/>
            <a:ext cx="1493134" cy="3693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VER ISSUED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345" y="2745845"/>
            <a:ext cx="2345799" cy="9233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Bought and claimed by </a:t>
            </a:r>
            <a:r>
              <a:rPr lang="en-US" smtClean="0">
                <a:latin typeface="Avenir Book" charset="0"/>
                <a:ea typeface="Avenir Book" charset="0"/>
                <a:cs typeface="Avenir Book" charset="0"/>
              </a:rPr>
              <a:t>a voluntary buyer (count 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3555" y="2745845"/>
            <a:ext cx="2125881" cy="9233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Effect captured in NDC reporting (count 2)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3098" y="327400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DOUBLE COUNTING POST-2020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93098" y="327400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THE TOOL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9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3098" y="327400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DOUBLE COUNTING POST-2020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97" y="958173"/>
            <a:ext cx="3415915" cy="36649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15799" y="958173"/>
            <a:ext cx="4200505" cy="400109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US" sz="1400" b="1" dirty="0" smtClean="0">
                <a:solidFill>
                  <a:srgbClr val="424341"/>
                </a:solidFill>
                <a:latin typeface="Avenir Black" charset="0"/>
                <a:ea typeface="Avenir Black" charset="0"/>
                <a:cs typeface="Avenir Black" charset="0"/>
              </a:rPr>
              <a:t>Findings:</a:t>
            </a:r>
          </a:p>
          <a:p>
            <a:endParaRPr lang="en-US" sz="1400" b="1" dirty="0">
              <a:solidFill>
                <a:srgbClr val="424341"/>
              </a:solidFill>
              <a:latin typeface="Avenir Black" charset="0"/>
              <a:ea typeface="Avenir Black" charset="0"/>
              <a:cs typeface="Avenir Blac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Book" charset="0"/>
                <a:ea typeface="Avenir Book" charset="0"/>
                <a:cs typeface="Avenir Book" charset="0"/>
              </a:rPr>
              <a:t>Near consensus that double counting is a real issue and a threat to market integrity (and viability)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Book" charset="0"/>
                <a:ea typeface="Avenir Book" charset="0"/>
                <a:cs typeface="Avenir Book" charset="0"/>
              </a:rPr>
              <a:t>Represents an issue for nearly all project types – either explicitly double counted or the NDC is too vague or ‘grey’ to be sure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Book" charset="0"/>
                <a:ea typeface="Avenir Book" charset="0"/>
                <a:cs typeface="Avenir Book" charset="0"/>
              </a:rPr>
              <a:t>Establishing whether a VER is captured under an NDC reporting regime is challenging – the NDCs are not user friendly!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42434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>
                <a:solidFill>
                  <a:srgbClr val="424341"/>
                </a:solidFill>
                <a:latin typeface="Avenir Book" charset="0"/>
                <a:ea typeface="Avenir Book" charset="0"/>
                <a:cs typeface="Avenir Book" charset="0"/>
              </a:rPr>
              <a:t>The market expects key players to work together for solutions </a:t>
            </a:r>
          </a:p>
          <a:p>
            <a:pPr marL="285750" indent="-285750">
              <a:buFont typeface="Arial" charset="0"/>
              <a:buChar char="•"/>
            </a:pPr>
            <a:endParaRPr lang="en-US" sz="1400" dirty="0">
              <a:solidFill>
                <a:srgbClr val="C00000"/>
              </a:solidFill>
              <a:latin typeface="Avenir Light" charset="0"/>
              <a:ea typeface="Avenir Light" charset="0"/>
              <a:cs typeface="Avenir Light" charset="0"/>
            </a:endParaRPr>
          </a:p>
          <a:p>
            <a:endParaRPr lang="en-US" sz="1600" dirty="0">
              <a:solidFill>
                <a:srgbClr val="42434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4213185" y="958173"/>
            <a:ext cx="219919" cy="3664926"/>
          </a:xfrm>
          <a:prstGeom prst="leftBrac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SOLUTIONS TO DOUBLE COUNTING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21399306"/>
              </p:ext>
            </p:extLst>
          </p:nvPr>
        </p:nvGraphicFramePr>
        <p:xfrm>
          <a:off x="239451" y="1134320"/>
          <a:ext cx="8275899" cy="3687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2"/>
          <a:stretch/>
        </p:blipFill>
        <p:spPr>
          <a:xfrm>
            <a:off x="3682946" y="3189883"/>
            <a:ext cx="1305742" cy="150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0" dirty="0" smtClean="0">
                <a:latin typeface="Avenir Book" charset="0"/>
                <a:ea typeface="Avenir Book" charset="0"/>
                <a:cs typeface="Avenir Book" charset="0"/>
              </a:rPr>
              <a:t>VER KEY ATTRIBUTES</a:t>
            </a:r>
            <a:endParaRPr lang="en-GB" b="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39838" y="972273"/>
            <a:ext cx="8160152" cy="3693319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n-GB" u="sng" dirty="0" smtClean="0">
                <a:latin typeface="Avenir Book" charset="0"/>
                <a:ea typeface="Avenir Book" charset="0"/>
                <a:cs typeface="Avenir Book" charset="0"/>
              </a:rPr>
              <a:t>Attributes: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Holds the rights to the Emission Reduction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Additionality 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Can be owned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Can be traded / unitised</a:t>
            </a: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Can be retired</a:t>
            </a:r>
          </a:p>
          <a:p>
            <a:pPr marL="285750" indent="-285750">
              <a:buFontTx/>
              <a:buChar char="-"/>
            </a:pPr>
            <a:endParaRPr lang="en-GB" dirty="0">
              <a:latin typeface="Avenir Book" charset="0"/>
              <a:ea typeface="Avenir Book" charset="0"/>
              <a:cs typeface="Avenir Book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Avenir Book" charset="0"/>
                <a:ea typeface="Avenir Book" charset="0"/>
                <a:cs typeface="Avenir Book" charset="0"/>
              </a:rPr>
              <a:t>‘Go beyond’ countries </a:t>
            </a: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commitments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Is not double counted</a:t>
            </a:r>
          </a:p>
          <a:p>
            <a:endParaRPr lang="en-GB" dirty="0">
              <a:latin typeface="Avenir Book" charset="0"/>
              <a:ea typeface="Avenir Book" charset="0"/>
              <a:cs typeface="Avenir Book" charset="0"/>
            </a:endParaRPr>
          </a:p>
          <a:p>
            <a:r>
              <a:rPr lang="en-GB" u="sng" dirty="0" smtClean="0">
                <a:latin typeface="Avenir Book" charset="0"/>
                <a:ea typeface="Avenir Book" charset="0"/>
                <a:cs typeface="Avenir Book" charset="0"/>
              </a:rPr>
              <a:t>Claims / purposes: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Carbon neutrality</a:t>
            </a:r>
          </a:p>
          <a:p>
            <a:pPr marL="285750" indent="-285750">
              <a:buFontTx/>
              <a:buChar char="-"/>
            </a:pPr>
            <a:r>
              <a:rPr lang="en-GB" dirty="0" smtClean="0">
                <a:latin typeface="Avenir Book" charset="0"/>
                <a:ea typeface="Avenir Book" charset="0"/>
                <a:cs typeface="Avenir Book" charset="0"/>
              </a:rPr>
              <a:t>Climate finance</a:t>
            </a:r>
          </a:p>
        </p:txBody>
      </p:sp>
    </p:spTree>
    <p:extLst>
      <p:ext uri="{BB962C8B-B14F-4D97-AF65-F5344CB8AC3E}">
        <p14:creationId xmlns:p14="http://schemas.microsoft.com/office/powerpoint/2010/main" val="181249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69948" y="306565"/>
            <a:ext cx="7845402" cy="411956"/>
          </a:xfrm>
        </p:spPr>
        <p:txBody>
          <a:bodyPr>
            <a:normAutofit fontScale="90000"/>
          </a:bodyPr>
          <a:lstStyle/>
          <a:p>
            <a:r>
              <a:rPr lang="en-US" b="0" dirty="0" smtClean="0">
                <a:latin typeface="Avenir Light" charset="0"/>
                <a:ea typeface="Avenir Light" charset="0"/>
                <a:cs typeface="Avenir Light" charset="0"/>
              </a:rPr>
              <a:t>SOLUTIONS TO DOUBLE COUNTING - OVERVIEW</a:t>
            </a:r>
            <a:endParaRPr lang="en-US" b="0" dirty="0">
              <a:latin typeface="Avenir Light" charset="0"/>
              <a:ea typeface="Avenir Light" charset="0"/>
              <a:cs typeface="Avenir Light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60060"/>
              </p:ext>
            </p:extLst>
          </p:nvPr>
        </p:nvGraphicFramePr>
        <p:xfrm>
          <a:off x="0" y="860424"/>
          <a:ext cx="9144000" cy="4283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009"/>
                <a:gridCol w="4130621"/>
                <a:gridCol w="1988507"/>
                <a:gridCol w="1377863"/>
              </a:tblGrid>
              <a:tr h="855852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Solution</a:t>
                      </a:r>
                      <a:endParaRPr lang="en-US" sz="1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25A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Overview</a:t>
                      </a:r>
                      <a:endParaRPr lang="en-US" sz="1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25A09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Impact on NDC accounting</a:t>
                      </a:r>
                      <a:endParaRPr lang="en-US" sz="1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25A09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Additional?</a:t>
                      </a:r>
                      <a:endParaRPr lang="en-US" sz="14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>
                    <a:solidFill>
                      <a:srgbClr val="25A09E"/>
                    </a:solidFill>
                  </a:tcPr>
                </a:tc>
              </a:tr>
              <a:tr h="859666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Accounting Adjustment (for VERs captured under</a:t>
                      </a:r>
                      <a:r>
                        <a:rPr lang="en-US" sz="12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an NDC)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VER attributes and claims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as current model but only issued if evidence of an NDC accounting adjustment is provided.</a:t>
                      </a:r>
                      <a:endParaRPr lang="en-US" sz="120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NDC</a:t>
                      </a:r>
                      <a:r>
                        <a:rPr lang="en-US" sz="12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account adjusted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Yes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  <a:tr h="8558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Non-NDC crediting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VER attributes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and claims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as current model but only issued if demonstrated to have not been captured under an NDC</a:t>
                      </a:r>
                      <a:endParaRPr lang="en-US" sz="120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None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Yes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  <a:tr h="8558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Alternative VER definition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VER attributes and claims adjusted to reflect: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Attribution instead of ownership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ER held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by host NDC</a:t>
                      </a:r>
                      <a:endParaRPr lang="en-US" sz="1200" dirty="0" smtClean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Contribution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to NDC instead of ‘going beyond’</a:t>
                      </a:r>
                      <a:endParaRPr lang="en-US" sz="1200" dirty="0">
                        <a:solidFill>
                          <a:schemeClr val="tx1"/>
                        </a:solidFill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None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Yes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  <a:tr h="855852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New instrument</a:t>
                      </a:r>
                      <a:r>
                        <a:rPr lang="en-US" sz="12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(</a:t>
                      </a:r>
                      <a:r>
                        <a:rPr lang="en-US" sz="1200" baseline="0" dirty="0" err="1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e.g</a:t>
                      </a:r>
                      <a:r>
                        <a:rPr lang="en-US" sz="1200" baseline="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 ‘ER statement’)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New instrument reflecting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Avenir Book" charset="0"/>
                          <a:ea typeface="Avenir Book" charset="0"/>
                          <a:cs typeface="Avenir Book" charset="0"/>
                        </a:rPr>
                        <a:t> the key differences with ‘traditional VER’ (as above)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None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venir Book" charset="0"/>
                          <a:ea typeface="Avenir Book" charset="0"/>
                          <a:cs typeface="Avenir Book" charset="0"/>
                        </a:rPr>
                        <a:t>Yes</a:t>
                      </a:r>
                      <a:endParaRPr lang="en-US" sz="1200" dirty="0">
                        <a:latin typeface="Avenir Book" charset="0"/>
                        <a:ea typeface="Avenir Book" charset="0"/>
                        <a:cs typeface="Avenir Book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26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7695" y="627534"/>
            <a:ext cx="5744765" cy="1728192"/>
          </a:xfrm>
        </p:spPr>
        <p:txBody>
          <a:bodyPr/>
          <a:lstStyle/>
          <a:p>
            <a:pPr eaLnBrk="1" hangingPunct="1"/>
            <a:r>
              <a:rPr lang="en-GB" altLang="de-DE" dirty="0"/>
              <a:t>Avoiding double counting between </a:t>
            </a:r>
            <a:r>
              <a:rPr lang="en-GB" altLang="de-DE" dirty="0" smtClean="0"/>
              <a:t>voluntary market claims and the Paris Agreement</a:t>
            </a:r>
            <a:endParaRPr lang="en-GB" altLang="de-DE" dirty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18085" y="2679762"/>
            <a:ext cx="5744765" cy="2106234"/>
          </a:xfrm>
          <a:noFill/>
        </p:spPr>
        <p:txBody>
          <a:bodyPr/>
          <a:lstStyle/>
          <a:p>
            <a:pPr eaLnBrk="1" hangingPunct="1"/>
            <a:r>
              <a:rPr lang="en-GB" altLang="de-DE" dirty="0" smtClean="0"/>
              <a:t>Gold Standard Conference “Grow to Zero”</a:t>
            </a:r>
            <a:endParaRPr lang="en-GB" altLang="de-DE" dirty="0"/>
          </a:p>
          <a:p>
            <a:pPr eaLnBrk="1" hangingPunct="1"/>
            <a:endParaRPr lang="en-GB" altLang="de-DE" dirty="0"/>
          </a:p>
          <a:p>
            <a:pPr eaLnBrk="1" hangingPunct="1"/>
            <a:endParaRPr lang="en-GB" altLang="de-DE" dirty="0" smtClean="0"/>
          </a:p>
          <a:p>
            <a:pPr eaLnBrk="1" hangingPunct="1"/>
            <a:endParaRPr lang="en-GB" altLang="de-DE" dirty="0"/>
          </a:p>
          <a:p>
            <a:pPr eaLnBrk="1" hangingPunct="1"/>
            <a:r>
              <a:rPr lang="en-GB" altLang="de-DE" dirty="0" smtClean="0"/>
              <a:t>Berlin, 19 April 2018</a:t>
            </a:r>
            <a:endParaRPr lang="en-GB" altLang="de-DE" dirty="0"/>
          </a:p>
          <a:p>
            <a:pPr eaLnBrk="1" hangingPunct="1"/>
            <a:r>
              <a:rPr lang="en-GB" altLang="de-DE" dirty="0" smtClean="0"/>
              <a:t>Lambert </a:t>
            </a:r>
            <a:r>
              <a:rPr lang="en-GB" altLang="de-DE" dirty="0"/>
              <a:t>Schneider, Associate </a:t>
            </a:r>
            <a:r>
              <a:rPr lang="en-GB" altLang="de-DE" dirty="0" smtClean="0"/>
              <a:t>to Stockholm </a:t>
            </a:r>
            <a:r>
              <a:rPr lang="en-GB" altLang="de-DE" dirty="0"/>
              <a:t>Environment </a:t>
            </a:r>
            <a:r>
              <a:rPr lang="en-GB" altLang="de-DE" dirty="0" smtClean="0"/>
              <a:t>Institute</a:t>
            </a:r>
          </a:p>
          <a:p>
            <a:pPr eaLnBrk="1" hangingPunct="1"/>
            <a:r>
              <a:rPr lang="en-GB" altLang="de-DE" dirty="0" smtClean="0">
                <a:hlinkClick r:id="rId3"/>
              </a:rPr>
              <a:t>lambertschneider@googlemail.com</a:t>
            </a:r>
            <a:r>
              <a:rPr lang="en-GB" altLang="de-DE" dirty="0" smtClean="0"/>
              <a:t> </a:t>
            </a:r>
            <a:endParaRPr lang="en-GB" altLang="de-DE" u="sng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C27A6290-5FAC-45CB-8848-C1B43362CC3C}"/>
    </a:ext>
  </a:extLst>
</a:theme>
</file>

<file path=ppt/theme/theme2.xml><?xml version="1.0" encoding="utf-8"?>
<a:theme xmlns:a="http://schemas.openxmlformats.org/drawingml/2006/main" name="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1271BC0C-3F04-48E8-A7F2-991C0DC36C40}"/>
    </a:ext>
  </a:extLst>
</a:theme>
</file>

<file path=ppt/theme/theme3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4DE7D8C-9F82-4DE0-8314-E049FEDA5D0F}" vid="{26A1ABBD-2A3B-4990-90FE-F560D6565ACB}"/>
    </a:ext>
  </a:extLst>
</a:theme>
</file>

<file path=ppt/theme/theme4.xml><?xml version="1.0" encoding="utf-8"?>
<a:theme xmlns:a="http://schemas.openxmlformats.org/drawingml/2006/main" name="Conclusio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DE7D8C-9F82-4DE0-8314-E049FEDA5D0F}" vid="{D0A23534-CFDF-49E8-A31D-942D3AB9F1C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750F6899D704E86ED59F92C8BD84A" ma:contentTypeVersion="4" ma:contentTypeDescription="Create a new document." ma:contentTypeScope="" ma:versionID="922dff9ac036cee0e29658e87b267318">
  <xsd:schema xmlns:xsd="http://www.w3.org/2001/XMLSchema" xmlns:xs="http://www.w3.org/2001/XMLSchema" xmlns:p="http://schemas.microsoft.com/office/2006/metadata/properties" xmlns:ns2="40ff25b3-493e-4851-82b7-4e504def2eba" xmlns:ns3="f6af1aca-0353-497c-ad55-189cc252d094" targetNamespace="http://schemas.microsoft.com/office/2006/metadata/properties" ma:root="true" ma:fieldsID="ae324409b788006f95051418fa660c53" ns2:_="" ns3:_="">
    <xsd:import namespace="40ff25b3-493e-4851-82b7-4e504def2eba"/>
    <xsd:import namespace="f6af1aca-0353-497c-ad55-189cc252d0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f25b3-493e-4851-82b7-4e504def2e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f1aca-0353-497c-ad55-189cc252d0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7AE935-3AEB-4512-9DC2-2D67D4544A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200C28-09C2-44EB-BBBC-3BE0416973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65ED724-BB77-4607-8BB2-36AD8C6DB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ff25b3-493e-4851-82b7-4e504def2eba"/>
    <ds:schemaRef ds:uri="f6af1aca-0353-497c-ad55-189cc252d0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GS_Powerpoint_Presentation_Widescreen</Template>
  <TotalTime>22125</TotalTime>
  <Words>1047</Words>
  <Application>Microsoft Macintosh PowerPoint</Application>
  <PresentationFormat>On-screen Show (16:9)</PresentationFormat>
  <Paragraphs>232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AppleSymbols</vt:lpstr>
      <vt:lpstr>Avenir Black</vt:lpstr>
      <vt:lpstr>Avenir Book</vt:lpstr>
      <vt:lpstr>Avenir Heavy</vt:lpstr>
      <vt:lpstr>Avenir Light</vt:lpstr>
      <vt:lpstr>Calibri</vt:lpstr>
      <vt:lpstr>Gotham Bold</vt:lpstr>
      <vt:lpstr>Gotham Book</vt:lpstr>
      <vt:lpstr>Gotham Medium</vt:lpstr>
      <vt:lpstr>LucidaGrande</vt:lpstr>
      <vt:lpstr>ＭＳ Ｐゴシック</vt:lpstr>
      <vt:lpstr>Symbol</vt:lpstr>
      <vt:lpstr>Times New Roman</vt:lpstr>
      <vt:lpstr>Arial</vt:lpstr>
      <vt:lpstr>Title</vt:lpstr>
      <vt:lpstr>Section</vt:lpstr>
      <vt:lpstr>Body</vt:lpstr>
      <vt:lpstr>Conclusion</vt:lpstr>
      <vt:lpstr>FUTURE PROOFING THE VOLUNTARY CARBON MARKET FOR PARIS AGREEMENT + CORSIA</vt:lpstr>
      <vt:lpstr>DOUBLE COUNTING POST-2020</vt:lpstr>
      <vt:lpstr>DOUBLE COUNTING POST-2020</vt:lpstr>
      <vt:lpstr>THE TOOL</vt:lpstr>
      <vt:lpstr>DOUBLE COUNTING POST-2020</vt:lpstr>
      <vt:lpstr>SOLUTIONS TO DOUBLE COUNTING</vt:lpstr>
      <vt:lpstr>VER KEY ATTRIBUTES</vt:lpstr>
      <vt:lpstr>SOLUTIONS TO DOUBLE COUNTING - OVERVIEW</vt:lpstr>
      <vt:lpstr>Avoiding double counting between voluntary market claims and the Paris Agreement</vt:lpstr>
      <vt:lpstr>How can double counting occur and be addressed?</vt:lpstr>
      <vt:lpstr>Steps for an ”accounting approach”</vt:lpstr>
      <vt:lpstr>Options for reductions outside scope of NDCs</vt:lpstr>
      <vt:lpstr>Ongoing UNFCCC discussions on accounting for reductions outside scope of NDC targets</vt:lpstr>
      <vt:lpstr>Thank you for your attention!</vt:lpstr>
      <vt:lpstr>ACCOUNTING ADJUSTMENT &amp; NON-NDC CREDITING</vt:lpstr>
      <vt:lpstr>RISK ASSESSMENT IMPLICATIONS</vt:lpstr>
      <vt:lpstr>CORPORATE  CLIMATE  LEADERSHIP</vt:lpstr>
      <vt:lpstr>NEW CLAIMS (new VER claims or new instrument)</vt:lpstr>
      <vt:lpstr>BRAINSTORMING SESSION</vt:lpstr>
      <vt:lpstr> QUESTIONS? 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Leugers</dc:creator>
  <cp:lastModifiedBy>Sarah Leugers</cp:lastModifiedBy>
  <cp:revision>120</cp:revision>
  <cp:lastPrinted>2017-07-19T08:41:07Z</cp:lastPrinted>
  <dcterms:created xsi:type="dcterms:W3CDTF">2017-06-23T13:13:31Z</dcterms:created>
  <dcterms:modified xsi:type="dcterms:W3CDTF">2018-05-02T10:34:32Z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0x0101001E4750F6899D704E86ED59F92C8BD84A</vt:lpwstr>
  </property>
</Properties>
</file>